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337" r:id="rId3"/>
    <p:sldId id="368" r:id="rId4"/>
    <p:sldId id="370" r:id="rId5"/>
    <p:sldId id="382" r:id="rId6"/>
    <p:sldId id="387" r:id="rId7"/>
    <p:sldId id="380" r:id="rId8"/>
    <p:sldId id="376" r:id="rId9"/>
    <p:sldId id="385" r:id="rId10"/>
    <p:sldId id="378" r:id="rId11"/>
    <p:sldId id="377" r:id="rId12"/>
    <p:sldId id="389" r:id="rId13"/>
    <p:sldId id="391" r:id="rId14"/>
    <p:sldId id="390" r:id="rId15"/>
    <p:sldId id="388" r:id="rId16"/>
    <p:sldId id="38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0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8143" autoAdjust="0"/>
  </p:normalViewPr>
  <p:slideViewPr>
    <p:cSldViewPr snapToGrid="0">
      <p:cViewPr varScale="1">
        <p:scale>
          <a:sx n="86" d="100"/>
          <a:sy n="86" d="100"/>
        </p:scale>
        <p:origin x="1548" y="9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US" sz="2800" b="1" dirty="0"/>
              <a:t>Cases Worked – FY24</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Total 1937</c:v>
                </c:pt>
              </c:strCache>
            </c:strRef>
          </c:tx>
          <c:spPr>
            <a:solidFill>
              <a:schemeClr val="accent1"/>
            </a:solidFill>
            <a:ln w="19050">
              <a:solidFill>
                <a:schemeClr val="lt1"/>
              </a:solidFill>
            </a:ln>
            <a:effectLst/>
          </c:spPr>
          <c:invertIfNegative val="0"/>
          <c:cat>
            <c:strRef>
              <c:f>Sheet1!$A$2:$A$6</c:f>
              <c:strCache>
                <c:ptCount val="5"/>
                <c:pt idx="0">
                  <c:v>Alcohol Only - 1005</c:v>
                </c:pt>
                <c:pt idx="1">
                  <c:v>A&amp;G Combined - 641</c:v>
                </c:pt>
                <c:pt idx="2">
                  <c:v>Gambling Only - 288</c:v>
                </c:pt>
                <c:pt idx="3">
                  <c:v>Tobacco - 3</c:v>
                </c:pt>
                <c:pt idx="4">
                  <c:v>Lottery - 0 </c:v>
                </c:pt>
              </c:strCache>
            </c:strRef>
          </c:cat>
          <c:val>
            <c:numRef>
              <c:f>Sheet1!$B$2:$B$6</c:f>
              <c:numCache>
                <c:formatCode>General</c:formatCode>
                <c:ptCount val="5"/>
                <c:pt idx="0">
                  <c:v>1005</c:v>
                </c:pt>
                <c:pt idx="1">
                  <c:v>641</c:v>
                </c:pt>
                <c:pt idx="2">
                  <c:v>288</c:v>
                </c:pt>
                <c:pt idx="3">
                  <c:v>3</c:v>
                </c:pt>
                <c:pt idx="4">
                  <c:v>0</c:v>
                </c:pt>
              </c:numCache>
            </c:numRef>
          </c:val>
          <c:extLst>
            <c:ext xmlns:c16="http://schemas.microsoft.com/office/drawing/2014/chart" uri="{C3380CC4-5D6E-409C-BE32-E72D297353CC}">
              <c16:uniqueId val="{00000000-BF2C-40BB-831F-4C77A1BE51DA}"/>
            </c:ext>
          </c:extLst>
        </c:ser>
        <c:dLbls>
          <c:showLegendKey val="0"/>
          <c:showVal val="0"/>
          <c:showCatName val="0"/>
          <c:showSerName val="0"/>
          <c:showPercent val="0"/>
          <c:showBubbleSize val="0"/>
        </c:dLbls>
        <c:gapWidth val="150"/>
        <c:axId val="499867064"/>
        <c:axId val="499866344"/>
      </c:barChart>
      <c:valAx>
        <c:axId val="49986634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9867064"/>
        <c:crosses val="autoZero"/>
        <c:crossBetween val="between"/>
      </c:valAx>
      <c:catAx>
        <c:axId val="499867064"/>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9866344"/>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Column1</c:v>
                </c:pt>
              </c:strCache>
            </c:strRef>
          </c:tx>
          <c:explosion val="18"/>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9D9E-4A84-A9CF-E1F1E8E76F7E}"/>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2-9D9E-4A84-A9CF-E1F1E8E76F7E}"/>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9D9E-4A84-A9CF-E1F1E8E76F7E}"/>
              </c:ext>
            </c:extLst>
          </c:dPt>
          <c:dLbls>
            <c:dLbl>
              <c:idx val="0"/>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r>
                      <a:rPr lang="en-US" dirty="0"/>
                      <a:t>68% - Gambling State Special Revenue</a:t>
                    </a:r>
                    <a:r>
                      <a:rPr lang="en-US" baseline="0" dirty="0"/>
                      <a:t>
</a:t>
                    </a:r>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9D9E-4A84-A9CF-E1F1E8E76F7E}"/>
                </c:ext>
              </c:extLst>
            </c:dLbl>
            <c:dLbl>
              <c:idx val="1"/>
              <c:layout>
                <c:manualLayout>
                  <c:x val="0"/>
                  <c:y val="6.6925964932277621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r>
                      <a:rPr lang="en-US" baseline="0" dirty="0"/>
                      <a:t>3%- Tobacco State Special Revenue
</a:t>
                    </a:r>
                    <a:endParaRPr lang="en-US" dirty="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2-9D9E-4A84-A9CF-E1F1E8E76F7E}"/>
                </c:ext>
              </c:extLst>
            </c:dLbl>
            <c:dLbl>
              <c:idx val="2"/>
              <c:tx>
                <c:rich>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r>
                      <a:rPr lang="en-US" dirty="0"/>
                      <a:t>29% - Liquor Proprietary</a:t>
                    </a:r>
                    <a:r>
                      <a:rPr lang="en-US" baseline="0" dirty="0"/>
                      <a:t>
</a:t>
                    </a:r>
                    <a:endParaRPr lang="en-US" dirty="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9D9E-4A84-A9CF-E1F1E8E76F7E}"/>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Gambling License Fee Account (Fund 02074 - Video Gambling Machine Permits) - 68%</c:v>
                </c:pt>
                <c:pt idx="1">
                  <c:v>Statewide Tobacco Settlement (Fund 02790 - Revenue from DPHHS) - 3%</c:v>
                </c:pt>
                <c:pt idx="2">
                  <c:v>Liquor  Division (Fund 06005 - Revenue from DOR) 29%</c:v>
                </c:pt>
              </c:strCache>
            </c:strRef>
          </c:cat>
          <c:val>
            <c:numRef>
              <c:f>Sheet1!$B$2:$B$4</c:f>
              <c:numCache>
                <c:formatCode>0%</c:formatCode>
                <c:ptCount val="3"/>
                <c:pt idx="0">
                  <c:v>0.68</c:v>
                </c:pt>
                <c:pt idx="1">
                  <c:v>0.03</c:v>
                </c:pt>
                <c:pt idx="2">
                  <c:v>0.28999999999999998</c:v>
                </c:pt>
              </c:numCache>
            </c:numRef>
          </c:val>
          <c:extLst>
            <c:ext xmlns:c16="http://schemas.microsoft.com/office/drawing/2014/chart" uri="{C3380CC4-5D6E-409C-BE32-E72D297353CC}">
              <c16:uniqueId val="{00000000-9D9E-4A84-A9CF-E1F1E8E76F7E}"/>
            </c:ext>
          </c:extLst>
        </c:ser>
        <c:dLbls>
          <c:dLblPos val="outEnd"/>
          <c:showLegendKey val="0"/>
          <c:showVal val="0"/>
          <c:showCatName val="0"/>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6E4DBF-35DE-45A2-A33E-1395F57C2EB9}" type="datetimeFigureOut">
              <a:rPr lang="en-US" smtClean="0"/>
              <a:t>1/7/2025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7BD1FD-2787-46AC-83E6-C1E1BA09FD48}" type="slidenum">
              <a:rPr lang="en-US" smtClean="0"/>
              <a:t>‹#›</a:t>
            </a:fld>
            <a:endParaRPr lang="en-US" dirty="0"/>
          </a:p>
        </p:txBody>
      </p:sp>
    </p:spTree>
    <p:extLst>
      <p:ext uri="{BB962C8B-B14F-4D97-AF65-F5344CB8AC3E}">
        <p14:creationId xmlns:p14="http://schemas.microsoft.com/office/powerpoint/2010/main" val="533821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5FDA57-D9B5-4CE5-B39F-CA6318CC8980}" type="slidenum">
              <a:rPr lang="en-US" smtClean="0"/>
              <a:t>1</a:t>
            </a:fld>
            <a:endParaRPr lang="en-US" dirty="0"/>
          </a:p>
        </p:txBody>
      </p:sp>
    </p:spTree>
    <p:extLst>
      <p:ext uri="{BB962C8B-B14F-4D97-AF65-F5344CB8AC3E}">
        <p14:creationId xmlns:p14="http://schemas.microsoft.com/office/powerpoint/2010/main" val="1133652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DP 1 – Personal services- The executive requests adjustments to the present law personal services budget. This request has been broken down into the following categories and further detail is shown in the agency summary: Legislatively approved changes, management decisions, budget modifications made to the personal services budget in the 2025 biennium.</a:t>
            </a:r>
          </a:p>
          <a:p>
            <a:endParaRPr lang="en-US" dirty="0"/>
          </a:p>
          <a:p>
            <a:r>
              <a:rPr lang="en-US" dirty="0"/>
              <a:t>DP 2 – Fixed Costs – The executive requests adjustments to provide the funding required in the proposed budget for fixed costs assessed by other agencies within state government for the services they provide. Examples include: warrant writer, motor pool, IT services, etc. The rates charged for these services are approved in the section of the budget that provides the services. DOJ is combining all fixed costs under the Central Services Division for efficiency.</a:t>
            </a:r>
          </a:p>
          <a:p>
            <a:endParaRPr lang="en-US" dirty="0"/>
          </a:p>
          <a:p>
            <a:r>
              <a:rPr lang="en-US" dirty="0"/>
              <a:t>DP 3 – Inflation/Deflation – The executive requests adjustments to reflect budgetary changed generated from the application of inflation and deflation factors to specific expenditure accounts. Affected accounts include motor pool costs.</a:t>
            </a:r>
          </a:p>
        </p:txBody>
      </p:sp>
      <p:sp>
        <p:nvSpPr>
          <p:cNvPr id="4" name="Slide Number Placeholder 3"/>
          <p:cNvSpPr>
            <a:spLocks noGrp="1"/>
          </p:cNvSpPr>
          <p:nvPr>
            <p:ph type="sldNum" sz="quarter" idx="5"/>
          </p:nvPr>
        </p:nvSpPr>
        <p:spPr/>
        <p:txBody>
          <a:bodyPr/>
          <a:lstStyle/>
          <a:p>
            <a:fld id="{BB7BD1FD-2787-46AC-83E6-C1E1BA09FD48}" type="slidenum">
              <a:rPr lang="en-US" smtClean="0"/>
              <a:t>13</a:t>
            </a:fld>
            <a:endParaRPr lang="en-US" dirty="0"/>
          </a:p>
        </p:txBody>
      </p:sp>
    </p:spTree>
    <p:extLst>
      <p:ext uri="{BB962C8B-B14F-4D97-AF65-F5344CB8AC3E}">
        <p14:creationId xmlns:p14="http://schemas.microsoft.com/office/powerpoint/2010/main" val="2992085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*Go over office location</a:t>
            </a:r>
          </a:p>
          <a:p>
            <a:endParaRPr lang="en-US" sz="1200" dirty="0"/>
          </a:p>
          <a:p>
            <a:r>
              <a:rPr lang="en-US" sz="1200" dirty="0"/>
              <a:t>INVESTIGATIONS SECTION (13 sworn LEOs)</a:t>
            </a:r>
          </a:p>
          <a:p>
            <a:r>
              <a:rPr lang="en-US" sz="1200" dirty="0"/>
              <a:t>- Help businesses navigate gambling, alcohol and tobacco regulations</a:t>
            </a:r>
          </a:p>
          <a:p>
            <a:pPr marL="174708" indent="-174708">
              <a:buFontTx/>
              <a:buChar char="-"/>
            </a:pPr>
            <a:r>
              <a:rPr lang="en-US" sz="1200" dirty="0"/>
              <a:t>In person visits through routine inspections and case work for new and changing businesses.</a:t>
            </a:r>
          </a:p>
          <a:p>
            <a:pPr marL="174708" indent="-174708">
              <a:buFontTx/>
              <a:buChar char="-"/>
            </a:pPr>
            <a:r>
              <a:rPr lang="en-US" sz="1200" dirty="0"/>
              <a:t>Conduct criminal background checks for alcohol and gambling license applications.</a:t>
            </a:r>
          </a:p>
          <a:p>
            <a:pPr marL="174708" indent="-174708">
              <a:buFontTx/>
              <a:buChar char="-"/>
            </a:pPr>
            <a:r>
              <a:rPr lang="en-US" sz="1200" dirty="0"/>
              <a:t>Investigate complaints for gambling alcohol and tobacco. Findings reported back to alcohol and tobacco.   </a:t>
            </a:r>
          </a:p>
          <a:p>
            <a:pPr marL="174708" indent="-174708">
              <a:buFontTx/>
              <a:buChar char="-"/>
            </a:pPr>
            <a:r>
              <a:rPr lang="en-US" sz="1200" dirty="0"/>
              <a:t>Outreach and Education – *(Describe efforts and launch) - Veterans and Fraternal organizations proactive project</a:t>
            </a:r>
          </a:p>
          <a:p>
            <a:pPr marL="174708" indent="-174708">
              <a:buFontTx/>
              <a:buChar char="-"/>
            </a:pPr>
            <a:endParaRPr lang="en-US" sz="1200" dirty="0"/>
          </a:p>
          <a:p>
            <a:r>
              <a:rPr lang="en-US" sz="1200" dirty="0"/>
              <a:t>AUDIT (5)</a:t>
            </a:r>
          </a:p>
          <a:p>
            <a:r>
              <a:rPr lang="en-US" sz="1200" dirty="0"/>
              <a:t>- Conduct complex financial audits on alcohol and gambling cases. </a:t>
            </a:r>
          </a:p>
          <a:p>
            <a:pPr marL="174708" indent="-174708">
              <a:buFontTx/>
              <a:buChar char="-"/>
            </a:pPr>
            <a:r>
              <a:rPr lang="en-US" sz="1200" dirty="0"/>
              <a:t>We make sure owners are disclosed and dark money stays out of Montana.</a:t>
            </a:r>
          </a:p>
          <a:p>
            <a:endParaRPr lang="en-US" sz="1200" dirty="0"/>
          </a:p>
          <a:p>
            <a:r>
              <a:rPr lang="en-US" sz="1200" dirty="0"/>
              <a:t>OPERATIONS</a:t>
            </a:r>
          </a:p>
          <a:p>
            <a:r>
              <a:rPr lang="en-US" sz="1200" dirty="0"/>
              <a:t>– Operations Manager </a:t>
            </a:r>
          </a:p>
          <a:p>
            <a:r>
              <a:rPr lang="en-US" sz="1200" dirty="0"/>
              <a:t>– Administrative Officer (Fiscal notes)</a:t>
            </a:r>
          </a:p>
          <a:p>
            <a:r>
              <a:rPr lang="en-US" sz="1200" dirty="0"/>
              <a:t>– Attorney  </a:t>
            </a:r>
          </a:p>
          <a:p>
            <a:endParaRPr lang="en-US" sz="1200" dirty="0"/>
          </a:p>
          <a:p>
            <a:r>
              <a:rPr lang="en-US" sz="1200" dirty="0"/>
              <a:t>TECHNICAL SERVICES (6)</a:t>
            </a:r>
          </a:p>
          <a:p>
            <a:r>
              <a:rPr lang="en-US" sz="1200" dirty="0"/>
              <a:t>– Lab Supervisor (+operations)</a:t>
            </a:r>
          </a:p>
          <a:p>
            <a:r>
              <a:rPr lang="en-US" sz="1200" dirty="0"/>
              <a:t>-   2 Programmers </a:t>
            </a:r>
          </a:p>
          <a:p>
            <a:pPr marL="174708" indent="-174708">
              <a:buFontTx/>
              <a:buChar char="-"/>
            </a:pPr>
            <a:r>
              <a:rPr lang="en-US" sz="1200" dirty="0"/>
              <a:t>2 VGM Inspectors that cover the state ensure approved software is being used. </a:t>
            </a:r>
          </a:p>
          <a:p>
            <a:pPr marL="174708" indent="-174708">
              <a:buFontTx/>
              <a:buChar char="-"/>
            </a:pPr>
            <a:r>
              <a:rPr lang="en-US" sz="1200" dirty="0"/>
              <a:t>They also help investigate complaints regarding VGMs</a:t>
            </a:r>
          </a:p>
          <a:p>
            <a:pPr marL="174708" indent="-174708">
              <a:buFontTx/>
              <a:buChar char="-"/>
            </a:pPr>
            <a:r>
              <a:rPr lang="en-US" sz="1200" dirty="0"/>
              <a:t>2 Software engineer's – complete testing on any VGM getting approved </a:t>
            </a:r>
          </a:p>
          <a:p>
            <a:pPr marL="0" indent="0">
              <a:buFontTx/>
              <a:buNone/>
            </a:pPr>
            <a:r>
              <a:rPr lang="en-US" sz="1200" dirty="0"/>
              <a:t>WELCOME TO TOUR THE LAB ANYTIME</a:t>
            </a:r>
          </a:p>
          <a:p>
            <a:pPr marL="0" indent="0">
              <a:buFontTx/>
              <a:buNone/>
            </a:pPr>
            <a:endParaRPr lang="en-US" sz="1200" dirty="0"/>
          </a:p>
          <a:p>
            <a:pPr defTabSz="931774"/>
            <a:r>
              <a:rPr lang="en-US" sz="1200" dirty="0"/>
              <a:t>***</a:t>
            </a:r>
            <a:r>
              <a:rPr lang="en-US" sz="1200" dirty="0">
                <a:ea typeface="Times New Roman" panose="02020603050405020304" pitchFamily="18" charset="0"/>
              </a:rPr>
              <a:t>The lab closed 54 testing cases in FY23 and 70 cases in FY24 for new gambling devices or software modifications. The average turnaround time on video gambling machine modifications was 16 days in FY23 and 13 days in FY24. The laboratory is primarily supported by hourly testing fees ($130) that are paid by the video gambling machine manufacturers. </a:t>
            </a:r>
          </a:p>
          <a:p>
            <a:pPr defTabSz="931774"/>
            <a:endParaRPr lang="en-US" sz="1200" dirty="0"/>
          </a:p>
          <a:p>
            <a:r>
              <a:rPr lang="en-US" sz="1200" dirty="0"/>
              <a:t>TAX &amp; LICENSING </a:t>
            </a:r>
          </a:p>
          <a:p>
            <a:pPr marL="174708" indent="-174708">
              <a:buFontTx/>
              <a:buChar char="-"/>
            </a:pPr>
            <a:r>
              <a:rPr lang="en-US" sz="1200" dirty="0"/>
              <a:t>Usually our first point of contact – Customer service driven </a:t>
            </a:r>
          </a:p>
          <a:p>
            <a:pPr marL="174708" indent="-174708">
              <a:buFontTx/>
              <a:buChar char="-"/>
            </a:pPr>
            <a:r>
              <a:rPr lang="en-US" sz="1200" dirty="0"/>
              <a:t>Process and issue gambling licenses and permits</a:t>
            </a:r>
          </a:p>
          <a:p>
            <a:pPr marL="174708" indent="-174708">
              <a:buFontTx/>
              <a:buChar char="-"/>
            </a:pPr>
            <a:r>
              <a:rPr lang="en-US" sz="1200" dirty="0"/>
              <a:t>Collects fees and maintain license records</a:t>
            </a:r>
          </a:p>
          <a:p>
            <a:pPr marL="174708" indent="-174708">
              <a:buFontTx/>
              <a:buChar char="-"/>
            </a:pPr>
            <a:r>
              <a:rPr lang="en-US" sz="1200" dirty="0"/>
              <a:t>Collects gambling taxes, fines and penalties </a:t>
            </a:r>
          </a:p>
        </p:txBody>
      </p:sp>
      <p:sp>
        <p:nvSpPr>
          <p:cNvPr id="4" name="Slide Number Placeholder 3"/>
          <p:cNvSpPr>
            <a:spLocks noGrp="1"/>
          </p:cNvSpPr>
          <p:nvPr>
            <p:ph type="sldNum" sz="quarter" idx="10"/>
          </p:nvPr>
        </p:nvSpPr>
        <p:spPr/>
        <p:txBody>
          <a:bodyPr/>
          <a:lstStyle/>
          <a:p>
            <a:pPr defTabSz="931774">
              <a:defRPr/>
            </a:pPr>
            <a:fld id="{0F4E5AB2-8125-42A3-8416-3DD3CC4F4B5A}" type="slidenum">
              <a:rPr lang="en-US">
                <a:solidFill>
                  <a:prstClr val="black"/>
                </a:solidFill>
                <a:latin typeface="Calibri"/>
              </a:rPr>
              <a:pPr defTabSz="931774">
                <a:defRPr/>
              </a:pPr>
              <a:t>2</a:t>
            </a:fld>
            <a:endParaRPr lang="en-US" dirty="0">
              <a:solidFill>
                <a:prstClr val="black"/>
              </a:solidFill>
              <a:latin typeface="Calibri"/>
            </a:endParaRPr>
          </a:p>
        </p:txBody>
      </p:sp>
    </p:spTree>
    <p:extLst>
      <p:ext uri="{BB962C8B-B14F-4D97-AF65-F5344CB8AC3E}">
        <p14:creationId xmlns:p14="http://schemas.microsoft.com/office/powerpoint/2010/main" val="3755329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7BD1FD-2787-46AC-83E6-C1E1BA09FD48}" type="slidenum">
              <a:rPr lang="en-US" smtClean="0"/>
              <a:t>3</a:t>
            </a:fld>
            <a:endParaRPr lang="en-US" dirty="0"/>
          </a:p>
        </p:txBody>
      </p:sp>
    </p:spTree>
    <p:extLst>
      <p:ext uri="{BB962C8B-B14F-4D97-AF65-F5344CB8AC3E}">
        <p14:creationId xmlns:p14="http://schemas.microsoft.com/office/powerpoint/2010/main" val="2981990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proud to say that we have a very good reputation among Montana businesses we work with and that has not always been the case. </a:t>
            </a:r>
          </a:p>
          <a:p>
            <a:endParaRPr lang="en-US" dirty="0"/>
          </a:p>
          <a:p>
            <a:r>
              <a:rPr lang="en-US" dirty="0"/>
              <a:t>For the past 4 years we have made customer service to Montana businesses as a top priority. We want to see businesses that operate in this industry succeed. </a:t>
            </a:r>
          </a:p>
          <a:p>
            <a:endParaRPr lang="en-US" dirty="0"/>
          </a:p>
          <a:p>
            <a:r>
              <a:rPr lang="en-US" dirty="0"/>
              <a:t>“MINOR ISSUES EXAMPLE – AGE PLACARDS </a:t>
            </a:r>
          </a:p>
        </p:txBody>
      </p:sp>
      <p:sp>
        <p:nvSpPr>
          <p:cNvPr id="4" name="Slide Number Placeholder 3"/>
          <p:cNvSpPr>
            <a:spLocks noGrp="1"/>
          </p:cNvSpPr>
          <p:nvPr>
            <p:ph type="sldNum" sz="quarter" idx="5"/>
          </p:nvPr>
        </p:nvSpPr>
        <p:spPr/>
        <p:txBody>
          <a:bodyPr/>
          <a:lstStyle/>
          <a:p>
            <a:fld id="{BB7BD1FD-2787-46AC-83E6-C1E1BA09FD48}" type="slidenum">
              <a:rPr lang="en-US" smtClean="0"/>
              <a:t>6</a:t>
            </a:fld>
            <a:endParaRPr lang="en-US"/>
          </a:p>
        </p:txBody>
      </p:sp>
    </p:spTree>
    <p:extLst>
      <p:ext uri="{BB962C8B-B14F-4D97-AF65-F5344CB8AC3E}">
        <p14:creationId xmlns:p14="http://schemas.microsoft.com/office/powerpoint/2010/main" val="3174724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7BD1FD-2787-46AC-83E6-C1E1BA09FD48}" type="slidenum">
              <a:rPr lang="en-US" smtClean="0"/>
              <a:t>7</a:t>
            </a:fld>
            <a:endParaRPr lang="en-US"/>
          </a:p>
        </p:txBody>
      </p:sp>
    </p:spTree>
    <p:extLst>
      <p:ext uri="{BB962C8B-B14F-4D97-AF65-F5344CB8AC3E}">
        <p14:creationId xmlns:p14="http://schemas.microsoft.com/office/powerpoint/2010/main" val="1734353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Tobacco inspections happen daily and throughout the state as part of our routine compliance inspections. </a:t>
            </a:r>
          </a:p>
          <a:p>
            <a:r>
              <a:rPr lang="en-US" dirty="0"/>
              <a:t>In calendar year 2024 2437 inspections of alcohol, gambling and tobacco establishments were completed by GCD compliance investigators. </a:t>
            </a:r>
          </a:p>
        </p:txBody>
      </p:sp>
      <p:sp>
        <p:nvSpPr>
          <p:cNvPr id="4" name="Slide Number Placeholder 3"/>
          <p:cNvSpPr>
            <a:spLocks noGrp="1"/>
          </p:cNvSpPr>
          <p:nvPr>
            <p:ph type="sldNum" sz="quarter" idx="5"/>
          </p:nvPr>
        </p:nvSpPr>
        <p:spPr/>
        <p:txBody>
          <a:bodyPr/>
          <a:lstStyle/>
          <a:p>
            <a:fld id="{BB7BD1FD-2787-46AC-83E6-C1E1BA09FD48}" type="slidenum">
              <a:rPr lang="en-US" smtClean="0"/>
              <a:t>8</a:t>
            </a:fld>
            <a:endParaRPr lang="en-US" dirty="0"/>
          </a:p>
        </p:txBody>
      </p:sp>
    </p:spTree>
    <p:extLst>
      <p:ext uri="{BB962C8B-B14F-4D97-AF65-F5344CB8AC3E}">
        <p14:creationId xmlns:p14="http://schemas.microsoft.com/office/powerpoint/2010/main" val="1637309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Recently partnered with 5 other states to send a cease-and-desist order to a large scale offshore online gaming company.</a:t>
            </a:r>
          </a:p>
        </p:txBody>
      </p:sp>
      <p:sp>
        <p:nvSpPr>
          <p:cNvPr id="4" name="Slide Number Placeholder 3"/>
          <p:cNvSpPr>
            <a:spLocks noGrp="1"/>
          </p:cNvSpPr>
          <p:nvPr>
            <p:ph type="sldNum" sz="quarter" idx="5"/>
          </p:nvPr>
        </p:nvSpPr>
        <p:spPr/>
        <p:txBody>
          <a:bodyPr/>
          <a:lstStyle/>
          <a:p>
            <a:fld id="{BB7BD1FD-2787-46AC-83E6-C1E1BA09FD48}" type="slidenum">
              <a:rPr lang="en-US" smtClean="0"/>
              <a:t>9</a:t>
            </a:fld>
            <a:endParaRPr lang="en-US"/>
          </a:p>
        </p:txBody>
      </p:sp>
    </p:spTree>
    <p:extLst>
      <p:ext uri="{BB962C8B-B14F-4D97-AF65-F5344CB8AC3E}">
        <p14:creationId xmlns:p14="http://schemas.microsoft.com/office/powerpoint/2010/main" val="1289693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get build out our goals based on what the hot topics of the industry are. </a:t>
            </a:r>
          </a:p>
          <a:p>
            <a:endParaRPr lang="en-US" dirty="0"/>
          </a:p>
          <a:p>
            <a:r>
              <a:rPr lang="en-US" dirty="0"/>
              <a:t>We welcome your feedback on future GCD goals based on what you hear from your constituents.  </a:t>
            </a:r>
          </a:p>
        </p:txBody>
      </p:sp>
      <p:sp>
        <p:nvSpPr>
          <p:cNvPr id="4" name="Slide Number Placeholder 3"/>
          <p:cNvSpPr>
            <a:spLocks noGrp="1"/>
          </p:cNvSpPr>
          <p:nvPr>
            <p:ph type="sldNum" sz="quarter" idx="5"/>
          </p:nvPr>
        </p:nvSpPr>
        <p:spPr/>
        <p:txBody>
          <a:bodyPr/>
          <a:lstStyle/>
          <a:p>
            <a:fld id="{BB7BD1FD-2787-46AC-83E6-C1E1BA09FD48}" type="slidenum">
              <a:rPr lang="en-US" smtClean="0"/>
              <a:t>10</a:t>
            </a:fld>
            <a:endParaRPr lang="en-US"/>
          </a:p>
        </p:txBody>
      </p:sp>
    </p:spTree>
    <p:extLst>
      <p:ext uri="{BB962C8B-B14F-4D97-AF65-F5344CB8AC3E}">
        <p14:creationId xmlns:p14="http://schemas.microsoft.com/office/powerpoint/2010/main" val="224147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Revenue Sources </a:t>
            </a:r>
          </a:p>
          <a:p>
            <a:endParaRPr lang="en-US" dirty="0"/>
          </a:p>
          <a:p>
            <a:r>
              <a:rPr lang="en-US" dirty="0"/>
              <a:t>*DON’T describe MOU’s yet </a:t>
            </a:r>
          </a:p>
        </p:txBody>
      </p:sp>
      <p:sp>
        <p:nvSpPr>
          <p:cNvPr id="4" name="Slide Number Placeholder 3"/>
          <p:cNvSpPr>
            <a:spLocks noGrp="1"/>
          </p:cNvSpPr>
          <p:nvPr>
            <p:ph type="sldNum" sz="quarter" idx="5"/>
          </p:nvPr>
        </p:nvSpPr>
        <p:spPr/>
        <p:txBody>
          <a:bodyPr/>
          <a:lstStyle/>
          <a:p>
            <a:fld id="{BB7BD1FD-2787-46AC-83E6-C1E1BA09FD48}" type="slidenum">
              <a:rPr lang="en-US" smtClean="0"/>
              <a:t>12</a:t>
            </a:fld>
            <a:endParaRPr lang="en-US" dirty="0"/>
          </a:p>
        </p:txBody>
      </p:sp>
    </p:spTree>
    <p:extLst>
      <p:ext uri="{BB962C8B-B14F-4D97-AF65-F5344CB8AC3E}">
        <p14:creationId xmlns:p14="http://schemas.microsoft.com/office/powerpoint/2010/main" val="2345043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AD563-1295-4138-BC20-9BCA643EFB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0CC3B3-C126-46FD-B4D0-4BA83C6156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E7CE79-569D-4797-9145-3543D19CBD93}"/>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5" name="Footer Placeholder 4">
            <a:extLst>
              <a:ext uri="{FF2B5EF4-FFF2-40B4-BE49-F238E27FC236}">
                <a16:creationId xmlns:a16="http://schemas.microsoft.com/office/drawing/2014/main" id="{25389B64-F688-47CD-B95F-977451C4B7DA}"/>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CF7C04DA-50E3-4C89-9E4B-2F4D4086D922}"/>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1909446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73B9-8033-43BE-90F0-708BF4087E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F73692-6916-4E7D-95DB-D6DB6447D0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AA1776-6DB9-415A-9827-13C3FE9034B3}"/>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5" name="Footer Placeholder 4">
            <a:extLst>
              <a:ext uri="{FF2B5EF4-FFF2-40B4-BE49-F238E27FC236}">
                <a16:creationId xmlns:a16="http://schemas.microsoft.com/office/drawing/2014/main" id="{5C7142A8-9B2B-4737-BEBF-6CF7107A360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74A4A35-CC66-4636-8302-42CB40D033CF}"/>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2460941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61CAE5-4A39-4A13-A5E8-BF474366F6C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6D40D0-B604-4E33-AAC6-9A8AE74657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786A0D-DC4C-46B5-A5DB-1C0F142B52C2}"/>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5" name="Footer Placeholder 4">
            <a:extLst>
              <a:ext uri="{FF2B5EF4-FFF2-40B4-BE49-F238E27FC236}">
                <a16:creationId xmlns:a16="http://schemas.microsoft.com/office/drawing/2014/main" id="{F7312AA7-D63A-4F7B-9915-CF76748A700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A78AF9B4-8B72-4E1E-9510-2FDD88D908A7}"/>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2894471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274638"/>
            <a:ext cx="105664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3FA49410-1390-4453-99C1-2592E31CE662}"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0A7EA9-C67B-4A7F-9BA6-429B8EE19F6B}" type="slidenum">
              <a:rPr lang="en-US" smtClean="0"/>
              <a:t>‹#›</a:t>
            </a:fld>
            <a:endParaRPr lang="en-US" dirty="0"/>
          </a:p>
        </p:txBody>
      </p:sp>
      <p:sp>
        <p:nvSpPr>
          <p:cNvPr id="8" name="Content Placeholder 7"/>
          <p:cNvSpPr>
            <a:spLocks noGrp="1"/>
          </p:cNvSpPr>
          <p:nvPr>
            <p:ph sz="quarter" idx="13"/>
          </p:nvPr>
        </p:nvSpPr>
        <p:spPr>
          <a:xfrm>
            <a:off x="812800" y="1600200"/>
            <a:ext cx="10566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29860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6B40B-413A-4807-8A57-CB2E5B1C33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818D3A-AE51-4EC3-952B-3F1729DCE2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0C8C65-A505-46B7-8C05-D930C02DC95B}"/>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5" name="Footer Placeholder 4">
            <a:extLst>
              <a:ext uri="{FF2B5EF4-FFF2-40B4-BE49-F238E27FC236}">
                <a16:creationId xmlns:a16="http://schemas.microsoft.com/office/drawing/2014/main" id="{39238E52-D264-47DB-8B7A-C0D1C42E8A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BEFE39-8E94-455D-886F-22F668FD2121}"/>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3701846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DA314-8F06-4F08-8824-8A603D01B9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4AB126-0DCD-4B0E-B6D7-23E8AC1D06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EE4C27-B867-43A2-9753-3E8E2F336585}"/>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5" name="Footer Placeholder 4">
            <a:extLst>
              <a:ext uri="{FF2B5EF4-FFF2-40B4-BE49-F238E27FC236}">
                <a16:creationId xmlns:a16="http://schemas.microsoft.com/office/drawing/2014/main" id="{0D612CAD-72E6-459D-889D-7BBC213450B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47C0962-9518-4543-98CF-7B416D43D427}"/>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337261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00A2-879B-466F-8190-4EA255F68C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0E7C49-DA2E-41E4-990D-35EA399A82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C0B88B-6C59-4F3B-8019-6C4BD94C0104}"/>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5" name="Footer Placeholder 4">
            <a:extLst>
              <a:ext uri="{FF2B5EF4-FFF2-40B4-BE49-F238E27FC236}">
                <a16:creationId xmlns:a16="http://schemas.microsoft.com/office/drawing/2014/main" id="{343BD134-8098-4689-8D7C-C1A26B1D0C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95E44C5-25F1-4606-9FDF-4D3656391FA2}"/>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1468548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EAE57-9E63-44F5-B8F7-C5F466994F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976ECD-66BC-45D9-B4B4-31B00497B3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146E9A-ACAE-41F5-BC95-1274E5F9E2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C86D9D-ABE5-44DE-954C-78DEBBCB0429}"/>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6" name="Footer Placeholder 5">
            <a:extLst>
              <a:ext uri="{FF2B5EF4-FFF2-40B4-BE49-F238E27FC236}">
                <a16:creationId xmlns:a16="http://schemas.microsoft.com/office/drawing/2014/main" id="{EA68EBAF-0239-4AFB-B172-90C26A2677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6871EF6-BB14-471B-AE99-0FFE2AD28556}"/>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2254825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8B963-3470-42EF-901B-CD618DE42F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67362B-782D-414C-9D72-249DE33496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E6BADB-AD9B-43CD-8AE9-63AA493A33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07904B-E553-445F-8175-45E0F21B09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6F4B57-5766-4D83-9DA5-E26E04E270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1493DD-C19A-44A5-AC64-EAEDF786DC96}"/>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8" name="Footer Placeholder 7">
            <a:extLst>
              <a:ext uri="{FF2B5EF4-FFF2-40B4-BE49-F238E27FC236}">
                <a16:creationId xmlns:a16="http://schemas.microsoft.com/office/drawing/2014/main" id="{E10F2CE0-059A-4803-B821-248ED8434C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597D210-0106-4AE8-B273-47ACF67B6146}"/>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4042223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042A6-D2EE-4D13-A174-E8C262F293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D5C191-FA74-4AB1-92F0-F7F3E8781E7A}"/>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4" name="Footer Placeholder 3">
            <a:extLst>
              <a:ext uri="{FF2B5EF4-FFF2-40B4-BE49-F238E27FC236}">
                <a16:creationId xmlns:a16="http://schemas.microsoft.com/office/drawing/2014/main" id="{347F3BF0-2657-4CB2-958E-4ADB5EE875D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C97DBB5-BBB8-4D02-887C-4090BC302C9D}"/>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2110691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FF92E8-D9B8-41CA-8D2E-36C7A5EC2F85}"/>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3" name="Footer Placeholder 2">
            <a:extLst>
              <a:ext uri="{FF2B5EF4-FFF2-40B4-BE49-F238E27FC236}">
                <a16:creationId xmlns:a16="http://schemas.microsoft.com/office/drawing/2014/main" id="{8B5D3D09-826D-4FAE-828A-A9BB8FD91CA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461E330-3543-4400-A87C-C306AA2951BC}"/>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79774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A77A-14BE-49D6-BCAD-542B5E5773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3ED36D-E9D5-4010-A84C-71B09B7165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7C945D-28CA-4A4D-8DAA-B52FC7AB194E}"/>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5" name="Footer Placeholder 4">
            <a:extLst>
              <a:ext uri="{FF2B5EF4-FFF2-40B4-BE49-F238E27FC236}">
                <a16:creationId xmlns:a16="http://schemas.microsoft.com/office/drawing/2014/main" id="{0B017ACF-4C42-40D5-864A-38A2AAF0E6F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790DDC25-46D1-4D95-8EBA-B0356D3B81B7}"/>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64835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28E7E-94D9-4A8C-983D-B47BE2C1AC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FDB3B3-ED6D-4182-9934-A39824BD0E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AA1E15-D5B1-4F59-B7D9-E5BEA4ECE9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2E4E8-9315-4DD9-A921-5718A762C3EA}"/>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6" name="Footer Placeholder 5">
            <a:extLst>
              <a:ext uri="{FF2B5EF4-FFF2-40B4-BE49-F238E27FC236}">
                <a16:creationId xmlns:a16="http://schemas.microsoft.com/office/drawing/2014/main" id="{474BC5DC-423D-4B7A-BF3D-48094207EA4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700455F-1A69-43A9-AD77-2A6B24B6FD55}"/>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3012721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FD7FA-F917-4B3A-B0EF-66C976EA01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B624C4-F791-4D40-A861-2DD95A06D7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FE1D5A0-3790-4DF5-A373-D0D51CA1E7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EF9A2E-AAAD-4E0C-B7FC-F39D36501D5D}"/>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6" name="Footer Placeholder 5">
            <a:extLst>
              <a:ext uri="{FF2B5EF4-FFF2-40B4-BE49-F238E27FC236}">
                <a16:creationId xmlns:a16="http://schemas.microsoft.com/office/drawing/2014/main" id="{3167E081-1CB9-4DE6-851A-449251FC6EE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56B75CE-04DC-4314-A97C-65B42F6164D0}"/>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29769553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8DA4-E92E-4159-B3AE-7973C8F47D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EA3536-FDFC-4009-9AF3-53EB54AA5D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42FDE5-C197-45D1-9053-4DB0E950EB25}"/>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5" name="Footer Placeholder 4">
            <a:extLst>
              <a:ext uri="{FF2B5EF4-FFF2-40B4-BE49-F238E27FC236}">
                <a16:creationId xmlns:a16="http://schemas.microsoft.com/office/drawing/2014/main" id="{BB14BFFE-CB1A-4AF2-BD6F-B41DD9EFBAB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9CBD4C-B79B-49A9-B5D1-EDAB79C17B30}"/>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8505140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5B7B5C-9285-4405-909C-50FFEC743A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899862-2A78-4817-9B2F-76BE0DCFCB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E6797F-C693-4FBB-BC65-2060F89A745D}"/>
              </a:ext>
            </a:extLst>
          </p:cNvPr>
          <p:cNvSpPr>
            <a:spLocks noGrp="1"/>
          </p:cNvSpPr>
          <p:nvPr>
            <p:ph type="dt" sz="half" idx="10"/>
          </p:nvPr>
        </p:nvSpPr>
        <p:spPr/>
        <p:txBody>
          <a:bodyPr/>
          <a:lstStyle/>
          <a:p>
            <a:fld id="{A37A0A79-9DA1-49C2-BBB2-8D7A7E742064}" type="datetimeFigureOut">
              <a:rPr lang="en-US" smtClean="0"/>
              <a:t>1/7/2025</a:t>
            </a:fld>
            <a:endParaRPr lang="en-US" dirty="0"/>
          </a:p>
        </p:txBody>
      </p:sp>
      <p:sp>
        <p:nvSpPr>
          <p:cNvPr id="5" name="Footer Placeholder 4">
            <a:extLst>
              <a:ext uri="{FF2B5EF4-FFF2-40B4-BE49-F238E27FC236}">
                <a16:creationId xmlns:a16="http://schemas.microsoft.com/office/drawing/2014/main" id="{41D5DE2B-C375-4D39-B4AE-03D0297CE5F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3440647-01F8-457D-9482-8433B5AA2200}"/>
              </a:ext>
            </a:extLst>
          </p:cNvPr>
          <p:cNvSpPr>
            <a:spLocks noGrp="1"/>
          </p:cNvSpPr>
          <p:nvPr>
            <p:ph type="sldNum" sz="quarter" idx="12"/>
          </p:nvPr>
        </p:nvSpPr>
        <p:spPr/>
        <p:txBody>
          <a:bodyPr/>
          <a:lstStyle/>
          <a:p>
            <a:fld id="{78BAC33B-EC8E-4AE9-A36A-E48E461902B2}" type="slidenum">
              <a:rPr lang="en-US" smtClean="0"/>
              <a:t>‹#›</a:t>
            </a:fld>
            <a:endParaRPr lang="en-US" dirty="0"/>
          </a:p>
        </p:txBody>
      </p:sp>
    </p:spTree>
    <p:extLst>
      <p:ext uri="{BB962C8B-B14F-4D97-AF65-F5344CB8AC3E}">
        <p14:creationId xmlns:p14="http://schemas.microsoft.com/office/powerpoint/2010/main" val="882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E5C9-5AC9-4477-A603-FFC6867EF1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A69924-3B98-4E19-9E91-D9C917E13E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A0362C-CFEE-4DBF-86E9-61E6C249E2A5}"/>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5" name="Footer Placeholder 4">
            <a:extLst>
              <a:ext uri="{FF2B5EF4-FFF2-40B4-BE49-F238E27FC236}">
                <a16:creationId xmlns:a16="http://schemas.microsoft.com/office/drawing/2014/main" id="{041BBD74-D8C7-4FA4-85EE-B690C0ECBFDA}"/>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AF1E90-D80F-4C54-8F2B-CE982B33772B}"/>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394610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44D4E-2978-47DC-A0B9-AD65401BEC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96F2ED-E040-4536-9B7C-F3131BDD04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07FB39-7C2F-4692-BFDC-F4BB6E9898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7A5032-D0E1-4179-8B40-E46B219A9285}"/>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6" name="Footer Placeholder 5">
            <a:extLst>
              <a:ext uri="{FF2B5EF4-FFF2-40B4-BE49-F238E27FC236}">
                <a16:creationId xmlns:a16="http://schemas.microsoft.com/office/drawing/2014/main" id="{7DC5AE84-F9F8-4634-B51A-1FEED434DF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0AB939A6-3E68-48DE-A7A6-26C8D89B273E}"/>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346193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8333A-B077-4533-8252-2B728100B9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85339B-34CA-4C6D-A7A1-7F5E1027EE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5D289E-AD73-4148-ABA1-512F135633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065FE1-E7B6-47BF-BA11-583D764045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961091-AD12-422C-8AF9-08B59450A0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404481-24E6-4148-A4A4-6C583F8B5731}"/>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8" name="Footer Placeholder 7">
            <a:extLst>
              <a:ext uri="{FF2B5EF4-FFF2-40B4-BE49-F238E27FC236}">
                <a16:creationId xmlns:a16="http://schemas.microsoft.com/office/drawing/2014/main" id="{4FC27796-FF7D-41B8-9529-A1E5B7A37C2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2FDE769E-87ED-4004-9140-4D44F8C8D0F4}"/>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2141968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FAE87-2586-420F-ADF5-339BF91B7C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4339F2-0208-48D7-8EE9-6CDC594606FE}"/>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4" name="Footer Placeholder 3">
            <a:extLst>
              <a:ext uri="{FF2B5EF4-FFF2-40B4-BE49-F238E27FC236}">
                <a16:creationId xmlns:a16="http://schemas.microsoft.com/office/drawing/2014/main" id="{462FBF11-7FE2-4075-B621-F1B7CB7C539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6F77E997-C9AF-4046-85DB-43ED7F5EB277}"/>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4155165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DA56B2-88D4-4682-907F-0155C52900C2}"/>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3" name="Footer Placeholder 2">
            <a:extLst>
              <a:ext uri="{FF2B5EF4-FFF2-40B4-BE49-F238E27FC236}">
                <a16:creationId xmlns:a16="http://schemas.microsoft.com/office/drawing/2014/main" id="{CD5A9E39-7163-409D-B3EA-11038B0EFA4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05A198F2-03C4-4A4B-83C6-B24F40D78F76}"/>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334626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ED811-8090-45B6-9E11-018A0334D7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624166-57D0-46A6-835A-7A103065AB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543E24-40EA-40EC-B460-2A77106D01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551199-737C-45F7-B45F-3148D8A124E6}"/>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6" name="Footer Placeholder 5">
            <a:extLst>
              <a:ext uri="{FF2B5EF4-FFF2-40B4-BE49-F238E27FC236}">
                <a16:creationId xmlns:a16="http://schemas.microsoft.com/office/drawing/2014/main" id="{611563EE-F2B2-4751-8042-A086281851E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C5F4389C-F7C1-48F0-A0CC-A4C7F8B03CCC}"/>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2530865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126B2-DC10-4E04-8B28-D90C3493CE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EA8A94-576A-4C88-9B69-AA2D29B3B4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CF74B7F-B3BB-4B8E-B34A-4AFD89400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15BDD0-CC3E-4B26-8719-E276BDBF8E8C}"/>
              </a:ext>
            </a:extLst>
          </p:cNvPr>
          <p:cNvSpPr>
            <a:spLocks noGrp="1"/>
          </p:cNvSpPr>
          <p:nvPr>
            <p:ph type="dt" sz="half" idx="10"/>
          </p:nvPr>
        </p:nvSpPr>
        <p:spPr/>
        <p:txBody>
          <a:bodyPr/>
          <a:lstStyle/>
          <a:p>
            <a:fld id="{6BFA6B0B-9608-4FD6-92FD-FDA55AED0974}" type="datetimeFigureOut">
              <a:rPr lang="en-US" smtClean="0"/>
              <a:t>1/7/2025</a:t>
            </a:fld>
            <a:endParaRPr lang="en-US" dirty="0"/>
          </a:p>
        </p:txBody>
      </p:sp>
      <p:sp>
        <p:nvSpPr>
          <p:cNvPr id="6" name="Footer Placeholder 5">
            <a:extLst>
              <a:ext uri="{FF2B5EF4-FFF2-40B4-BE49-F238E27FC236}">
                <a16:creationId xmlns:a16="http://schemas.microsoft.com/office/drawing/2014/main" id="{2E508E5C-A387-4471-9DBC-72C28A10BEFB}"/>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6032F67F-B448-4D03-9590-6AA9239C1C10}"/>
              </a:ext>
            </a:extLst>
          </p:cNvPr>
          <p:cNvSpPr>
            <a:spLocks noGrp="1"/>
          </p:cNvSpPr>
          <p:nvPr>
            <p:ph type="sldNum" sz="quarter" idx="12"/>
          </p:nvPr>
        </p:nvSpPr>
        <p:spPr>
          <a:xfrm>
            <a:off x="8610600" y="6356350"/>
            <a:ext cx="2743200" cy="365125"/>
          </a:xfrm>
          <a:prstGeom prst="rect">
            <a:avLst/>
          </a:prstGeom>
        </p:spPr>
        <p:txBody>
          <a:bodyPr/>
          <a:lstStyle/>
          <a:p>
            <a:fld id="{C332C5E5-D52F-46A0-97DD-D3848CED5095}" type="slidenum">
              <a:rPr lang="en-US" smtClean="0"/>
              <a:t>‹#›</a:t>
            </a:fld>
            <a:endParaRPr lang="en-US" dirty="0"/>
          </a:p>
        </p:txBody>
      </p:sp>
    </p:spTree>
    <p:extLst>
      <p:ext uri="{BB962C8B-B14F-4D97-AF65-F5344CB8AC3E}">
        <p14:creationId xmlns:p14="http://schemas.microsoft.com/office/powerpoint/2010/main" val="827243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E2057"/>
        </a:solidFill>
        <a:effectLst/>
      </p:bgPr>
    </p:bg>
    <p:spTree>
      <p:nvGrpSpPr>
        <p:cNvPr id="1" name=""/>
        <p:cNvGrpSpPr/>
        <p:nvPr/>
      </p:nvGrpSpPr>
      <p:grpSpPr>
        <a:xfrm>
          <a:off x="0" y="0"/>
          <a:ext cx="0" cy="0"/>
          <a:chOff x="0" y="0"/>
          <a:chExt cx="0" cy="0"/>
        </a:xfrm>
      </p:grpSpPr>
      <p:pic>
        <p:nvPicPr>
          <p:cNvPr id="10" name="Picture 9" descr="Shape&#10;&#10;Description automatically generated with low confidence">
            <a:extLst>
              <a:ext uri="{FF2B5EF4-FFF2-40B4-BE49-F238E27FC236}">
                <a16:creationId xmlns:a16="http://schemas.microsoft.com/office/drawing/2014/main" id="{AAAC26EE-4FAB-4B35-B9AC-7EA8A400167E}"/>
              </a:ext>
            </a:extLst>
          </p:cNvPr>
          <p:cNvPicPr>
            <a:picLocks noChangeAspect="1"/>
          </p:cNvPicPr>
          <p:nvPr userDrawn="1"/>
        </p:nvPicPr>
        <p:blipFill>
          <a:blip r:embed="rId14">
            <a:alphaModFix amt="5000"/>
            <a:extLst>
              <a:ext uri="{28A0092B-C50C-407E-A947-70E740481C1C}">
                <a14:useLocalDpi xmlns:a14="http://schemas.microsoft.com/office/drawing/2010/main" val="0"/>
              </a:ext>
            </a:extLst>
          </a:blip>
          <a:stretch>
            <a:fillRect/>
          </a:stretch>
        </p:blipFill>
        <p:spPr>
          <a:xfrm>
            <a:off x="2818015" y="151015"/>
            <a:ext cx="6570459" cy="6570459"/>
          </a:xfrm>
          <a:prstGeom prst="rect">
            <a:avLst/>
          </a:prstGeom>
        </p:spPr>
      </p:pic>
      <p:sp>
        <p:nvSpPr>
          <p:cNvPr id="2" name="Title Placeholder 1">
            <a:extLst>
              <a:ext uri="{FF2B5EF4-FFF2-40B4-BE49-F238E27FC236}">
                <a16:creationId xmlns:a16="http://schemas.microsoft.com/office/drawing/2014/main" id="{876F072D-3AE0-47A4-941C-4995EE1A0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D6E68F6-46C9-48CD-8144-0D11257F6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4093EA3-DC97-4F86-8D1D-A20E1AE2B6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A6B0B-9608-4FD6-92FD-FDA55AED0974}" type="datetimeFigureOut">
              <a:rPr lang="en-US" smtClean="0"/>
              <a:t>1/7/2025</a:t>
            </a:fld>
            <a:endParaRPr lang="en-US" dirty="0"/>
          </a:p>
        </p:txBody>
      </p:sp>
      <p:sp>
        <p:nvSpPr>
          <p:cNvPr id="11" name="Footer Placeholder 10">
            <a:extLst>
              <a:ext uri="{FF2B5EF4-FFF2-40B4-BE49-F238E27FC236}">
                <a16:creationId xmlns:a16="http://schemas.microsoft.com/office/drawing/2014/main" id="{377B6294-4DB0-48BB-B7DC-808A7AEE49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2" name="Slide Number Placeholder 11">
            <a:extLst>
              <a:ext uri="{FF2B5EF4-FFF2-40B4-BE49-F238E27FC236}">
                <a16:creationId xmlns:a16="http://schemas.microsoft.com/office/drawing/2014/main" id="{60A50D14-27A7-43CE-AFD3-02F9F2403C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9973C-1635-49EB-8EEC-3C675ECB447A}" type="slidenum">
              <a:rPr lang="en-US" smtClean="0"/>
              <a:t>‹#›</a:t>
            </a:fld>
            <a:endParaRPr lang="en-US" dirty="0"/>
          </a:p>
        </p:txBody>
      </p:sp>
    </p:spTree>
    <p:extLst>
      <p:ext uri="{BB962C8B-B14F-4D97-AF65-F5344CB8AC3E}">
        <p14:creationId xmlns:p14="http://schemas.microsoft.com/office/powerpoint/2010/main" val="1449866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8" name="Picture 7" descr="Shape&#10;&#10;Description automatically generated with low confidence">
            <a:extLst>
              <a:ext uri="{FF2B5EF4-FFF2-40B4-BE49-F238E27FC236}">
                <a16:creationId xmlns:a16="http://schemas.microsoft.com/office/drawing/2014/main" id="{873495A2-A6C2-44E1-BD64-5C0B8F786FE3}"/>
              </a:ext>
            </a:extLst>
          </p:cNvPr>
          <p:cNvPicPr>
            <a:picLocks noChangeAspect="1"/>
          </p:cNvPicPr>
          <p:nvPr userDrawn="1"/>
        </p:nvPicPr>
        <p:blipFill>
          <a:blip r:embed="rId13">
            <a:alphaModFix amt="20000"/>
            <a:extLst>
              <a:ext uri="{28A0092B-C50C-407E-A947-70E740481C1C}">
                <a14:useLocalDpi xmlns:a14="http://schemas.microsoft.com/office/drawing/2010/main" val="0"/>
              </a:ext>
            </a:extLst>
          </a:blip>
          <a:stretch>
            <a:fillRect/>
          </a:stretch>
        </p:blipFill>
        <p:spPr>
          <a:xfrm>
            <a:off x="2776451" y="109451"/>
            <a:ext cx="6612023" cy="6612023"/>
          </a:xfrm>
          <a:prstGeom prst="rect">
            <a:avLst/>
          </a:prstGeom>
        </p:spPr>
      </p:pic>
      <p:sp>
        <p:nvSpPr>
          <p:cNvPr id="2" name="Title Placeholder 1">
            <a:extLst>
              <a:ext uri="{FF2B5EF4-FFF2-40B4-BE49-F238E27FC236}">
                <a16:creationId xmlns:a16="http://schemas.microsoft.com/office/drawing/2014/main" id="{F7B1C651-8445-49F7-8210-45DBA7E4CC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1D5F4F7-35E4-4279-BFCC-BBAA7772A3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81B437-2F8E-4EE8-BFD8-801F790EE6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A0A79-9DA1-49C2-BBB2-8D7A7E742064}" type="datetimeFigureOut">
              <a:rPr lang="en-US" smtClean="0"/>
              <a:t>1/7/2025</a:t>
            </a:fld>
            <a:endParaRPr lang="en-US" dirty="0"/>
          </a:p>
        </p:txBody>
      </p:sp>
      <p:sp>
        <p:nvSpPr>
          <p:cNvPr id="5" name="Footer Placeholder 4">
            <a:extLst>
              <a:ext uri="{FF2B5EF4-FFF2-40B4-BE49-F238E27FC236}">
                <a16:creationId xmlns:a16="http://schemas.microsoft.com/office/drawing/2014/main" id="{C5B96618-EB13-4428-B7C8-22415A8100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535864A-6E27-49B6-A49D-81E31B1BAA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AC33B-EC8E-4AE9-A36A-E48E461902B2}" type="slidenum">
              <a:rPr lang="en-US" smtClean="0"/>
              <a:t>‹#›</a:t>
            </a:fld>
            <a:endParaRPr lang="en-US" dirty="0"/>
          </a:p>
        </p:txBody>
      </p:sp>
    </p:spTree>
    <p:extLst>
      <p:ext uri="{BB962C8B-B14F-4D97-AF65-F5344CB8AC3E}">
        <p14:creationId xmlns:p14="http://schemas.microsoft.com/office/powerpoint/2010/main" val="2805656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253CCE-DBCD-48C1-8B88-6D5699C904BD}"/>
              </a:ext>
            </a:extLst>
          </p:cNvPr>
          <p:cNvSpPr>
            <a:spLocks noGrp="1"/>
          </p:cNvSpPr>
          <p:nvPr>
            <p:ph type="ctrTitle"/>
          </p:nvPr>
        </p:nvSpPr>
        <p:spPr>
          <a:xfrm>
            <a:off x="711200" y="1219200"/>
            <a:ext cx="10363200" cy="2625687"/>
          </a:xfrm>
        </p:spPr>
        <p:txBody>
          <a:bodyPr>
            <a:normAutofit/>
          </a:bodyPr>
          <a:lstStyle/>
          <a:p>
            <a:r>
              <a:rPr lang="en-US" sz="4400" cap="all" dirty="0"/>
              <a:t>Gambling Control Division</a:t>
            </a:r>
            <a:br>
              <a:rPr lang="en-US" sz="4400" cap="all" dirty="0"/>
            </a:br>
            <a:br>
              <a:rPr lang="en-US" sz="4400" cap="all" dirty="0"/>
            </a:br>
            <a:r>
              <a:rPr lang="en-US" sz="3600" cap="all" dirty="0"/>
              <a:t>Administrator Jason Johnson  </a:t>
            </a:r>
            <a:endParaRPr lang="en-US" sz="3600" dirty="0"/>
          </a:p>
        </p:txBody>
      </p:sp>
      <p:sp>
        <p:nvSpPr>
          <p:cNvPr id="2" name="Subtitle 1">
            <a:extLst>
              <a:ext uri="{FF2B5EF4-FFF2-40B4-BE49-F238E27FC236}">
                <a16:creationId xmlns:a16="http://schemas.microsoft.com/office/drawing/2014/main" id="{46025283-813E-4A82-80F9-5E5ED833A2AC}"/>
              </a:ext>
            </a:extLst>
          </p:cNvPr>
          <p:cNvSpPr>
            <a:spLocks noGrp="1"/>
          </p:cNvSpPr>
          <p:nvPr>
            <p:ph type="subTitle" idx="1"/>
          </p:nvPr>
        </p:nvSpPr>
        <p:spPr>
          <a:xfrm>
            <a:off x="1828800" y="6224568"/>
            <a:ext cx="8534400" cy="881009"/>
          </a:xfrm>
        </p:spPr>
        <p:txBody>
          <a:bodyPr/>
          <a:lstStyle/>
          <a:p>
            <a:r>
              <a:rPr lang="en-US" sz="2800" b="1" dirty="0"/>
              <a:t>January 2025 Section D Budget Presentation</a:t>
            </a:r>
          </a:p>
          <a:p>
            <a:endParaRPr lang="en-US" dirty="0"/>
          </a:p>
        </p:txBody>
      </p:sp>
      <p:pic>
        <p:nvPicPr>
          <p:cNvPr id="9" name="Picture 8" descr="Shape&#10;&#10;Description automatically generated">
            <a:extLst>
              <a:ext uri="{FF2B5EF4-FFF2-40B4-BE49-F238E27FC236}">
                <a16:creationId xmlns:a16="http://schemas.microsoft.com/office/drawing/2014/main" id="{E0F0AFC6-6231-D792-F50B-70AD1E162F79}"/>
              </a:ext>
            </a:extLst>
          </p:cNvPr>
          <p:cNvPicPr>
            <a:picLocks noChangeAspect="1"/>
          </p:cNvPicPr>
          <p:nvPr/>
        </p:nvPicPr>
        <p:blipFill>
          <a:blip r:embed="rId3"/>
          <a:stretch>
            <a:fillRect/>
          </a:stretch>
        </p:blipFill>
        <p:spPr>
          <a:xfrm>
            <a:off x="246618" y="5064873"/>
            <a:ext cx="1600200" cy="1600200"/>
          </a:xfrm>
          <a:prstGeom prst="rect">
            <a:avLst/>
          </a:prstGeom>
        </p:spPr>
      </p:pic>
    </p:spTree>
    <p:extLst>
      <p:ext uri="{BB962C8B-B14F-4D97-AF65-F5344CB8AC3E}">
        <p14:creationId xmlns:p14="http://schemas.microsoft.com/office/powerpoint/2010/main" val="4204007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55747-CE37-D290-1B3E-A583116D7294}"/>
              </a:ext>
            </a:extLst>
          </p:cNvPr>
          <p:cNvSpPr>
            <a:spLocks noGrp="1"/>
          </p:cNvSpPr>
          <p:nvPr>
            <p:ph type="title"/>
          </p:nvPr>
        </p:nvSpPr>
        <p:spPr>
          <a:xfrm>
            <a:off x="812799" y="274638"/>
            <a:ext cx="10946213" cy="1314880"/>
          </a:xfrm>
        </p:spPr>
        <p:txBody>
          <a:bodyPr>
            <a:noAutofit/>
          </a:bodyPr>
          <a:lstStyle/>
          <a:p>
            <a:pPr algn="ctr"/>
            <a:r>
              <a:rPr lang="en-US" sz="3600" u="sng" dirty="0"/>
              <a:t>Goals &amp; Performance </a:t>
            </a:r>
            <a:br>
              <a:rPr lang="en-US" sz="3600" dirty="0"/>
            </a:br>
            <a:r>
              <a:rPr lang="en-US" sz="3600" b="1" dirty="0"/>
              <a:t>Increase Efficiencies Between GCD &amp; ABCD</a:t>
            </a:r>
          </a:p>
        </p:txBody>
      </p:sp>
      <p:sp>
        <p:nvSpPr>
          <p:cNvPr id="3" name="Content Placeholder 2">
            <a:extLst>
              <a:ext uri="{FF2B5EF4-FFF2-40B4-BE49-F238E27FC236}">
                <a16:creationId xmlns:a16="http://schemas.microsoft.com/office/drawing/2014/main" id="{2451F21F-9BF9-B0F8-E639-B459BD01BB9E}"/>
              </a:ext>
            </a:extLst>
          </p:cNvPr>
          <p:cNvSpPr>
            <a:spLocks noGrp="1"/>
          </p:cNvSpPr>
          <p:nvPr>
            <p:ph sz="quarter" idx="13"/>
          </p:nvPr>
        </p:nvSpPr>
        <p:spPr>
          <a:xfrm>
            <a:off x="812800" y="2307364"/>
            <a:ext cx="10566400" cy="3921420"/>
          </a:xfrm>
        </p:spPr>
        <p:txBody>
          <a:bodyPr>
            <a:normAutofit/>
          </a:bodyPr>
          <a:lstStyle/>
          <a:p>
            <a:pPr marL="0" indent="0">
              <a:buNone/>
            </a:pPr>
            <a:r>
              <a:rPr lang="en-US" dirty="0"/>
              <a:t>GCD works with Alcohol Beverage Control to update our joint procedure manual. This helps address redundancies and inefficiencies when processing applications between the two agencies.  This is an ongoing process. </a:t>
            </a:r>
          </a:p>
          <a:p>
            <a:pPr marL="0" indent="0">
              <a:buNone/>
            </a:pPr>
            <a:endParaRPr lang="en-US" dirty="0"/>
          </a:p>
          <a:p>
            <a:pPr marL="0" indent="0">
              <a:buNone/>
            </a:pPr>
            <a:r>
              <a:rPr lang="en-US" dirty="0"/>
              <a:t>In FY24, GCD/ABCD held 16 joint management meetings. These meetings provide opportunities to address communication issues and problem cases.   </a:t>
            </a:r>
          </a:p>
        </p:txBody>
      </p:sp>
    </p:spTree>
    <p:extLst>
      <p:ext uri="{BB962C8B-B14F-4D97-AF65-F5344CB8AC3E}">
        <p14:creationId xmlns:p14="http://schemas.microsoft.com/office/powerpoint/2010/main" val="496056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F8A21-72A4-A99A-8E7F-53A5C5871681}"/>
              </a:ext>
            </a:extLst>
          </p:cNvPr>
          <p:cNvSpPr>
            <a:spLocks noGrp="1"/>
          </p:cNvSpPr>
          <p:nvPr>
            <p:ph type="title"/>
          </p:nvPr>
        </p:nvSpPr>
        <p:spPr/>
        <p:txBody>
          <a:bodyPr/>
          <a:lstStyle/>
          <a:p>
            <a:r>
              <a:rPr lang="en-US" dirty="0"/>
              <a:t>2023 Legislative Changes – Update</a:t>
            </a:r>
          </a:p>
        </p:txBody>
      </p:sp>
      <p:sp>
        <p:nvSpPr>
          <p:cNvPr id="3" name="Content Placeholder 2">
            <a:extLst>
              <a:ext uri="{FF2B5EF4-FFF2-40B4-BE49-F238E27FC236}">
                <a16:creationId xmlns:a16="http://schemas.microsoft.com/office/drawing/2014/main" id="{1B8B98C7-828A-8DC1-1CA2-1B2D2D22E362}"/>
              </a:ext>
            </a:extLst>
          </p:cNvPr>
          <p:cNvSpPr>
            <a:spLocks noGrp="1"/>
          </p:cNvSpPr>
          <p:nvPr>
            <p:ph sz="quarter" idx="13"/>
          </p:nvPr>
        </p:nvSpPr>
        <p:spPr/>
        <p:txBody>
          <a:bodyPr>
            <a:normAutofit lnSpcReduction="10000"/>
          </a:bodyPr>
          <a:lstStyle/>
          <a:p>
            <a:pPr marL="0" indent="0">
              <a:buNone/>
            </a:pPr>
            <a:r>
              <a:rPr lang="en-US" dirty="0"/>
              <a:t>Minimal gambling law changes last session.</a:t>
            </a:r>
          </a:p>
          <a:p>
            <a:pPr marL="0" indent="0">
              <a:buNone/>
            </a:pPr>
            <a:endParaRPr lang="en-US" dirty="0"/>
          </a:p>
          <a:p>
            <a:pPr marL="0" indent="0">
              <a:buNone/>
            </a:pPr>
            <a:endParaRPr lang="en-US" dirty="0"/>
          </a:p>
          <a:p>
            <a:r>
              <a:rPr lang="en-US" dirty="0"/>
              <a:t>HB297 – Revised video gambling machine taxes to allow a deduction for loses.</a:t>
            </a:r>
          </a:p>
          <a:p>
            <a:pPr marL="0" indent="0">
              <a:buNone/>
            </a:pPr>
            <a:r>
              <a:rPr lang="en-US" dirty="0"/>
              <a:t>FY24 = ($562,019.00) of deducted losses. </a:t>
            </a:r>
          </a:p>
          <a:p>
            <a:pPr marL="0" indent="0">
              <a:buNone/>
            </a:pPr>
            <a:r>
              <a:rPr lang="en-US" dirty="0"/>
              <a:t>FY25 1</a:t>
            </a:r>
            <a:r>
              <a:rPr lang="en-US" baseline="30000" dirty="0"/>
              <a:t>st</a:t>
            </a:r>
            <a:r>
              <a:rPr lang="en-US" dirty="0"/>
              <a:t> Quarter = ($183,543.00	</a:t>
            </a:r>
          </a:p>
          <a:p>
            <a:pPr marL="0" indent="0">
              <a:buNone/>
            </a:pPr>
            <a:endParaRPr lang="en-US" dirty="0"/>
          </a:p>
          <a:p>
            <a:pPr marL="0" indent="0">
              <a:buNone/>
            </a:pPr>
            <a:r>
              <a:rPr lang="en-US" sz="1900" dirty="0">
                <a:ea typeface="Times New Roman" panose="02020603050405020304" pitchFamily="18" charset="0"/>
              </a:rPr>
              <a:t>*FY24 – 15% tax for VGM’s = $83.7m (4% increase from FY23)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73119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AE6CA-7287-0647-31A9-7A144732A215}"/>
              </a:ext>
            </a:extLst>
          </p:cNvPr>
          <p:cNvSpPr>
            <a:spLocks noGrp="1"/>
          </p:cNvSpPr>
          <p:nvPr>
            <p:ph type="title"/>
          </p:nvPr>
        </p:nvSpPr>
        <p:spPr>
          <a:xfrm>
            <a:off x="812800" y="274638"/>
            <a:ext cx="10566400" cy="969555"/>
          </a:xfrm>
        </p:spPr>
        <p:txBody>
          <a:bodyPr>
            <a:normAutofit/>
          </a:bodyPr>
          <a:lstStyle/>
          <a:p>
            <a:pPr algn="ctr"/>
            <a:r>
              <a:rPr lang="en-US" sz="3200" dirty="0"/>
              <a:t>Gambling Control Division Budget </a:t>
            </a:r>
            <a:br>
              <a:rPr lang="en-US" dirty="0"/>
            </a:br>
            <a:endParaRPr lang="en-US" sz="2400" dirty="0"/>
          </a:p>
        </p:txBody>
      </p:sp>
      <p:pic>
        <p:nvPicPr>
          <p:cNvPr id="4" name="Picture 3" descr="Shape&#10;&#10;Description automatically generated">
            <a:extLst>
              <a:ext uri="{FF2B5EF4-FFF2-40B4-BE49-F238E27FC236}">
                <a16:creationId xmlns:a16="http://schemas.microsoft.com/office/drawing/2014/main" id="{E8E0F99F-919C-103F-9405-998EB8D61252}"/>
              </a:ext>
            </a:extLst>
          </p:cNvPr>
          <p:cNvPicPr>
            <a:picLocks noChangeAspect="1"/>
          </p:cNvPicPr>
          <p:nvPr/>
        </p:nvPicPr>
        <p:blipFill>
          <a:blip r:embed="rId3"/>
          <a:stretch>
            <a:fillRect/>
          </a:stretch>
        </p:blipFill>
        <p:spPr>
          <a:xfrm>
            <a:off x="11043627" y="5740767"/>
            <a:ext cx="914400" cy="914400"/>
          </a:xfrm>
          <a:prstGeom prst="rect">
            <a:avLst/>
          </a:prstGeom>
        </p:spPr>
      </p:pic>
      <p:graphicFrame>
        <p:nvGraphicFramePr>
          <p:cNvPr id="6" name="Chart 5">
            <a:extLst>
              <a:ext uri="{FF2B5EF4-FFF2-40B4-BE49-F238E27FC236}">
                <a16:creationId xmlns:a16="http://schemas.microsoft.com/office/drawing/2014/main" id="{555EC15E-5F14-83E8-56ED-087C2EA0706B}"/>
              </a:ext>
            </a:extLst>
          </p:cNvPr>
          <p:cNvGraphicFramePr/>
          <p:nvPr/>
        </p:nvGraphicFramePr>
        <p:xfrm>
          <a:off x="2031999" y="1014761"/>
          <a:ext cx="8160215" cy="51235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41612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46EAB-42BC-6FD3-5C8C-F034B9357D1F}"/>
              </a:ext>
            </a:extLst>
          </p:cNvPr>
          <p:cNvSpPr>
            <a:spLocks noGrp="1"/>
          </p:cNvSpPr>
          <p:nvPr>
            <p:ph type="title"/>
          </p:nvPr>
        </p:nvSpPr>
        <p:spPr/>
        <p:txBody>
          <a:bodyPr/>
          <a:lstStyle/>
          <a:p>
            <a:pPr algn="ctr"/>
            <a:r>
              <a:rPr lang="en-US" dirty="0"/>
              <a:t>Budget Requests </a:t>
            </a:r>
          </a:p>
        </p:txBody>
      </p:sp>
      <p:sp>
        <p:nvSpPr>
          <p:cNvPr id="3" name="Content Placeholder 2">
            <a:extLst>
              <a:ext uri="{FF2B5EF4-FFF2-40B4-BE49-F238E27FC236}">
                <a16:creationId xmlns:a16="http://schemas.microsoft.com/office/drawing/2014/main" id="{5252A710-5FDB-3C30-0981-71ABF6F0ED05}"/>
              </a:ext>
            </a:extLst>
          </p:cNvPr>
          <p:cNvSpPr>
            <a:spLocks noGrp="1"/>
          </p:cNvSpPr>
          <p:nvPr>
            <p:ph sz="quarter" idx="13"/>
          </p:nvPr>
        </p:nvSpPr>
        <p:spPr/>
        <p:txBody>
          <a:bodyPr/>
          <a:lstStyle/>
          <a:p>
            <a:pPr algn="ctr"/>
            <a:endParaRPr lang="en-US" dirty="0"/>
          </a:p>
          <a:p>
            <a:pPr marL="0" indent="0" algn="ctr">
              <a:buNone/>
            </a:pPr>
            <a:r>
              <a:rPr lang="en-US" dirty="0"/>
              <a:t> </a:t>
            </a:r>
          </a:p>
        </p:txBody>
      </p:sp>
      <p:pic>
        <p:nvPicPr>
          <p:cNvPr id="5" name="Picture 4">
            <a:extLst>
              <a:ext uri="{FF2B5EF4-FFF2-40B4-BE49-F238E27FC236}">
                <a16:creationId xmlns:a16="http://schemas.microsoft.com/office/drawing/2014/main" id="{88F3414A-158B-8A8D-E0A7-E5A98D31A319}"/>
              </a:ext>
            </a:extLst>
          </p:cNvPr>
          <p:cNvPicPr>
            <a:picLocks noChangeAspect="1"/>
          </p:cNvPicPr>
          <p:nvPr/>
        </p:nvPicPr>
        <p:blipFill>
          <a:blip r:embed="rId3"/>
          <a:stretch>
            <a:fillRect/>
          </a:stretch>
        </p:blipFill>
        <p:spPr>
          <a:xfrm>
            <a:off x="1003610" y="2196790"/>
            <a:ext cx="9790770" cy="2787805"/>
          </a:xfrm>
          <a:prstGeom prst="rect">
            <a:avLst/>
          </a:prstGeom>
        </p:spPr>
      </p:pic>
    </p:spTree>
    <p:extLst>
      <p:ext uri="{BB962C8B-B14F-4D97-AF65-F5344CB8AC3E}">
        <p14:creationId xmlns:p14="http://schemas.microsoft.com/office/powerpoint/2010/main" val="3120482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4C3EB-AE02-943F-14C2-748B295FEEF9}"/>
              </a:ext>
            </a:extLst>
          </p:cNvPr>
          <p:cNvSpPr>
            <a:spLocks noGrp="1"/>
          </p:cNvSpPr>
          <p:nvPr>
            <p:ph type="title"/>
          </p:nvPr>
        </p:nvSpPr>
        <p:spPr/>
        <p:txBody>
          <a:bodyPr/>
          <a:lstStyle/>
          <a:p>
            <a:pPr algn="ctr"/>
            <a:r>
              <a:rPr lang="en-US" dirty="0"/>
              <a:t>Gambling Control Division </a:t>
            </a:r>
          </a:p>
        </p:txBody>
      </p:sp>
      <p:sp>
        <p:nvSpPr>
          <p:cNvPr id="4" name="Content Placeholder 2">
            <a:extLst>
              <a:ext uri="{FF2B5EF4-FFF2-40B4-BE49-F238E27FC236}">
                <a16:creationId xmlns:a16="http://schemas.microsoft.com/office/drawing/2014/main" id="{CC11C355-5746-B87A-675C-BCB299C487FC}"/>
              </a:ext>
            </a:extLst>
          </p:cNvPr>
          <p:cNvSpPr>
            <a:spLocks noGrp="1"/>
          </p:cNvSpPr>
          <p:nvPr>
            <p:ph sz="quarter" idx="13"/>
          </p:nvPr>
        </p:nvSpPr>
        <p:spPr>
          <a:xfrm>
            <a:off x="812800" y="1600199"/>
            <a:ext cx="10566400" cy="4657381"/>
          </a:xfrm>
        </p:spPr>
        <p:txBody>
          <a:bodyPr>
            <a:normAutofit fontScale="62500" lnSpcReduction="20000"/>
          </a:bodyPr>
          <a:lstStyle/>
          <a:p>
            <a:pPr marL="0" indent="0" algn="ctr">
              <a:buNone/>
            </a:pPr>
            <a:r>
              <a:rPr lang="en-US" sz="4100" b="1" dirty="0"/>
              <a:t>For more information, please visit our website at dojmt.gov/gaming </a:t>
            </a:r>
          </a:p>
          <a:p>
            <a:pPr marL="0" indent="0">
              <a:buNone/>
            </a:pPr>
            <a:endParaRPr lang="en-US" dirty="0"/>
          </a:p>
          <a:p>
            <a:r>
              <a:rPr lang="en-US" dirty="0"/>
              <a:t>Guidelines &amp; Templates for a variety of gaming activities </a:t>
            </a:r>
          </a:p>
          <a:p>
            <a:pPr marL="0" indent="0">
              <a:buNone/>
            </a:pPr>
            <a:endParaRPr lang="en-US" dirty="0"/>
          </a:p>
          <a:p>
            <a:r>
              <a:rPr lang="en-US" dirty="0"/>
              <a:t>Problem Gambling Resources / MT Council of Problem Gambling</a:t>
            </a:r>
          </a:p>
          <a:p>
            <a:endParaRPr lang="en-US" dirty="0"/>
          </a:p>
          <a:p>
            <a:r>
              <a:rPr lang="en-US" dirty="0"/>
              <a:t>Gambling Statistics &amp; Reports </a:t>
            </a:r>
          </a:p>
          <a:p>
            <a:pPr marL="514350" indent="-514350">
              <a:buFont typeface="+mj-lt"/>
              <a:buAutoNum type="arabicPeriod"/>
            </a:pPr>
            <a:r>
              <a:rPr lang="en-US" dirty="0"/>
              <a:t>Stats by Quarter </a:t>
            </a:r>
          </a:p>
          <a:p>
            <a:pPr marL="514350" indent="-514350">
              <a:buFont typeface="+mj-lt"/>
              <a:buAutoNum type="arabicPeriod"/>
            </a:pPr>
            <a:r>
              <a:rPr lang="en-US" dirty="0"/>
              <a:t>Biennial Reports</a:t>
            </a:r>
          </a:p>
          <a:p>
            <a:pPr marL="514350" indent="-514350">
              <a:buFont typeface="+mj-lt"/>
              <a:buAutoNum type="arabicPeriod"/>
            </a:pPr>
            <a:r>
              <a:rPr lang="en-US" dirty="0"/>
              <a:t>Licensed Gambling Businesses </a:t>
            </a:r>
          </a:p>
          <a:p>
            <a:pPr marL="514350" indent="-514350">
              <a:buFont typeface="+mj-lt"/>
              <a:buAutoNum type="arabicPeriod"/>
            </a:pPr>
            <a:r>
              <a:rPr lang="en-US" dirty="0"/>
              <a:t>VGM Reports  </a:t>
            </a:r>
          </a:p>
          <a:p>
            <a:endParaRPr lang="en-US" dirty="0"/>
          </a:p>
          <a:p>
            <a:r>
              <a:rPr lang="en-US" dirty="0"/>
              <a:t>Annual Performance Report at dojmt.gov </a:t>
            </a:r>
          </a:p>
          <a:p>
            <a:endParaRPr lang="en-US" dirty="0"/>
          </a:p>
          <a:p>
            <a:endParaRPr lang="en-US" dirty="0"/>
          </a:p>
        </p:txBody>
      </p:sp>
    </p:spTree>
    <p:extLst>
      <p:ext uri="{BB962C8B-B14F-4D97-AF65-F5344CB8AC3E}">
        <p14:creationId xmlns:p14="http://schemas.microsoft.com/office/powerpoint/2010/main" val="1012011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11537-481F-E5A9-CC9B-980E449F4523}"/>
              </a:ext>
            </a:extLst>
          </p:cNvPr>
          <p:cNvSpPr>
            <a:spLocks noGrp="1"/>
          </p:cNvSpPr>
          <p:nvPr>
            <p:ph type="title"/>
          </p:nvPr>
        </p:nvSpPr>
        <p:spPr>
          <a:xfrm>
            <a:off x="838200" y="365126"/>
            <a:ext cx="10515600" cy="769194"/>
          </a:xfrm>
        </p:spPr>
        <p:txBody>
          <a:bodyPr/>
          <a:lstStyle/>
          <a:p>
            <a:pPr algn="ctr"/>
            <a:r>
              <a:rPr lang="en-US" dirty="0"/>
              <a:t>Gambling Control Division</a:t>
            </a:r>
          </a:p>
        </p:txBody>
      </p:sp>
      <p:sp>
        <p:nvSpPr>
          <p:cNvPr id="3" name="Content Placeholder 2">
            <a:extLst>
              <a:ext uri="{FF2B5EF4-FFF2-40B4-BE49-F238E27FC236}">
                <a16:creationId xmlns:a16="http://schemas.microsoft.com/office/drawing/2014/main" id="{059DDD2A-9AC5-36D4-1337-83A05DDFC58F}"/>
              </a:ext>
            </a:extLst>
          </p:cNvPr>
          <p:cNvSpPr>
            <a:spLocks noGrp="1"/>
          </p:cNvSpPr>
          <p:nvPr>
            <p:ph idx="1"/>
          </p:nvPr>
        </p:nvSpPr>
        <p:spPr/>
        <p:txBody>
          <a:bodyPr/>
          <a:lstStyle/>
          <a:p>
            <a:pPr marL="0" indent="0" algn="ctr">
              <a:buNone/>
            </a:pPr>
            <a:r>
              <a:rPr lang="en-US" dirty="0"/>
              <a:t>Jason Johnson</a:t>
            </a:r>
          </a:p>
          <a:p>
            <a:pPr marL="0" indent="0" algn="ctr">
              <a:buNone/>
            </a:pPr>
            <a:r>
              <a:rPr lang="en-US" dirty="0"/>
              <a:t>GCD Administrator</a:t>
            </a:r>
          </a:p>
          <a:p>
            <a:pPr marL="0" indent="0" algn="ctr">
              <a:buNone/>
            </a:pPr>
            <a:r>
              <a:rPr lang="en-US" dirty="0"/>
              <a:t>Department of Justice</a:t>
            </a:r>
          </a:p>
          <a:p>
            <a:pPr marL="0" indent="0" algn="ctr">
              <a:buNone/>
            </a:pPr>
            <a:endParaRPr lang="en-US" dirty="0"/>
          </a:p>
          <a:p>
            <a:pPr marL="0" indent="0" algn="ctr">
              <a:buNone/>
            </a:pPr>
            <a:r>
              <a:rPr lang="en-US" dirty="0"/>
              <a:t>jason.johnson@mt.gov </a:t>
            </a:r>
          </a:p>
          <a:p>
            <a:pPr marL="0" indent="0" algn="ctr">
              <a:buNone/>
            </a:pPr>
            <a:r>
              <a:rPr lang="en-US" dirty="0"/>
              <a:t>406.329.1478</a:t>
            </a:r>
          </a:p>
        </p:txBody>
      </p:sp>
      <p:pic>
        <p:nvPicPr>
          <p:cNvPr id="5" name="Picture 4" descr="Shape&#10;&#10;Description automatically generated">
            <a:extLst>
              <a:ext uri="{FF2B5EF4-FFF2-40B4-BE49-F238E27FC236}">
                <a16:creationId xmlns:a16="http://schemas.microsoft.com/office/drawing/2014/main" id="{6FC29695-FF3C-7C12-C611-27CC676AF426}"/>
              </a:ext>
            </a:extLst>
          </p:cNvPr>
          <p:cNvPicPr>
            <a:picLocks noChangeAspect="1"/>
          </p:cNvPicPr>
          <p:nvPr/>
        </p:nvPicPr>
        <p:blipFill>
          <a:blip r:embed="rId2"/>
          <a:stretch>
            <a:fillRect/>
          </a:stretch>
        </p:blipFill>
        <p:spPr>
          <a:xfrm>
            <a:off x="5410200" y="5201773"/>
            <a:ext cx="1371600" cy="1371600"/>
          </a:xfrm>
          <a:prstGeom prst="rect">
            <a:avLst/>
          </a:prstGeom>
        </p:spPr>
      </p:pic>
    </p:spTree>
    <p:extLst>
      <p:ext uri="{BB962C8B-B14F-4D97-AF65-F5344CB8AC3E}">
        <p14:creationId xmlns:p14="http://schemas.microsoft.com/office/powerpoint/2010/main" val="412202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ape&#10;&#10;Description automatically generated">
            <a:extLst>
              <a:ext uri="{FF2B5EF4-FFF2-40B4-BE49-F238E27FC236}">
                <a16:creationId xmlns:a16="http://schemas.microsoft.com/office/drawing/2014/main" id="{4BFEC147-F3D2-F02E-3C83-7484E56E3EC9}"/>
              </a:ext>
            </a:extLst>
          </p:cNvPr>
          <p:cNvPicPr>
            <a:picLocks noChangeAspect="1"/>
          </p:cNvPicPr>
          <p:nvPr/>
        </p:nvPicPr>
        <p:blipFill>
          <a:blip r:embed="rId3"/>
          <a:stretch>
            <a:fillRect/>
          </a:stretch>
        </p:blipFill>
        <p:spPr>
          <a:xfrm>
            <a:off x="11043627" y="5740767"/>
            <a:ext cx="914400" cy="914400"/>
          </a:xfrm>
          <a:prstGeom prst="rect">
            <a:avLst/>
          </a:prstGeom>
        </p:spPr>
      </p:pic>
      <p:pic>
        <p:nvPicPr>
          <p:cNvPr id="7" name="Content Placeholder 6">
            <a:extLst>
              <a:ext uri="{FF2B5EF4-FFF2-40B4-BE49-F238E27FC236}">
                <a16:creationId xmlns:a16="http://schemas.microsoft.com/office/drawing/2014/main" id="{44592B79-EBCF-569C-98CA-D56E779F5ECB}"/>
              </a:ext>
            </a:extLst>
          </p:cNvPr>
          <p:cNvPicPr>
            <a:picLocks noChangeAspect="1"/>
          </p:cNvPicPr>
          <p:nvPr/>
        </p:nvPicPr>
        <p:blipFill>
          <a:blip r:embed="rId4"/>
          <a:stretch>
            <a:fillRect/>
          </a:stretch>
        </p:blipFill>
        <p:spPr>
          <a:xfrm>
            <a:off x="2603500" y="536574"/>
            <a:ext cx="9588500" cy="5784850"/>
          </a:xfrm>
          <a:prstGeom prst="rect">
            <a:avLst/>
          </a:prstGeom>
        </p:spPr>
      </p:pic>
      <p:sp>
        <p:nvSpPr>
          <p:cNvPr id="8" name="TextBox 7">
            <a:extLst>
              <a:ext uri="{FF2B5EF4-FFF2-40B4-BE49-F238E27FC236}">
                <a16:creationId xmlns:a16="http://schemas.microsoft.com/office/drawing/2014/main" id="{46BF6A2A-496E-614F-59AB-1F24936D21A3}"/>
              </a:ext>
            </a:extLst>
          </p:cNvPr>
          <p:cNvSpPr txBox="1"/>
          <p:nvPr/>
        </p:nvSpPr>
        <p:spPr>
          <a:xfrm>
            <a:off x="791616" y="1166842"/>
            <a:ext cx="2418460" cy="4524315"/>
          </a:xfrm>
          <a:prstGeom prst="rect">
            <a:avLst/>
          </a:prstGeom>
          <a:noFill/>
        </p:spPr>
        <p:txBody>
          <a:bodyPr wrap="square" rtlCol="0">
            <a:spAutoFit/>
          </a:bodyPr>
          <a:lstStyle/>
          <a:p>
            <a:pPr algn="ctr"/>
            <a:r>
              <a:rPr lang="en-US" sz="2400" dirty="0">
                <a:latin typeface="+mj-lt"/>
              </a:rPr>
              <a:t>34 FTE </a:t>
            </a:r>
          </a:p>
          <a:p>
            <a:pPr algn="ctr"/>
            <a:endParaRPr lang="en-US" sz="2400" dirty="0">
              <a:latin typeface="+mj-lt"/>
            </a:endParaRPr>
          </a:p>
          <a:p>
            <a:pPr algn="ctr"/>
            <a:r>
              <a:rPr lang="en-US" sz="2400" u="sng" dirty="0">
                <a:latin typeface="+mj-lt"/>
              </a:rPr>
              <a:t>7 Offices:</a:t>
            </a:r>
          </a:p>
          <a:p>
            <a:pPr marL="285750" indent="-285750" algn="ctr">
              <a:buFont typeface="Arial" panose="020B0604020202020204" pitchFamily="34" charset="0"/>
              <a:buChar char="•"/>
            </a:pPr>
            <a:r>
              <a:rPr lang="en-US" sz="2400" dirty="0">
                <a:latin typeface="+mj-lt"/>
              </a:rPr>
              <a:t>Billings - HQ </a:t>
            </a:r>
          </a:p>
          <a:p>
            <a:pPr marL="285750" indent="-285750" algn="ctr">
              <a:buFont typeface="Arial" panose="020B0604020202020204" pitchFamily="34" charset="0"/>
              <a:buChar char="•"/>
            </a:pPr>
            <a:r>
              <a:rPr lang="en-US" sz="2400" dirty="0">
                <a:latin typeface="+mj-lt"/>
              </a:rPr>
              <a:t>Helena – Lab</a:t>
            </a:r>
          </a:p>
          <a:p>
            <a:pPr marL="285750" indent="-285750" algn="ctr">
              <a:buFont typeface="Arial" panose="020B0604020202020204" pitchFamily="34" charset="0"/>
              <a:buChar char="•"/>
            </a:pPr>
            <a:r>
              <a:rPr lang="en-US" sz="2400" dirty="0">
                <a:latin typeface="+mj-lt"/>
              </a:rPr>
              <a:t>Missoula</a:t>
            </a:r>
          </a:p>
          <a:p>
            <a:pPr marL="285750" indent="-285750" algn="ctr">
              <a:buFont typeface="Arial" panose="020B0604020202020204" pitchFamily="34" charset="0"/>
              <a:buChar char="•"/>
            </a:pPr>
            <a:r>
              <a:rPr lang="en-US" sz="2400" dirty="0">
                <a:latin typeface="+mj-lt"/>
              </a:rPr>
              <a:t>Kalispell </a:t>
            </a:r>
          </a:p>
          <a:p>
            <a:pPr marL="285750" indent="-285750" algn="ctr">
              <a:buFont typeface="Arial" panose="020B0604020202020204" pitchFamily="34" charset="0"/>
              <a:buChar char="•"/>
            </a:pPr>
            <a:r>
              <a:rPr lang="en-US" sz="2400" dirty="0">
                <a:latin typeface="+mj-lt"/>
              </a:rPr>
              <a:t>Great Falls </a:t>
            </a:r>
          </a:p>
          <a:p>
            <a:pPr marL="285750" indent="-285750" algn="ctr">
              <a:buFont typeface="Arial" panose="020B0604020202020204" pitchFamily="34" charset="0"/>
              <a:buChar char="•"/>
            </a:pPr>
            <a:r>
              <a:rPr lang="en-US" sz="2400" dirty="0">
                <a:latin typeface="+mj-lt"/>
              </a:rPr>
              <a:t>Bozeman </a:t>
            </a:r>
          </a:p>
          <a:p>
            <a:pPr marL="285750" indent="-285750" algn="ctr">
              <a:buFont typeface="Arial" panose="020B0604020202020204" pitchFamily="34" charset="0"/>
              <a:buChar char="•"/>
            </a:pPr>
            <a:r>
              <a:rPr lang="en-US" sz="2400" dirty="0">
                <a:latin typeface="+mj-lt"/>
              </a:rPr>
              <a:t>Glendive </a:t>
            </a:r>
          </a:p>
          <a:p>
            <a:pPr marL="285750" indent="-285750" algn="ctr">
              <a:buFont typeface="Arial" panose="020B0604020202020204" pitchFamily="34" charset="0"/>
              <a:buChar char="•"/>
            </a:pPr>
            <a:endParaRPr lang="en-US" sz="2400" dirty="0">
              <a:latin typeface="+mj-lt"/>
            </a:endParaRPr>
          </a:p>
          <a:p>
            <a:pPr algn="ctr"/>
            <a:endParaRPr lang="en-US" sz="2400" dirty="0">
              <a:latin typeface="+mj-lt"/>
            </a:endParaRPr>
          </a:p>
        </p:txBody>
      </p:sp>
    </p:spTree>
    <p:extLst>
      <p:ext uri="{BB962C8B-B14F-4D97-AF65-F5344CB8AC3E}">
        <p14:creationId xmlns:p14="http://schemas.microsoft.com/office/powerpoint/2010/main" val="2972746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FBA62-E186-6BC3-6449-4A71E6BB3FF7}"/>
              </a:ext>
            </a:extLst>
          </p:cNvPr>
          <p:cNvSpPr>
            <a:spLocks noGrp="1"/>
          </p:cNvSpPr>
          <p:nvPr>
            <p:ph type="title"/>
          </p:nvPr>
        </p:nvSpPr>
        <p:spPr/>
        <p:txBody>
          <a:bodyPr>
            <a:normAutofit/>
          </a:bodyPr>
          <a:lstStyle/>
          <a:p>
            <a:pPr algn="ctr"/>
            <a:r>
              <a:rPr lang="en-US" sz="3200" dirty="0"/>
              <a:t>Gambling Control Division</a:t>
            </a:r>
          </a:p>
        </p:txBody>
      </p:sp>
      <p:sp>
        <p:nvSpPr>
          <p:cNvPr id="3" name="Content Placeholder 2">
            <a:extLst>
              <a:ext uri="{FF2B5EF4-FFF2-40B4-BE49-F238E27FC236}">
                <a16:creationId xmlns:a16="http://schemas.microsoft.com/office/drawing/2014/main" id="{011CD854-04D2-3CE0-B423-BAC956BB6B54}"/>
              </a:ext>
            </a:extLst>
          </p:cNvPr>
          <p:cNvSpPr>
            <a:spLocks noGrp="1"/>
          </p:cNvSpPr>
          <p:nvPr>
            <p:ph sz="quarter" idx="13"/>
          </p:nvPr>
        </p:nvSpPr>
        <p:spPr>
          <a:xfrm>
            <a:off x="812800" y="1600199"/>
            <a:ext cx="10566400" cy="4712465"/>
          </a:xfrm>
        </p:spPr>
        <p:txBody>
          <a:bodyPr>
            <a:noAutofit/>
          </a:bodyPr>
          <a:lstStyle/>
          <a:p>
            <a:r>
              <a:rPr lang="en-US" sz="2400" dirty="0"/>
              <a:t>The mission of the Gambling Control Division (GCD) is to create and maintain a uniform regulatory climate to protect the businesses, players, organizations, citizens, and all who are affected by legalized gambling in Montana.</a:t>
            </a:r>
          </a:p>
          <a:p>
            <a:pPr marL="0" indent="0">
              <a:buNone/>
            </a:pPr>
            <a:r>
              <a:rPr lang="en-US" sz="2400" dirty="0"/>
              <a:t> </a:t>
            </a:r>
          </a:p>
          <a:p>
            <a:r>
              <a:rPr lang="en-US" sz="2400" dirty="0"/>
              <a:t>1989 – The legislature centralized gambling regulation under the Department of Justice, taking the burden off local governments. </a:t>
            </a:r>
          </a:p>
          <a:p>
            <a:endParaRPr lang="en-US" sz="2400" dirty="0"/>
          </a:p>
          <a:p>
            <a:r>
              <a:rPr lang="en-US" sz="2400" dirty="0">
                <a:effectLst/>
                <a:ea typeface="Times New Roman" panose="02020603050405020304" pitchFamily="18" charset="0"/>
              </a:rPr>
              <a:t>1987 - The legislature enacted a 15% tax on video gambling machines.</a:t>
            </a:r>
          </a:p>
          <a:p>
            <a:pPr marL="0" indent="0">
              <a:buNone/>
            </a:pPr>
            <a:r>
              <a:rPr lang="en-US" sz="2400" dirty="0">
                <a:ea typeface="Times New Roman" panose="02020603050405020304" pitchFamily="18" charset="0"/>
              </a:rPr>
              <a:t>*FY24 – 15% tax for VGM’s = $83.7 m (4% increase from FY23) </a:t>
            </a:r>
          </a:p>
          <a:p>
            <a:pPr marL="0" indent="0">
              <a:buNone/>
            </a:pPr>
            <a:r>
              <a:rPr lang="en-US" sz="2400" dirty="0">
                <a:effectLst/>
                <a:ea typeface="Times New Roman" panose="02020603050405020304" pitchFamily="18" charset="0"/>
              </a:rPr>
              <a:t>The gaming industry plays an important role in the health of </a:t>
            </a:r>
            <a:r>
              <a:rPr lang="en-US" sz="2400" dirty="0">
                <a:ea typeface="Times New Roman" panose="02020603050405020304" pitchFamily="18" charset="0"/>
              </a:rPr>
              <a:t>Montana’s</a:t>
            </a:r>
            <a:r>
              <a:rPr lang="en-US" sz="2400" dirty="0">
                <a:effectLst/>
                <a:ea typeface="Times New Roman" panose="02020603050405020304" pitchFamily="18" charset="0"/>
              </a:rPr>
              <a:t> overall general budget.  </a:t>
            </a:r>
            <a:endParaRPr lang="en-US" sz="2400" dirty="0"/>
          </a:p>
          <a:p>
            <a:endParaRPr lang="en-US" sz="2400" dirty="0"/>
          </a:p>
          <a:p>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p>
        </p:txBody>
      </p:sp>
      <p:pic>
        <p:nvPicPr>
          <p:cNvPr id="5" name="Picture 4" descr="Shape&#10;&#10;Description automatically generated">
            <a:extLst>
              <a:ext uri="{FF2B5EF4-FFF2-40B4-BE49-F238E27FC236}">
                <a16:creationId xmlns:a16="http://schemas.microsoft.com/office/drawing/2014/main" id="{60B28757-E9C3-0BD2-355B-72F1702C0465}"/>
              </a:ext>
            </a:extLst>
          </p:cNvPr>
          <p:cNvPicPr>
            <a:picLocks noChangeAspect="1"/>
          </p:cNvPicPr>
          <p:nvPr/>
        </p:nvPicPr>
        <p:blipFill>
          <a:blip r:embed="rId3"/>
          <a:stretch>
            <a:fillRect/>
          </a:stretch>
        </p:blipFill>
        <p:spPr>
          <a:xfrm>
            <a:off x="11043627" y="5740767"/>
            <a:ext cx="914400" cy="914400"/>
          </a:xfrm>
          <a:prstGeom prst="rect">
            <a:avLst/>
          </a:prstGeom>
        </p:spPr>
      </p:pic>
    </p:spTree>
    <p:extLst>
      <p:ext uri="{BB962C8B-B14F-4D97-AF65-F5344CB8AC3E}">
        <p14:creationId xmlns:p14="http://schemas.microsoft.com/office/powerpoint/2010/main" val="3608357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6B082-4326-C2B8-B50B-B92BCA0B37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B0EFD-3C1B-F1A0-CE76-16B9DC23B87B}"/>
              </a:ext>
            </a:extLst>
          </p:cNvPr>
          <p:cNvSpPr>
            <a:spLocks noGrp="1"/>
          </p:cNvSpPr>
          <p:nvPr>
            <p:ph type="title"/>
          </p:nvPr>
        </p:nvSpPr>
        <p:spPr>
          <a:xfrm>
            <a:off x="812800" y="19228"/>
            <a:ext cx="10566400" cy="1143000"/>
          </a:xfrm>
        </p:spPr>
        <p:txBody>
          <a:bodyPr>
            <a:normAutofit/>
          </a:bodyPr>
          <a:lstStyle/>
          <a:p>
            <a:pPr algn="ctr"/>
            <a:r>
              <a:rPr lang="en-US" sz="3200" dirty="0"/>
              <a:t>Gambling Control Division</a:t>
            </a:r>
          </a:p>
        </p:txBody>
      </p:sp>
      <p:sp>
        <p:nvSpPr>
          <p:cNvPr id="3" name="Content Placeholder 2">
            <a:extLst>
              <a:ext uri="{FF2B5EF4-FFF2-40B4-BE49-F238E27FC236}">
                <a16:creationId xmlns:a16="http://schemas.microsoft.com/office/drawing/2014/main" id="{CB24452C-C36A-3504-3E4D-240E3C4D302B}"/>
              </a:ext>
            </a:extLst>
          </p:cNvPr>
          <p:cNvSpPr>
            <a:spLocks noGrp="1"/>
          </p:cNvSpPr>
          <p:nvPr>
            <p:ph sz="quarter" idx="13"/>
          </p:nvPr>
        </p:nvSpPr>
        <p:spPr/>
        <p:txBody>
          <a:bodyPr>
            <a:normAutofit/>
          </a:bodyPr>
          <a:lstStyle/>
          <a:p>
            <a:endParaRPr lang="en-US" sz="2000" dirty="0"/>
          </a:p>
          <a:p>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p>
        </p:txBody>
      </p:sp>
      <p:pic>
        <p:nvPicPr>
          <p:cNvPr id="5" name="Picture 4" descr="Shape&#10;&#10;Description automatically generated">
            <a:extLst>
              <a:ext uri="{FF2B5EF4-FFF2-40B4-BE49-F238E27FC236}">
                <a16:creationId xmlns:a16="http://schemas.microsoft.com/office/drawing/2014/main" id="{9AF1D9CA-00A4-E937-7284-D51CFABE9279}"/>
              </a:ext>
            </a:extLst>
          </p:cNvPr>
          <p:cNvPicPr>
            <a:picLocks noChangeAspect="1"/>
          </p:cNvPicPr>
          <p:nvPr/>
        </p:nvPicPr>
        <p:blipFill>
          <a:blip r:embed="rId2"/>
          <a:stretch>
            <a:fillRect/>
          </a:stretch>
        </p:blipFill>
        <p:spPr>
          <a:xfrm>
            <a:off x="11043627" y="5740767"/>
            <a:ext cx="914400" cy="914400"/>
          </a:xfrm>
          <a:prstGeom prst="rect">
            <a:avLst/>
          </a:prstGeom>
        </p:spPr>
      </p:pic>
      <p:sp>
        <p:nvSpPr>
          <p:cNvPr id="6" name="Content Placeholder 2">
            <a:extLst>
              <a:ext uri="{FF2B5EF4-FFF2-40B4-BE49-F238E27FC236}">
                <a16:creationId xmlns:a16="http://schemas.microsoft.com/office/drawing/2014/main" id="{CEEC3B57-152E-EB02-8F76-82C49FD911CD}"/>
              </a:ext>
            </a:extLst>
          </p:cNvPr>
          <p:cNvSpPr txBox="1">
            <a:spLocks/>
          </p:cNvSpPr>
          <p:nvPr/>
        </p:nvSpPr>
        <p:spPr>
          <a:xfrm>
            <a:off x="812800" y="1162228"/>
            <a:ext cx="10566400" cy="5221481"/>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b="1" u="sng"/>
              <a:t>The Gambling Control Division’s jurisdiction</a:t>
            </a:r>
          </a:p>
          <a:p>
            <a:r>
              <a:rPr lang="en-US"/>
              <a:t>Video gambling machines - keno, poker, bingo, or line games;</a:t>
            </a:r>
          </a:p>
          <a:p>
            <a:r>
              <a:rPr lang="en-US"/>
              <a:t>Live card games;</a:t>
            </a:r>
          </a:p>
          <a:p>
            <a:r>
              <a:rPr lang="en-US"/>
              <a:t>Live bingo and live keno;</a:t>
            </a:r>
          </a:p>
          <a:p>
            <a:r>
              <a:rPr lang="en-US"/>
              <a:t>Sports pool and sport tab games;</a:t>
            </a:r>
          </a:p>
          <a:p>
            <a:r>
              <a:rPr lang="en-US"/>
              <a:t>Calcutta pools;</a:t>
            </a:r>
          </a:p>
          <a:p>
            <a:r>
              <a:rPr lang="en-US"/>
              <a:t>Casino nights;</a:t>
            </a:r>
          </a:p>
          <a:p>
            <a:r>
              <a:rPr lang="en-US"/>
              <a:t>Raffles;</a:t>
            </a:r>
          </a:p>
          <a:p>
            <a:r>
              <a:rPr lang="en-US"/>
              <a:t>Shake-a-day dice game;</a:t>
            </a:r>
          </a:p>
          <a:p>
            <a:r>
              <a:rPr lang="en-US"/>
              <a:t>Live fantasy sports leagues; and</a:t>
            </a:r>
          </a:p>
          <a:p>
            <a:r>
              <a:rPr lang="en-US"/>
              <a:t>Fishing derbies and betting on natural occurrences</a:t>
            </a:r>
          </a:p>
          <a:p>
            <a:r>
              <a:rPr lang="en-US"/>
              <a:t>… and yes, even Heads or Tails</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4236629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CC31F-097D-E09D-0DD1-C3DED7312F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422684-44EF-5ED9-C32F-60935B9BDDB5}"/>
              </a:ext>
            </a:extLst>
          </p:cNvPr>
          <p:cNvSpPr>
            <a:spLocks noGrp="1"/>
          </p:cNvSpPr>
          <p:nvPr>
            <p:ph type="title"/>
          </p:nvPr>
        </p:nvSpPr>
        <p:spPr>
          <a:xfrm>
            <a:off x="812800" y="19228"/>
            <a:ext cx="10566400" cy="1143000"/>
          </a:xfrm>
        </p:spPr>
        <p:txBody>
          <a:bodyPr>
            <a:normAutofit/>
          </a:bodyPr>
          <a:lstStyle/>
          <a:p>
            <a:pPr algn="ctr"/>
            <a:r>
              <a:rPr lang="en-US" sz="3200" dirty="0"/>
              <a:t>Gambling Control Division</a:t>
            </a:r>
          </a:p>
        </p:txBody>
      </p:sp>
      <p:sp>
        <p:nvSpPr>
          <p:cNvPr id="3" name="Content Placeholder 2">
            <a:extLst>
              <a:ext uri="{FF2B5EF4-FFF2-40B4-BE49-F238E27FC236}">
                <a16:creationId xmlns:a16="http://schemas.microsoft.com/office/drawing/2014/main" id="{6061D961-FD6E-4A7C-32EF-BBA7DA198C7D}"/>
              </a:ext>
            </a:extLst>
          </p:cNvPr>
          <p:cNvSpPr>
            <a:spLocks noGrp="1"/>
          </p:cNvSpPr>
          <p:nvPr>
            <p:ph sz="quarter" idx="13"/>
          </p:nvPr>
        </p:nvSpPr>
        <p:spPr/>
        <p:txBody>
          <a:bodyPr>
            <a:normAutofit/>
          </a:bodyPr>
          <a:lstStyle/>
          <a:p>
            <a:endParaRPr lang="en-US" sz="2000" dirty="0"/>
          </a:p>
          <a:p>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000" dirty="0"/>
          </a:p>
        </p:txBody>
      </p:sp>
      <p:pic>
        <p:nvPicPr>
          <p:cNvPr id="5" name="Picture 4" descr="Shape&#10;&#10;Description automatically generated">
            <a:extLst>
              <a:ext uri="{FF2B5EF4-FFF2-40B4-BE49-F238E27FC236}">
                <a16:creationId xmlns:a16="http://schemas.microsoft.com/office/drawing/2014/main" id="{BB30060B-5C65-A4F5-87EC-B6DFAF5EE1BE}"/>
              </a:ext>
            </a:extLst>
          </p:cNvPr>
          <p:cNvPicPr>
            <a:picLocks noChangeAspect="1"/>
          </p:cNvPicPr>
          <p:nvPr/>
        </p:nvPicPr>
        <p:blipFill>
          <a:blip r:embed="rId2"/>
          <a:stretch>
            <a:fillRect/>
          </a:stretch>
        </p:blipFill>
        <p:spPr>
          <a:xfrm>
            <a:off x="11043627" y="5740767"/>
            <a:ext cx="914400" cy="914400"/>
          </a:xfrm>
          <a:prstGeom prst="rect">
            <a:avLst/>
          </a:prstGeom>
        </p:spPr>
      </p:pic>
      <p:sp>
        <p:nvSpPr>
          <p:cNvPr id="6" name="Content Placeholder 2">
            <a:extLst>
              <a:ext uri="{FF2B5EF4-FFF2-40B4-BE49-F238E27FC236}">
                <a16:creationId xmlns:a16="http://schemas.microsoft.com/office/drawing/2014/main" id="{5C947678-4F21-B06A-F72D-6EF86317C159}"/>
              </a:ext>
            </a:extLst>
          </p:cNvPr>
          <p:cNvSpPr txBox="1">
            <a:spLocks/>
          </p:cNvSpPr>
          <p:nvPr/>
        </p:nvSpPr>
        <p:spPr>
          <a:xfrm>
            <a:off x="812800" y="1162228"/>
            <a:ext cx="10566400" cy="52214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r>
              <a:rPr lang="en-US" sz="3600" b="1" u="sng" dirty="0"/>
              <a:t>GCD does not regulate: </a:t>
            </a:r>
          </a:p>
          <a:p>
            <a:r>
              <a:rPr lang="en-US" dirty="0"/>
              <a:t>Horse Racing - Dept. of Commerce </a:t>
            </a:r>
          </a:p>
          <a:p>
            <a:pPr marL="0" indent="0">
              <a:buNone/>
            </a:pPr>
            <a:endParaRPr lang="en-US" dirty="0"/>
          </a:p>
          <a:p>
            <a:r>
              <a:rPr lang="en-US" dirty="0"/>
              <a:t>Tribal Gaming – Compacts/Governor’s Office </a:t>
            </a:r>
          </a:p>
          <a:p>
            <a:pPr marL="0" indent="0">
              <a:buNone/>
            </a:pPr>
            <a:endParaRPr lang="en-US" dirty="0"/>
          </a:p>
          <a:p>
            <a:r>
              <a:rPr lang="en-US" dirty="0"/>
              <a:t>Sports Betting or Lottery – Montana Lottery/Dept. Administration</a:t>
            </a:r>
          </a:p>
        </p:txBody>
      </p:sp>
    </p:spTree>
    <p:extLst>
      <p:ext uri="{BB962C8B-B14F-4D97-AF65-F5344CB8AC3E}">
        <p14:creationId xmlns:p14="http://schemas.microsoft.com/office/powerpoint/2010/main" val="2994515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D56F9-1539-CF0E-5AFC-AC5C81D86A6D}"/>
              </a:ext>
            </a:extLst>
          </p:cNvPr>
          <p:cNvSpPr>
            <a:spLocks noGrp="1"/>
          </p:cNvSpPr>
          <p:nvPr>
            <p:ph type="title"/>
          </p:nvPr>
        </p:nvSpPr>
        <p:spPr/>
        <p:txBody>
          <a:bodyPr/>
          <a:lstStyle/>
          <a:p>
            <a:pPr algn="ctr"/>
            <a:r>
              <a:rPr lang="en-US" dirty="0"/>
              <a:t>The DOJ/GCD Approach </a:t>
            </a:r>
          </a:p>
        </p:txBody>
      </p:sp>
      <p:sp>
        <p:nvSpPr>
          <p:cNvPr id="3" name="Content Placeholder 2">
            <a:extLst>
              <a:ext uri="{FF2B5EF4-FFF2-40B4-BE49-F238E27FC236}">
                <a16:creationId xmlns:a16="http://schemas.microsoft.com/office/drawing/2014/main" id="{C358B6B6-47B1-7B1B-FF9B-428F52D83B70}"/>
              </a:ext>
            </a:extLst>
          </p:cNvPr>
          <p:cNvSpPr>
            <a:spLocks noGrp="1"/>
          </p:cNvSpPr>
          <p:nvPr>
            <p:ph sz="quarter" idx="13"/>
          </p:nvPr>
        </p:nvSpPr>
        <p:spPr/>
        <p:txBody>
          <a:bodyPr>
            <a:normAutofit/>
          </a:bodyPr>
          <a:lstStyle/>
          <a:p>
            <a:pPr marL="0" indent="0">
              <a:buNone/>
            </a:pPr>
            <a:r>
              <a:rPr lang="en-US" dirty="0"/>
              <a:t>Under the AG’s leadership, one of our priorities is to be a resource not an adversary for Montana businesses. </a:t>
            </a:r>
          </a:p>
          <a:p>
            <a:pPr marL="0" indent="0">
              <a:buNone/>
            </a:pPr>
            <a:endParaRPr lang="en-US" dirty="0"/>
          </a:p>
          <a:p>
            <a:pPr marL="0" indent="0">
              <a:buNone/>
            </a:pPr>
            <a:r>
              <a:rPr lang="en-US" dirty="0"/>
              <a:t>If we can help a business achieve compliance, we do it. Minor issues can be corrected during a compliance investigators visit.</a:t>
            </a:r>
            <a:endParaRPr lang="en-US" sz="1400" dirty="0"/>
          </a:p>
          <a:p>
            <a:pPr marL="0" indent="0">
              <a:buNone/>
            </a:pPr>
            <a:endParaRPr lang="en-US" dirty="0"/>
          </a:p>
          <a:p>
            <a:pPr marL="0" indent="0">
              <a:buNone/>
            </a:pPr>
            <a:r>
              <a:rPr lang="en-US" dirty="0"/>
              <a:t>We watch for and deal with “Bad Actors.” </a:t>
            </a:r>
          </a:p>
          <a:p>
            <a:pPr marL="0" indent="0">
              <a:buNone/>
            </a:pPr>
            <a:r>
              <a:rPr lang="en-US" dirty="0"/>
              <a:t>28 Gambling Legal Cases in FY24. (15 in FY23) </a:t>
            </a:r>
          </a:p>
        </p:txBody>
      </p:sp>
    </p:spTree>
    <p:extLst>
      <p:ext uri="{BB962C8B-B14F-4D97-AF65-F5344CB8AC3E}">
        <p14:creationId xmlns:p14="http://schemas.microsoft.com/office/powerpoint/2010/main" val="4146567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5281B-E7E0-8615-5A80-B73D7D118365}"/>
              </a:ext>
            </a:extLst>
          </p:cNvPr>
          <p:cNvSpPr>
            <a:spLocks noGrp="1"/>
          </p:cNvSpPr>
          <p:nvPr>
            <p:ph type="title"/>
          </p:nvPr>
        </p:nvSpPr>
        <p:spPr>
          <a:xfrm>
            <a:off x="812800" y="0"/>
            <a:ext cx="10566400" cy="1153683"/>
          </a:xfrm>
        </p:spPr>
        <p:txBody>
          <a:bodyPr/>
          <a:lstStyle/>
          <a:p>
            <a:pPr algn="ctr"/>
            <a:r>
              <a:rPr lang="en-US" b="1" dirty="0"/>
              <a:t>MOU’s</a:t>
            </a:r>
          </a:p>
        </p:txBody>
      </p:sp>
      <p:sp>
        <p:nvSpPr>
          <p:cNvPr id="3" name="Content Placeholder 2">
            <a:extLst>
              <a:ext uri="{FF2B5EF4-FFF2-40B4-BE49-F238E27FC236}">
                <a16:creationId xmlns:a16="http://schemas.microsoft.com/office/drawing/2014/main" id="{30EA77B5-F4F6-FC69-2DC1-582AD84F7C22}"/>
              </a:ext>
            </a:extLst>
          </p:cNvPr>
          <p:cNvSpPr>
            <a:spLocks noGrp="1"/>
          </p:cNvSpPr>
          <p:nvPr>
            <p:ph sz="quarter" idx="13"/>
          </p:nvPr>
        </p:nvSpPr>
        <p:spPr>
          <a:xfrm>
            <a:off x="812800" y="1153683"/>
            <a:ext cx="10566400" cy="5306938"/>
          </a:xfrm>
        </p:spPr>
        <p:txBody>
          <a:bodyPr>
            <a:normAutofit fontScale="85000" lnSpcReduction="20000"/>
          </a:bodyPr>
          <a:lstStyle/>
          <a:p>
            <a:pPr marL="0" indent="0">
              <a:buNone/>
            </a:pPr>
            <a:r>
              <a:rPr lang="en-US" b="1" u="sng" dirty="0"/>
              <a:t>Alcohol </a:t>
            </a:r>
          </a:p>
          <a:p>
            <a:pPr marL="0" indent="0">
              <a:buNone/>
            </a:pPr>
            <a:r>
              <a:rPr lang="en-US" dirty="0"/>
              <a:t>-Alcohol and Gambling combined application processing</a:t>
            </a:r>
          </a:p>
          <a:p>
            <a:pPr marL="0" indent="0">
              <a:buNone/>
            </a:pPr>
            <a:r>
              <a:rPr lang="en-US" dirty="0"/>
              <a:t>-Financial audits </a:t>
            </a:r>
          </a:p>
          <a:p>
            <a:pPr marL="0" indent="0">
              <a:buNone/>
            </a:pPr>
            <a:r>
              <a:rPr lang="en-US" dirty="0"/>
              <a:t>-Criminal background investigations </a:t>
            </a:r>
          </a:p>
          <a:p>
            <a:pPr marL="0" indent="0">
              <a:buNone/>
            </a:pPr>
            <a:r>
              <a:rPr lang="en-US" dirty="0"/>
              <a:t>-Routine and case related suitability inspections </a:t>
            </a:r>
          </a:p>
          <a:p>
            <a:pPr marL="0" indent="0">
              <a:buNone/>
            </a:pPr>
            <a:r>
              <a:rPr lang="en-US" dirty="0"/>
              <a:t>-Investigate complaints  </a:t>
            </a:r>
          </a:p>
          <a:p>
            <a:endParaRPr lang="en-US" u="sng" dirty="0"/>
          </a:p>
          <a:p>
            <a:pPr marL="0" indent="0">
              <a:buNone/>
            </a:pPr>
            <a:r>
              <a:rPr lang="en-US" b="1" u="sng" dirty="0"/>
              <a:t>Tobacco</a:t>
            </a:r>
            <a:r>
              <a:rPr lang="en-US" b="1" dirty="0"/>
              <a:t> </a:t>
            </a:r>
          </a:p>
          <a:p>
            <a:pPr marL="0" indent="0">
              <a:buNone/>
            </a:pPr>
            <a:r>
              <a:rPr lang="en-US" dirty="0"/>
              <a:t>-Conduct complaint investigations as needed. </a:t>
            </a:r>
          </a:p>
          <a:p>
            <a:pPr marL="0" indent="0">
              <a:buNone/>
            </a:pPr>
            <a:r>
              <a:rPr lang="en-US" dirty="0"/>
              <a:t>-Ensure settlement conditions are met with approved brands being sold.  </a:t>
            </a:r>
          </a:p>
          <a:p>
            <a:pPr marL="0" indent="0">
              <a:buNone/>
            </a:pPr>
            <a:endParaRPr lang="en-US" dirty="0"/>
          </a:p>
          <a:p>
            <a:pPr marL="0" indent="0">
              <a:buNone/>
            </a:pPr>
            <a:r>
              <a:rPr lang="en-US" b="1" u="sng" dirty="0"/>
              <a:t>Lottery</a:t>
            </a:r>
          </a:p>
          <a:p>
            <a:pPr marL="0" indent="0">
              <a:buNone/>
            </a:pPr>
            <a:r>
              <a:rPr lang="en-US" dirty="0"/>
              <a:t>Conduct criminal investigations upon request.  </a:t>
            </a:r>
          </a:p>
        </p:txBody>
      </p:sp>
    </p:spTree>
    <p:extLst>
      <p:ext uri="{BB962C8B-B14F-4D97-AF65-F5344CB8AC3E}">
        <p14:creationId xmlns:p14="http://schemas.microsoft.com/office/powerpoint/2010/main" val="3400042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74C5005C-9A5D-0F44-8F33-FC36607B9275}"/>
              </a:ext>
            </a:extLst>
          </p:cNvPr>
          <p:cNvGraphicFramePr>
            <a:graphicFrameLocks noGrp="1"/>
          </p:cNvGraphicFramePr>
          <p:nvPr>
            <p:ph sz="quarter" idx="13"/>
          </p:nvPr>
        </p:nvGraphicFramePr>
        <p:xfrm>
          <a:off x="259702" y="522514"/>
          <a:ext cx="11672596" cy="570100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BA779AB1-8F75-7919-6BD7-2BF768E37DEC}"/>
              </a:ext>
            </a:extLst>
          </p:cNvPr>
          <p:cNvSpPr txBox="1"/>
          <p:nvPr/>
        </p:nvSpPr>
        <p:spPr>
          <a:xfrm>
            <a:off x="5133861" y="6038852"/>
            <a:ext cx="2710149" cy="369332"/>
          </a:xfrm>
          <a:prstGeom prst="rect">
            <a:avLst/>
          </a:prstGeom>
          <a:noFill/>
        </p:spPr>
        <p:txBody>
          <a:bodyPr wrap="square" rtlCol="0">
            <a:spAutoFit/>
          </a:bodyPr>
          <a:lstStyle/>
          <a:p>
            <a:r>
              <a:rPr lang="en-US" dirty="0"/>
              <a:t>2,209 inspections </a:t>
            </a:r>
          </a:p>
        </p:txBody>
      </p:sp>
    </p:spTree>
    <p:extLst>
      <p:ext uri="{BB962C8B-B14F-4D97-AF65-F5344CB8AC3E}">
        <p14:creationId xmlns:p14="http://schemas.microsoft.com/office/powerpoint/2010/main" val="2562965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4A51C-AFF3-A2A3-BDFF-E199590BE310}"/>
              </a:ext>
            </a:extLst>
          </p:cNvPr>
          <p:cNvSpPr>
            <a:spLocks noGrp="1"/>
          </p:cNvSpPr>
          <p:nvPr>
            <p:ph type="title"/>
          </p:nvPr>
        </p:nvSpPr>
        <p:spPr/>
        <p:txBody>
          <a:bodyPr>
            <a:normAutofit/>
          </a:bodyPr>
          <a:lstStyle/>
          <a:p>
            <a:pPr algn="ctr"/>
            <a:r>
              <a:rPr lang="en-US" sz="3600" u="sng" dirty="0"/>
              <a:t>Goals &amp; Performance</a:t>
            </a:r>
            <a:br>
              <a:rPr lang="en-US" sz="3600" dirty="0"/>
            </a:br>
            <a:r>
              <a:rPr lang="en-US" sz="3600" b="1" dirty="0"/>
              <a:t>Prevent Online Gambling </a:t>
            </a:r>
            <a:endParaRPr lang="en-US" sz="3600" dirty="0"/>
          </a:p>
        </p:txBody>
      </p:sp>
      <p:sp>
        <p:nvSpPr>
          <p:cNvPr id="3" name="Content Placeholder 2">
            <a:extLst>
              <a:ext uri="{FF2B5EF4-FFF2-40B4-BE49-F238E27FC236}">
                <a16:creationId xmlns:a16="http://schemas.microsoft.com/office/drawing/2014/main" id="{5F280E27-F188-B886-22B4-7D0A8F80ACA9}"/>
              </a:ext>
            </a:extLst>
          </p:cNvPr>
          <p:cNvSpPr>
            <a:spLocks noGrp="1"/>
          </p:cNvSpPr>
          <p:nvPr>
            <p:ph sz="quarter" idx="13"/>
          </p:nvPr>
        </p:nvSpPr>
        <p:spPr>
          <a:xfrm>
            <a:off x="812800" y="1600199"/>
            <a:ext cx="10566400" cy="4749325"/>
          </a:xfrm>
        </p:spPr>
        <p:txBody>
          <a:bodyPr>
            <a:normAutofit fontScale="62500" lnSpcReduction="20000"/>
          </a:bodyPr>
          <a:lstStyle/>
          <a:p>
            <a:pPr marL="0" indent="0">
              <a:buNone/>
            </a:pPr>
            <a:r>
              <a:rPr lang="en-US" b="1" u="sng" dirty="0"/>
              <a:t>The issue:</a:t>
            </a:r>
          </a:p>
          <a:p>
            <a:pPr marL="0" indent="0">
              <a:buNone/>
            </a:pPr>
            <a:r>
              <a:rPr lang="en-US" dirty="0"/>
              <a:t>• It is illegal in Montana</a:t>
            </a:r>
          </a:p>
          <a:p>
            <a:pPr marL="0" indent="0">
              <a:buNone/>
            </a:pPr>
            <a:r>
              <a:rPr lang="en-US" dirty="0"/>
              <a:t>• Generates untaxed gambling revenue</a:t>
            </a:r>
          </a:p>
          <a:p>
            <a:pPr marL="0" indent="0">
              <a:buNone/>
            </a:pPr>
            <a:r>
              <a:rPr lang="en-US" dirty="0"/>
              <a:t>• No consumer protection for Montana with unregulated platforms</a:t>
            </a:r>
          </a:p>
          <a:p>
            <a:pPr marL="0" indent="0">
              <a:buNone/>
            </a:pPr>
            <a:r>
              <a:rPr lang="en-US" dirty="0"/>
              <a:t>• Undermines licensed Montana gambling businesses    </a:t>
            </a:r>
          </a:p>
          <a:p>
            <a:pPr marL="0" indent="0">
              <a:buNone/>
            </a:pPr>
            <a:endParaRPr lang="en-US" dirty="0"/>
          </a:p>
          <a:p>
            <a:pPr marL="0" indent="0">
              <a:buNone/>
            </a:pPr>
            <a:r>
              <a:rPr lang="en-US" b="1" u="sng" dirty="0"/>
              <a:t>Legislative approach:</a:t>
            </a:r>
          </a:p>
          <a:p>
            <a:pPr marL="0" indent="0">
              <a:buNone/>
            </a:pPr>
            <a:r>
              <a:rPr lang="en-US" dirty="0"/>
              <a:t>• Work with the industry to help introduce a bill that increases penalties for companies offering illegal gambling and further clarify the description of prohibited online gaming, specifically sweepstakes style casinos. Many of which come from offshore companies. </a:t>
            </a:r>
          </a:p>
          <a:p>
            <a:pPr marL="0" indent="0">
              <a:buNone/>
            </a:pPr>
            <a:r>
              <a:rPr lang="en-US" dirty="0"/>
              <a:t>   </a:t>
            </a:r>
          </a:p>
          <a:p>
            <a:pPr marL="0" indent="0">
              <a:buNone/>
            </a:pPr>
            <a:r>
              <a:rPr lang="en-US" b="1" u="sng" dirty="0"/>
              <a:t>Investigative / Enforcement approach:</a:t>
            </a:r>
          </a:p>
          <a:p>
            <a:pPr marL="0" indent="0">
              <a:buNone/>
            </a:pPr>
            <a:r>
              <a:rPr lang="en-US" dirty="0"/>
              <a:t>• Seek out companies offering these types of games and execute cease-and-desist orders. </a:t>
            </a:r>
          </a:p>
          <a:p>
            <a:pPr marL="0" indent="0">
              <a:buNone/>
            </a:pPr>
            <a:r>
              <a:rPr lang="en-US" dirty="0"/>
              <a:t>• Communicate and partner with other states fighting this issue. We have joined the National Gaming Intel Sharing Group and will continue to seek and share information about legal action being taken against companies, both foreign and domestic, that offer these illegal games. </a:t>
            </a:r>
          </a:p>
        </p:txBody>
      </p:sp>
    </p:spTree>
    <p:extLst>
      <p:ext uri="{BB962C8B-B14F-4D97-AF65-F5344CB8AC3E}">
        <p14:creationId xmlns:p14="http://schemas.microsoft.com/office/powerpoint/2010/main" val="3195713477"/>
      </p:ext>
    </p:extLst>
  </p:cSld>
  <p:clrMapOvr>
    <a:masterClrMapping/>
  </p:clrMapOvr>
</p:sld>
</file>

<file path=ppt/theme/theme1.xml><?xml version="1.0" encoding="utf-8"?>
<a:theme xmlns:a="http://schemas.openxmlformats.org/drawingml/2006/main" name="Office Theme">
  <a:themeElements>
    <a:clrScheme name="Custom 2">
      <a:dk1>
        <a:srgbClr val="FFFFFF"/>
      </a:dk1>
      <a:lt1>
        <a:sysClr val="window" lastClr="FFFFFF"/>
      </a:lt1>
      <a:dk2>
        <a:srgbClr val="44546A"/>
      </a:dk2>
      <a:lt2>
        <a:srgbClr val="5F5F5F"/>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4">
      <a:dk1>
        <a:sysClr val="windowText" lastClr="000000"/>
      </a:dk1>
      <a:lt1>
        <a:sysClr val="window" lastClr="FFFFFF"/>
      </a:lt1>
      <a:dk2>
        <a:srgbClr val="44546A"/>
      </a:dk2>
      <a:lt2>
        <a:srgbClr val="B2B2B2"/>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10987</TotalTime>
  <Words>1378</Words>
  <Application>Microsoft Office PowerPoint</Application>
  <PresentationFormat>Widescreen</PresentationFormat>
  <Paragraphs>187</Paragraphs>
  <Slides>15</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Century Schoolbook</vt:lpstr>
      <vt:lpstr>Times New Roman</vt:lpstr>
      <vt:lpstr>Office Theme</vt:lpstr>
      <vt:lpstr>Custom Design</vt:lpstr>
      <vt:lpstr>Gambling Control Division  Administrator Jason Johnson  </vt:lpstr>
      <vt:lpstr>PowerPoint Presentation</vt:lpstr>
      <vt:lpstr>Gambling Control Division</vt:lpstr>
      <vt:lpstr>Gambling Control Division</vt:lpstr>
      <vt:lpstr>Gambling Control Division</vt:lpstr>
      <vt:lpstr>The DOJ/GCD Approach </vt:lpstr>
      <vt:lpstr>MOU’s</vt:lpstr>
      <vt:lpstr>PowerPoint Presentation</vt:lpstr>
      <vt:lpstr>Goals &amp; Performance Prevent Online Gambling </vt:lpstr>
      <vt:lpstr>Goals &amp; Performance  Increase Efficiencies Between GCD &amp; ABCD</vt:lpstr>
      <vt:lpstr>2023 Legislative Changes – Update</vt:lpstr>
      <vt:lpstr>Gambling Control Division Budget  </vt:lpstr>
      <vt:lpstr>Budget Requests </vt:lpstr>
      <vt:lpstr>Gambling Control Division </vt:lpstr>
      <vt:lpstr>Gambling Control Division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Cantrell, Emilee</dc:creator>
  <cp:lastModifiedBy>Thompson, Beth</cp:lastModifiedBy>
  <cp:revision>41</cp:revision>
  <dcterms:created xsi:type="dcterms:W3CDTF">2022-02-11T20:02:41Z</dcterms:created>
  <dcterms:modified xsi:type="dcterms:W3CDTF">2025-01-07T18:11:32Z</dcterms:modified>
</cp:coreProperties>
</file>