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3"/>
  </p:notesMasterIdLst>
  <p:sldIdLst>
    <p:sldId id="703" r:id="rId2"/>
    <p:sldId id="701" r:id="rId3"/>
    <p:sldId id="708" r:id="rId4"/>
    <p:sldId id="702" r:id="rId5"/>
    <p:sldId id="706" r:id="rId6"/>
    <p:sldId id="704" r:id="rId7"/>
    <p:sldId id="699" r:id="rId8"/>
    <p:sldId id="709" r:id="rId9"/>
    <p:sldId id="710" r:id="rId10"/>
    <p:sldId id="705" r:id="rId11"/>
    <p:sldId id="711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AAE4D6-DF0E-6667-7E53-712BCF5D3BCC}" name="Woodrow, Angie" initials="AW" userId="S::CJC572@mt.gov::baf86d70-9343-4a40-9ddd-a5d6718e39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C7B34D"/>
    <a:srgbClr val="9C8B31"/>
    <a:srgbClr val="233E6F"/>
    <a:srgbClr val="2F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2024-2025 Appropriated Budget By Fund Type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F5-4342-A245-EA1D68AF1A9A}"/>
              </c:ext>
            </c:extLst>
          </c:dPt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F5-4342-A245-EA1D68AF1A9A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F5-4342-A245-EA1D68AF1A9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DE3EC6AB-2E92-4804-B6C3-95F91D86C1C9}" type="VALUE">
                      <a:rPr lang="en-US" smtClean="0"/>
                      <a:pPr/>
                      <a:t>[VALUE]</a:t>
                    </a:fld>
                    <a:fld id="{99456341-F118-4A51-8871-AA38A5575E07}" type="PERCENTAGE">
                      <a:rPr lang="en-US" baseline="0" smtClean="0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FF5-4342-A245-EA1D68AF1A9A}"/>
                </c:ext>
              </c:extLst>
            </c:dLbl>
            <c:dLbl>
              <c:idx val="1"/>
              <c:layout>
                <c:manualLayout>
                  <c:x val="-2.560374601568184E-3"/>
                  <c:y val="-1.7554882705651037E-3"/>
                </c:manualLayout>
              </c:layout>
              <c:tx>
                <c:rich>
                  <a:bodyPr/>
                  <a:lstStyle/>
                  <a:p>
                    <a:fld id="{C854E245-9DB1-42A5-83B1-6B7C95D886C1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baseline="0" dirty="0"/>
                      <a:t> </a:t>
                    </a:r>
                    <a:fld id="{0643173B-7965-46BA-84A6-9617D3566D88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FF5-4342-A245-EA1D68AF1A9A}"/>
                </c:ext>
              </c:extLst>
            </c:dLbl>
            <c:dLbl>
              <c:idx val="2"/>
              <c:layout>
                <c:manualLayout>
                  <c:x val="0.12236541258175515"/>
                  <c:y val="-0.220362526473153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defRPr>
                    </a:pPr>
                    <a:fld id="{3E215892-81FD-4BE4-93DE-A1AEABA43A54}" type="VALUE">
                      <a:rPr lang="en-US" smtClean="0"/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baseline="0" dirty="0"/>
                      <a:t> </a:t>
                    </a:r>
                    <a:fld id="{01AC00B7-F3C3-42AC-AF86-48DE8A3EF71B}" type="PERCENTAGE">
                      <a:rPr lang="en-US" baseline="0"/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FF5-4342-A245-EA1D68AF1A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General Fund</c:v>
                </c:pt>
                <c:pt idx="1">
                  <c:v>State Special Revenue</c:v>
                </c:pt>
                <c:pt idx="2">
                  <c:v>Federal</c:v>
                </c:pt>
              </c:strCache>
            </c:strRef>
          </c:cat>
          <c:val>
            <c:numRef>
              <c:f>Sheet1!$B$2:$B$4</c:f>
              <c:numCache>
                <c:formatCode>_(* #,##0.00_);_(* \(#,##0.00\);_(* "-"??_);_(@_)</c:formatCode>
                <c:ptCount val="3"/>
                <c:pt idx="0">
                  <c:v>8141916</c:v>
                </c:pt>
                <c:pt idx="1">
                  <c:v>1244312</c:v>
                </c:pt>
                <c:pt idx="2">
                  <c:v>27822413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F5-4342-A245-EA1D68AF1A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Segoe UI" panose="020B0502040204020203" pitchFamily="34" charset="0"/>
          <a:cs typeface="Segoe UI" panose="020B0502040204020203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Sheet1!$K$1</c:f>
              <c:strCache>
                <c:ptCount val="1"/>
                <c:pt idx="0">
                  <c:v>2024-2025 Appropriated Budget by Budget Category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BD-4A2E-BD3C-32001D372AC4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BD-4A2E-BD3C-32001D372A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ABD-4A2E-BD3C-32001D372AC4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ABD-4A2E-BD3C-32001D372AC4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ABD-4A2E-BD3C-32001D372AC4}"/>
              </c:ext>
            </c:extLst>
          </c:dPt>
          <c:dLbls>
            <c:dLbl>
              <c:idx val="0"/>
              <c:layout>
                <c:manualLayout>
                  <c:x val="-2.0956825559739357E-2"/>
                  <c:y val="8.9031339031339033E-4"/>
                </c:manualLayout>
              </c:layout>
              <c:tx>
                <c:rich>
                  <a:bodyPr/>
                  <a:lstStyle/>
                  <a:p>
                    <a:fld id="{CBBA1EA5-23E4-4910-B241-6B86A908B318}" type="VALUE">
                      <a:rPr lang="en-US" smtClean="0"/>
                      <a:pPr/>
                      <a:t>[VALUE]</a:t>
                    </a:fld>
                    <a:endParaRPr lang="en-US" baseline="0" dirty="0"/>
                  </a:p>
                  <a:p>
                    <a:r>
                      <a:rPr lang="en-US" baseline="0" dirty="0"/>
                      <a:t> </a:t>
                    </a:r>
                    <a:fld id="{AA0FD5E3-1799-4D79-A912-6D453455C573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ABD-4A2E-BD3C-32001D372AC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E83EA6A-ED38-4AD5-8B13-CDA59189BCD5}" type="VALUE">
                      <a:rPr lang="en-US" smtClean="0"/>
                      <a:pPr/>
                      <a:t>[VALUE]</a:t>
                    </a:fld>
                    <a:endParaRPr lang="en-US" baseline="0" dirty="0"/>
                  </a:p>
                  <a:p>
                    <a:r>
                      <a:rPr lang="en-US" baseline="0" dirty="0"/>
                      <a:t> </a:t>
                    </a:r>
                    <a:fld id="{5E14B0F6-4EAB-44E4-B922-6615786D9667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ABD-4A2E-BD3C-32001D372AC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BD-4A2E-BD3C-32001D372AC4}"/>
                </c:ext>
              </c:extLst>
            </c:dLbl>
            <c:dLbl>
              <c:idx val="3"/>
              <c:layout>
                <c:manualLayout>
                  <c:x val="1.8288052798594381E-3"/>
                  <c:y val="-0.241785281647486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defRPr>
                    </a:pPr>
                    <a:fld id="{27B45996-5A15-424C-B10D-0AEF1CED46EE}" type="VALUE">
                      <a:rPr lang="en-US" smtClean="0"/>
                      <a:pPr>
                        <a:defRPr sz="10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defRPr>
                      </a:pPr>
                      <a:t>[VALUE]</a:t>
                    </a:fld>
                    <a:r>
                      <a:rPr lang="en-US" baseline="0" dirty="0"/>
                      <a:t> </a:t>
                    </a:r>
                    <a:fld id="{DAC763D1-53E6-4D7A-940C-B2337501118B}" type="PERCENTAGE">
                      <a:rPr lang="en-US" baseline="0"/>
                      <a:pPr>
                        <a:defRPr sz="10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ABD-4A2E-BD3C-32001D372AC4}"/>
                </c:ext>
              </c:extLst>
            </c:dLbl>
            <c:dLbl>
              <c:idx val="4"/>
              <c:layout>
                <c:manualLayout>
                  <c:x val="0.11783565089379913"/>
                  <c:y val="0.1781697960831818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defRPr>
                    </a:pPr>
                    <a:fld id="{D3A45A2F-8178-450C-8A38-92FC84395D6C}" type="VALUE">
                      <a:rPr lang="en-US" smtClean="0"/>
                      <a:pPr>
                        <a:defRPr sz="10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defRPr>
                      </a:pPr>
                      <a:t>[VALUE]</a:t>
                    </a:fld>
                    <a:r>
                      <a:rPr lang="en-US" baseline="0" dirty="0"/>
                      <a:t> </a:t>
                    </a:r>
                    <a:fld id="{9166EE10-D9E9-4D18-96D2-0110B391D704}" type="PERCENTAGE">
                      <a:rPr lang="en-US" baseline="0"/>
                      <a:pPr>
                        <a:defRPr sz="100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Segoe UI" panose="020B0502040204020203" pitchFamily="34" charset="0"/>
                      <a:ea typeface="+mn-ea"/>
                      <a:cs typeface="Segoe UI" panose="020B0502040204020203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ABD-4A2E-BD3C-32001D372A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Sheet1!$J$2:$J$6</c:f>
              <c:strCache>
                <c:ptCount val="5"/>
                <c:pt idx="0">
                  <c:v>Personal Services</c:v>
                </c:pt>
                <c:pt idx="1">
                  <c:v>Operating Expenses</c:v>
                </c:pt>
                <c:pt idx="2">
                  <c:v>Equipment</c:v>
                </c:pt>
                <c:pt idx="3">
                  <c:v>Grants</c:v>
                </c:pt>
                <c:pt idx="4">
                  <c:v>Transfers</c:v>
                </c:pt>
              </c:strCache>
            </c:strRef>
          </c:cat>
          <c:val>
            <c:numRef>
              <c:f>Sheet1!$K$2:$K$6</c:f>
              <c:numCache>
                <c:formatCode>_(* #,##0.00_);_(* \(#,##0.00\);_(* "-"??_);_(@_)</c:formatCode>
                <c:ptCount val="5"/>
                <c:pt idx="0">
                  <c:v>3463691</c:v>
                </c:pt>
                <c:pt idx="1">
                  <c:v>2340623</c:v>
                </c:pt>
                <c:pt idx="2">
                  <c:v>25818</c:v>
                </c:pt>
                <c:pt idx="3">
                  <c:v>25601875</c:v>
                </c:pt>
                <c:pt idx="4">
                  <c:v>5776634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BD-4A2E-BD3C-32001D372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2DB98F-B9BA-4D8E-85E0-F0A3FECB9B05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CD2047-B83C-469B-88B6-DBBF68648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15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CD2047-B83C-469B-88B6-DBBF68648A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63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1213" y="1220788"/>
            <a:ext cx="5856287" cy="3294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>
              <a:defRPr/>
            </a:pPr>
            <a:fld id="{E456D0A0-18B1-4F79-81AF-F9D83B0012C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8883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52B9B-1452-4D17-3F42-E896116B60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B1B6EE-3F7A-FB82-6F91-DE358ADE8C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811213" y="1220788"/>
            <a:ext cx="5856287" cy="3294062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9EAE22-509C-D2C4-452A-8C1506411A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DF140-C446-7930-7CFF-9EB09DBB68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>
              <a:defRPr/>
            </a:pPr>
            <a:fld id="{E456D0A0-18B1-4F79-81AF-F9D83B0012C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32876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-Rectangle">
            <a:extLst>
              <a:ext uri="{FF2B5EF4-FFF2-40B4-BE49-F238E27FC236}">
                <a16:creationId xmlns:a16="http://schemas.microsoft.com/office/drawing/2014/main" id="{16CF0826-806D-4C5D-9487-66CD1DE6F9D5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2-Rectangle">
            <a:extLst>
              <a:ext uri="{FF2B5EF4-FFF2-40B4-BE49-F238E27FC236}">
                <a16:creationId xmlns:a16="http://schemas.microsoft.com/office/drawing/2014/main" id="{80F39ED7-59A8-4837-B8FC-6B4F98DC7B4D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12" name="3-Picture">
            <a:extLst>
              <a:ext uri="{FF2B5EF4-FFF2-40B4-BE49-F238E27FC236}">
                <a16:creationId xmlns:a16="http://schemas.microsoft.com/office/drawing/2014/main" id="{7D635FFC-A6CF-498A-AF57-2ABF78548F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30465" y="1339416"/>
            <a:ext cx="378507" cy="4908984"/>
          </a:xfrm>
          <a:prstGeom prst="rect">
            <a:avLst/>
          </a:prstGeom>
        </p:spPr>
      </p:pic>
      <p:pic>
        <p:nvPicPr>
          <p:cNvPr id="9" name="4-Picture">
            <a:extLst>
              <a:ext uri="{FF2B5EF4-FFF2-40B4-BE49-F238E27FC236}">
                <a16:creationId xmlns:a16="http://schemas.microsoft.com/office/drawing/2014/main" id="{46AE2B01-25DA-4B9B-AA79-479B7AFC15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289605" y="1339415"/>
            <a:ext cx="378507" cy="5023196"/>
          </a:xfrm>
          <a:prstGeom prst="rect">
            <a:avLst/>
          </a:prstGeom>
        </p:spPr>
      </p:pic>
      <p:sp>
        <p:nvSpPr>
          <p:cNvPr id="10" name="5-Rectangle">
            <a:extLst>
              <a:ext uri="{FF2B5EF4-FFF2-40B4-BE49-F238E27FC236}">
                <a16:creationId xmlns:a16="http://schemas.microsoft.com/office/drawing/2014/main" id="{C495E140-248B-4C87-94C4-49B9FC9A73F8}"/>
              </a:ext>
            </a:extLst>
          </p:cNvPr>
          <p:cNvSpPr/>
          <p:nvPr userDrawn="1"/>
        </p:nvSpPr>
        <p:spPr>
          <a:xfrm>
            <a:off x="632507" y="609601"/>
            <a:ext cx="10926988" cy="57530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6-Rectangle">
            <a:extLst>
              <a:ext uri="{FF2B5EF4-FFF2-40B4-BE49-F238E27FC236}">
                <a16:creationId xmlns:a16="http://schemas.microsoft.com/office/drawing/2014/main" id="{68FF5FC5-D4A1-4FDB-8186-114C1B0EB6BE}"/>
              </a:ext>
            </a:extLst>
          </p:cNvPr>
          <p:cNvSpPr/>
          <p:nvPr userDrawn="1"/>
        </p:nvSpPr>
        <p:spPr>
          <a:xfrm>
            <a:off x="864168" y="819236"/>
            <a:ext cx="10463667" cy="537976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30012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93FAE-9671-3109-1A13-B4E068A14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5F374-7297-B088-1842-4A9782C9D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B9D9-D491-676D-7E80-7B5AC8F71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0F49-350E-4554-A4E4-A4801D9A23E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2880F-70D8-1546-6E4F-83B26B8D6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6524E-6ED5-C8DB-2AE1-468E6296A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3D5D-9AE7-4A86-9B60-E0A47B55D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2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920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AD03D074-04FF-4E9D-AED0-14F7D17A73B2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2032315" y="2097491"/>
            <a:ext cx="3175848" cy="3176828"/>
          </a:xfrm>
          <a:custGeom>
            <a:avLst/>
            <a:gdLst>
              <a:gd name="connsiteX0" fmla="*/ 1587924 w 3175848"/>
              <a:gd name="connsiteY0" fmla="*/ 0 h 3176828"/>
              <a:gd name="connsiteX1" fmla="*/ 3175848 w 3175848"/>
              <a:gd name="connsiteY1" fmla="*/ 1588414 h 3176828"/>
              <a:gd name="connsiteX2" fmla="*/ 1587924 w 3175848"/>
              <a:gd name="connsiteY2" fmla="*/ 3176828 h 3176828"/>
              <a:gd name="connsiteX3" fmla="*/ 0 w 3175848"/>
              <a:gd name="connsiteY3" fmla="*/ 1588414 h 3176828"/>
              <a:gd name="connsiteX4" fmla="*/ 1587924 w 3175848"/>
              <a:gd name="connsiteY4" fmla="*/ 0 h 3176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5848" h="3176828">
                <a:moveTo>
                  <a:pt x="1587924" y="0"/>
                </a:moveTo>
                <a:cubicBezTo>
                  <a:pt x="2464910" y="0"/>
                  <a:pt x="3175848" y="711157"/>
                  <a:pt x="3175848" y="1588414"/>
                </a:cubicBezTo>
                <a:cubicBezTo>
                  <a:pt x="3175848" y="2465671"/>
                  <a:pt x="2464910" y="3176828"/>
                  <a:pt x="1587924" y="3176828"/>
                </a:cubicBezTo>
                <a:cubicBezTo>
                  <a:pt x="710938" y="3176828"/>
                  <a:pt x="0" y="2465671"/>
                  <a:pt x="0" y="1588414"/>
                </a:cubicBezTo>
                <a:cubicBezTo>
                  <a:pt x="0" y="711157"/>
                  <a:pt x="710938" y="0"/>
                  <a:pt x="1587924" y="0"/>
                </a:cubicBezTo>
                <a:close/>
              </a:path>
            </a:pathLst>
          </a:custGeom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6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6813551-0AC3-470F-956A-8A4BD94A47BF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987601" y="1970831"/>
            <a:ext cx="1414395" cy="1402202"/>
          </a:xfrm>
          <a:custGeom>
            <a:avLst/>
            <a:gdLst>
              <a:gd name="connsiteX0" fmla="*/ 0 w 1414395"/>
              <a:gd name="connsiteY0" fmla="*/ 0 h 1402202"/>
              <a:gd name="connsiteX1" fmla="*/ 1414395 w 1414395"/>
              <a:gd name="connsiteY1" fmla="*/ 0 h 1402202"/>
              <a:gd name="connsiteX2" fmla="*/ 1414395 w 1414395"/>
              <a:gd name="connsiteY2" fmla="*/ 1402202 h 1402202"/>
              <a:gd name="connsiteX3" fmla="*/ 0 w 1414395"/>
              <a:gd name="connsiteY3" fmla="*/ 1402202 h 140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4395" h="1402202">
                <a:moveTo>
                  <a:pt x="0" y="0"/>
                </a:moveTo>
                <a:lnTo>
                  <a:pt x="1414395" y="0"/>
                </a:lnTo>
                <a:lnTo>
                  <a:pt x="1414395" y="1402202"/>
                </a:lnTo>
                <a:lnTo>
                  <a:pt x="0" y="14022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8D2A41B-7614-404A-9C1D-E0E9D1131F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19477" y="1970831"/>
            <a:ext cx="1414395" cy="1402202"/>
          </a:xfrm>
          <a:custGeom>
            <a:avLst/>
            <a:gdLst>
              <a:gd name="connsiteX0" fmla="*/ 0 w 1414395"/>
              <a:gd name="connsiteY0" fmla="*/ 0 h 1402202"/>
              <a:gd name="connsiteX1" fmla="*/ 1414395 w 1414395"/>
              <a:gd name="connsiteY1" fmla="*/ 0 h 1402202"/>
              <a:gd name="connsiteX2" fmla="*/ 1414395 w 1414395"/>
              <a:gd name="connsiteY2" fmla="*/ 1402202 h 1402202"/>
              <a:gd name="connsiteX3" fmla="*/ 0 w 1414395"/>
              <a:gd name="connsiteY3" fmla="*/ 1402202 h 140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4395" h="1402202">
                <a:moveTo>
                  <a:pt x="0" y="0"/>
                </a:moveTo>
                <a:lnTo>
                  <a:pt x="1414395" y="0"/>
                </a:lnTo>
                <a:lnTo>
                  <a:pt x="1414395" y="1402202"/>
                </a:lnTo>
                <a:lnTo>
                  <a:pt x="0" y="14022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4419266-FECD-4549-9E54-3EB6D0FFC7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87601" y="4610122"/>
            <a:ext cx="1414395" cy="1402202"/>
          </a:xfrm>
          <a:custGeom>
            <a:avLst/>
            <a:gdLst>
              <a:gd name="connsiteX0" fmla="*/ 0 w 1414395"/>
              <a:gd name="connsiteY0" fmla="*/ 0 h 1402202"/>
              <a:gd name="connsiteX1" fmla="*/ 1414395 w 1414395"/>
              <a:gd name="connsiteY1" fmla="*/ 0 h 1402202"/>
              <a:gd name="connsiteX2" fmla="*/ 1414395 w 1414395"/>
              <a:gd name="connsiteY2" fmla="*/ 1402202 h 1402202"/>
              <a:gd name="connsiteX3" fmla="*/ 0 w 1414395"/>
              <a:gd name="connsiteY3" fmla="*/ 1402202 h 140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4395" h="1402202">
                <a:moveTo>
                  <a:pt x="0" y="0"/>
                </a:moveTo>
                <a:lnTo>
                  <a:pt x="1414395" y="0"/>
                </a:lnTo>
                <a:lnTo>
                  <a:pt x="1414395" y="1402202"/>
                </a:lnTo>
                <a:lnTo>
                  <a:pt x="0" y="14022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2C05A997-5B51-4AF7-8AB8-6D34E0FE87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19477" y="4610122"/>
            <a:ext cx="1414395" cy="1402202"/>
          </a:xfrm>
          <a:custGeom>
            <a:avLst/>
            <a:gdLst>
              <a:gd name="connsiteX0" fmla="*/ 0 w 1414395"/>
              <a:gd name="connsiteY0" fmla="*/ 0 h 1402202"/>
              <a:gd name="connsiteX1" fmla="*/ 1414395 w 1414395"/>
              <a:gd name="connsiteY1" fmla="*/ 0 h 1402202"/>
              <a:gd name="connsiteX2" fmla="*/ 1414395 w 1414395"/>
              <a:gd name="connsiteY2" fmla="*/ 1402202 h 1402202"/>
              <a:gd name="connsiteX3" fmla="*/ 0 w 1414395"/>
              <a:gd name="connsiteY3" fmla="*/ 1402202 h 1402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4395" h="1402202">
                <a:moveTo>
                  <a:pt x="0" y="0"/>
                </a:moveTo>
                <a:lnTo>
                  <a:pt x="1414395" y="0"/>
                </a:lnTo>
                <a:lnTo>
                  <a:pt x="1414395" y="1402202"/>
                </a:lnTo>
                <a:lnTo>
                  <a:pt x="0" y="140220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7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4D0AF05-D9E2-44B4-800D-61A942F20041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71553" y="2142691"/>
            <a:ext cx="1988355" cy="1988355"/>
          </a:xfrm>
          <a:custGeom>
            <a:avLst/>
            <a:gdLst>
              <a:gd name="connsiteX0" fmla="*/ 0 w 1988355"/>
              <a:gd name="connsiteY0" fmla="*/ 0 h 1988355"/>
              <a:gd name="connsiteX1" fmla="*/ 1988355 w 1988355"/>
              <a:gd name="connsiteY1" fmla="*/ 0 h 1988355"/>
              <a:gd name="connsiteX2" fmla="*/ 1988355 w 1988355"/>
              <a:gd name="connsiteY2" fmla="*/ 1988355 h 1988355"/>
              <a:gd name="connsiteX3" fmla="*/ 0 w 1988355"/>
              <a:gd name="connsiteY3" fmla="*/ 1988355 h 1988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8355" h="1988355">
                <a:moveTo>
                  <a:pt x="0" y="0"/>
                </a:moveTo>
                <a:lnTo>
                  <a:pt x="1988355" y="0"/>
                </a:lnTo>
                <a:lnTo>
                  <a:pt x="1988355" y="1988355"/>
                </a:lnTo>
                <a:lnTo>
                  <a:pt x="0" y="1988355"/>
                </a:lnTo>
                <a:close/>
              </a:path>
            </a:pathLst>
          </a:custGeom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2D74942-325A-444D-AAF5-236F10F7B9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86850" y="2142691"/>
            <a:ext cx="1988355" cy="1988355"/>
          </a:xfrm>
          <a:custGeom>
            <a:avLst/>
            <a:gdLst>
              <a:gd name="connsiteX0" fmla="*/ 0 w 1988355"/>
              <a:gd name="connsiteY0" fmla="*/ 0 h 1988355"/>
              <a:gd name="connsiteX1" fmla="*/ 1988355 w 1988355"/>
              <a:gd name="connsiteY1" fmla="*/ 0 h 1988355"/>
              <a:gd name="connsiteX2" fmla="*/ 1988355 w 1988355"/>
              <a:gd name="connsiteY2" fmla="*/ 1988355 h 1988355"/>
              <a:gd name="connsiteX3" fmla="*/ 0 w 1988355"/>
              <a:gd name="connsiteY3" fmla="*/ 1988355 h 1988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8355" h="1988355">
                <a:moveTo>
                  <a:pt x="0" y="0"/>
                </a:moveTo>
                <a:lnTo>
                  <a:pt x="1988355" y="0"/>
                </a:lnTo>
                <a:lnTo>
                  <a:pt x="1988355" y="1988355"/>
                </a:lnTo>
                <a:lnTo>
                  <a:pt x="0" y="1988355"/>
                </a:lnTo>
                <a:close/>
              </a:path>
            </a:pathLst>
          </a:custGeom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>
                <a:solidFill>
                  <a:schemeClr val="tx1"/>
                </a:solidFill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0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D28577C-1DAC-4360-AD6B-1B0594DD4C90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82681" y="2011862"/>
            <a:ext cx="2676376" cy="2017951"/>
          </a:xfrm>
          <a:custGeom>
            <a:avLst/>
            <a:gdLst>
              <a:gd name="connsiteX0" fmla="*/ 0 w 2676376"/>
              <a:gd name="connsiteY0" fmla="*/ 0 h 2017951"/>
              <a:gd name="connsiteX1" fmla="*/ 2676376 w 2676376"/>
              <a:gd name="connsiteY1" fmla="*/ 0 h 2017951"/>
              <a:gd name="connsiteX2" fmla="*/ 2676376 w 2676376"/>
              <a:gd name="connsiteY2" fmla="*/ 2017951 h 2017951"/>
              <a:gd name="connsiteX3" fmla="*/ 0 w 2676376"/>
              <a:gd name="connsiteY3" fmla="*/ 2017951 h 201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6376" h="2017951">
                <a:moveTo>
                  <a:pt x="0" y="0"/>
                </a:moveTo>
                <a:lnTo>
                  <a:pt x="2676376" y="0"/>
                </a:lnTo>
                <a:lnTo>
                  <a:pt x="2676376" y="2017951"/>
                </a:lnTo>
                <a:lnTo>
                  <a:pt x="0" y="201795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F92A25F-E279-42C1-8834-6265866AF92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31468" y="4084354"/>
            <a:ext cx="2688569" cy="2017951"/>
          </a:xfrm>
          <a:custGeom>
            <a:avLst/>
            <a:gdLst>
              <a:gd name="connsiteX0" fmla="*/ 0 w 2688569"/>
              <a:gd name="connsiteY0" fmla="*/ 0 h 2017951"/>
              <a:gd name="connsiteX1" fmla="*/ 2688569 w 2688569"/>
              <a:gd name="connsiteY1" fmla="*/ 0 h 2017951"/>
              <a:gd name="connsiteX2" fmla="*/ 2688569 w 2688569"/>
              <a:gd name="connsiteY2" fmla="*/ 2017951 h 2017951"/>
              <a:gd name="connsiteX3" fmla="*/ 0 w 2688569"/>
              <a:gd name="connsiteY3" fmla="*/ 2017951 h 201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569" h="2017951">
                <a:moveTo>
                  <a:pt x="0" y="0"/>
                </a:moveTo>
                <a:lnTo>
                  <a:pt x="2688569" y="0"/>
                </a:lnTo>
                <a:lnTo>
                  <a:pt x="2688569" y="2017951"/>
                </a:lnTo>
                <a:lnTo>
                  <a:pt x="0" y="201795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0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D4728E0-12C6-45B5-AC6C-CAC4E44308B1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273039" y="1841547"/>
            <a:ext cx="3670111" cy="2036240"/>
          </a:xfrm>
          <a:custGeom>
            <a:avLst/>
            <a:gdLst>
              <a:gd name="connsiteX0" fmla="*/ 0 w 3670110"/>
              <a:gd name="connsiteY0" fmla="*/ 0 h 2036240"/>
              <a:gd name="connsiteX1" fmla="*/ 3670110 w 3670110"/>
              <a:gd name="connsiteY1" fmla="*/ 0 h 2036240"/>
              <a:gd name="connsiteX2" fmla="*/ 3670110 w 3670110"/>
              <a:gd name="connsiteY2" fmla="*/ 2036240 h 2036240"/>
              <a:gd name="connsiteX3" fmla="*/ 0 w 3670110"/>
              <a:gd name="connsiteY3" fmla="*/ 2036240 h 203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0110" h="2036240">
                <a:moveTo>
                  <a:pt x="0" y="0"/>
                </a:moveTo>
                <a:lnTo>
                  <a:pt x="3670110" y="0"/>
                </a:lnTo>
                <a:lnTo>
                  <a:pt x="3670110" y="2036240"/>
                </a:lnTo>
                <a:lnTo>
                  <a:pt x="0" y="203624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975CDF0-03CA-446D-A804-93B9A2C680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4164" y="4097415"/>
            <a:ext cx="3596952" cy="2011854"/>
          </a:xfrm>
          <a:custGeom>
            <a:avLst/>
            <a:gdLst>
              <a:gd name="connsiteX0" fmla="*/ 0 w 3596952"/>
              <a:gd name="connsiteY0" fmla="*/ 0 h 2011854"/>
              <a:gd name="connsiteX1" fmla="*/ 3596952 w 3596952"/>
              <a:gd name="connsiteY1" fmla="*/ 0 h 2011854"/>
              <a:gd name="connsiteX2" fmla="*/ 3596952 w 3596952"/>
              <a:gd name="connsiteY2" fmla="*/ 2011854 h 2011854"/>
              <a:gd name="connsiteX3" fmla="*/ 0 w 3596952"/>
              <a:gd name="connsiteY3" fmla="*/ 2011854 h 201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6952" h="2011854">
                <a:moveTo>
                  <a:pt x="0" y="0"/>
                </a:moveTo>
                <a:lnTo>
                  <a:pt x="3596952" y="0"/>
                </a:lnTo>
                <a:lnTo>
                  <a:pt x="3596952" y="2011854"/>
                </a:lnTo>
                <a:lnTo>
                  <a:pt x="0" y="201185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5C53B8F-CA43-4493-A96F-477FE81D6D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9719" y="4097414"/>
            <a:ext cx="3578663" cy="2011854"/>
          </a:xfrm>
          <a:custGeom>
            <a:avLst/>
            <a:gdLst>
              <a:gd name="connsiteX0" fmla="*/ 0 w 3578662"/>
              <a:gd name="connsiteY0" fmla="*/ 0 h 2011854"/>
              <a:gd name="connsiteX1" fmla="*/ 3578662 w 3578662"/>
              <a:gd name="connsiteY1" fmla="*/ 0 h 2011854"/>
              <a:gd name="connsiteX2" fmla="*/ 3578662 w 3578662"/>
              <a:gd name="connsiteY2" fmla="*/ 2011854 h 2011854"/>
              <a:gd name="connsiteX3" fmla="*/ 0 w 3578662"/>
              <a:gd name="connsiteY3" fmla="*/ 2011854 h 2011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8662" h="2011854">
                <a:moveTo>
                  <a:pt x="0" y="0"/>
                </a:moveTo>
                <a:lnTo>
                  <a:pt x="3578662" y="0"/>
                </a:lnTo>
                <a:lnTo>
                  <a:pt x="3578662" y="2011854"/>
                </a:lnTo>
                <a:lnTo>
                  <a:pt x="0" y="201185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4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8CBA24-4FE8-45FE-BF63-5D6016F75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344D-48E3-4BF3-9512-D09EF3CECDC9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B289CF-0E95-4C07-A827-19BD8723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3C9F7-F0E3-4791-BD14-2E6EAD8AB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9E78C-A46B-41DE-A124-1E2558054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0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1D7B6-5CC7-7217-A35C-77EE1FF2E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D1E1D-753F-69DA-48D7-633E5E9CE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DA844-4AE1-F123-F8D2-9D89280BF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A0F49-350E-4554-A4E4-A4801D9A23E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821AB-2D7D-A35C-F686-AEB59ECFC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8F7A5-860A-E5E5-D720-F2F6949BE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3D5D-9AE7-4A86-9B60-E0A47B55D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2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36BB14A-2ABB-4BBE-B804-DF6A7527B738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1-Rectangle">
              <a:extLst>
                <a:ext uri="{FF2B5EF4-FFF2-40B4-BE49-F238E27FC236}">
                  <a16:creationId xmlns:a16="http://schemas.microsoft.com/office/drawing/2014/main" id="{EFF7D056-9C90-4027-ADCE-CA8823BFA548}"/>
                </a:ext>
              </a:extLst>
            </p:cNvPr>
            <p:cNvSpPr/>
            <p:nvPr userDrawn="1"/>
          </p:nvSpPr>
          <p:spPr>
            <a:xfrm>
              <a:off x="0" y="3429000"/>
              <a:ext cx="12192000" cy="3429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3" name="2-Rectangle">
              <a:extLst>
                <a:ext uri="{FF2B5EF4-FFF2-40B4-BE49-F238E27FC236}">
                  <a16:creationId xmlns:a16="http://schemas.microsoft.com/office/drawing/2014/main" id="{BD77FCDE-816F-46A9-AEA4-54AA822240D7}"/>
                </a:ext>
              </a:extLst>
            </p:cNvPr>
            <p:cNvSpPr/>
            <p:nvPr userDrawn="1"/>
          </p:nvSpPr>
          <p:spPr>
            <a:xfrm>
              <a:off x="0" y="0"/>
              <a:ext cx="12192000" cy="3429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grpSp>
          <p:nvGrpSpPr>
            <p:cNvPr id="14" name="3-Group">
              <a:extLst>
                <a:ext uri="{FF2B5EF4-FFF2-40B4-BE49-F238E27FC236}">
                  <a16:creationId xmlns:a16="http://schemas.microsoft.com/office/drawing/2014/main" id="{D616DAD1-C409-4548-AEE1-1172934C5218}"/>
                </a:ext>
              </a:extLst>
            </p:cNvPr>
            <p:cNvGrpSpPr/>
            <p:nvPr userDrawn="1"/>
          </p:nvGrpSpPr>
          <p:grpSpPr>
            <a:xfrm>
              <a:off x="0" y="295275"/>
              <a:ext cx="12192000" cy="6267449"/>
              <a:chOff x="289606" y="609601"/>
              <a:chExt cx="11619366" cy="5753010"/>
            </a:xfrm>
          </p:grpSpPr>
          <p:pic>
            <p:nvPicPr>
              <p:cNvPr id="15" name="3-1-Picture">
                <a:extLst>
                  <a:ext uri="{FF2B5EF4-FFF2-40B4-BE49-F238E27FC236}">
                    <a16:creationId xmlns:a16="http://schemas.microsoft.com/office/drawing/2014/main" id="{BC634ECE-B44E-4478-98A8-288978153C1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1530466" y="1339416"/>
                <a:ext cx="378506" cy="4908984"/>
              </a:xfrm>
              <a:prstGeom prst="rect">
                <a:avLst/>
              </a:prstGeom>
            </p:spPr>
          </p:pic>
          <p:pic>
            <p:nvPicPr>
              <p:cNvPr id="16" name="3-2-Picture">
                <a:extLst>
                  <a:ext uri="{FF2B5EF4-FFF2-40B4-BE49-F238E27FC236}">
                    <a16:creationId xmlns:a16="http://schemas.microsoft.com/office/drawing/2014/main" id="{325DDAFF-64D9-4C87-8FBF-547F60E6EAC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 flipH="1">
                <a:off x="289606" y="1339415"/>
                <a:ext cx="378506" cy="5023196"/>
              </a:xfrm>
              <a:prstGeom prst="rect">
                <a:avLst/>
              </a:prstGeom>
            </p:spPr>
          </p:pic>
          <p:sp>
            <p:nvSpPr>
              <p:cNvPr id="17" name="3-3-Rectangle">
                <a:extLst>
                  <a:ext uri="{FF2B5EF4-FFF2-40B4-BE49-F238E27FC236}">
                    <a16:creationId xmlns:a16="http://schemas.microsoft.com/office/drawing/2014/main" id="{3062BD2A-8B9F-4A0A-9FE6-88273087A11A}"/>
                  </a:ext>
                </a:extLst>
              </p:cNvPr>
              <p:cNvSpPr/>
              <p:nvPr userDrawn="1"/>
            </p:nvSpPr>
            <p:spPr>
              <a:xfrm>
                <a:off x="632506" y="609601"/>
                <a:ext cx="10926988" cy="575301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/>
              </a:p>
            </p:txBody>
          </p:sp>
        </p:grpSp>
      </p:grp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C86EC62-5637-4DC1-AF93-5492BC802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744B199-8289-42A6-979B-E0BDEAFE6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DC4C886-30EA-4432-9BCB-DC1F79FBF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0DAC-445E-4A11-9955-C6F3956E721A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05CA1D0-6576-445F-8B32-16EB00070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EDB3D9D-2F13-411F-BA2B-CB5537C92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25C0C-0D7B-47CC-A39B-1EB13E20C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9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bcc.mt.gov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-Rectangle">
            <a:extLst>
              <a:ext uri="{FF2B5EF4-FFF2-40B4-BE49-F238E27FC236}">
                <a16:creationId xmlns:a16="http://schemas.microsoft.com/office/drawing/2014/main" id="{7F48499D-25A0-44A2-A9AE-A93E85024EBC}"/>
              </a:ext>
            </a:extLst>
          </p:cNvPr>
          <p:cNvSpPr/>
          <p:nvPr/>
        </p:nvSpPr>
        <p:spPr>
          <a:xfrm>
            <a:off x="1216980" y="2458414"/>
            <a:ext cx="9758041" cy="1756508"/>
          </a:xfrm>
          <a:prstGeom prst="rect">
            <a:avLst/>
          </a:prstGeom>
        </p:spPr>
        <p:txBody>
          <a:bodyPr wrap="square" lIns="90000" tIns="46800" rIns="90000" bIns="46800">
            <a:spAutoFit/>
          </a:bodyPr>
          <a:lstStyle/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-151" normalizeH="0" baseline="0" noProof="0" dirty="0">
                <a:ln>
                  <a:noFill/>
                </a:ln>
                <a:solidFill>
                  <a:srgbClr val="48505B"/>
                </a:solidFill>
                <a:effectLst/>
                <a:uLnTx/>
                <a:uFillTx/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  <a:sym typeface="+mn-lt"/>
              </a:rPr>
              <a:t>Montana Board of Crime Control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-151" normalizeH="0" baseline="0" noProof="0" dirty="0">
                <a:ln>
                  <a:noFill/>
                </a:ln>
                <a:solidFill>
                  <a:srgbClr val="48505B"/>
                </a:solidFill>
                <a:effectLst/>
                <a:uLnTx/>
                <a:uFillTx/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  <a:sym typeface="+mn-lt"/>
              </a:rPr>
              <a:t>Section D Budget Presentation</a:t>
            </a:r>
          </a:p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-151" normalizeH="0" baseline="0" noProof="0" dirty="0">
                <a:ln>
                  <a:noFill/>
                </a:ln>
                <a:solidFill>
                  <a:srgbClr val="48505B"/>
                </a:solidFill>
                <a:effectLst/>
                <a:uLnTx/>
                <a:uFillTx/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  <a:sym typeface="+mn-lt"/>
              </a:rPr>
              <a:t>January 2025</a:t>
            </a:r>
            <a:endParaRPr kumimoji="0" lang="zh-CN" altLang="en-US" sz="3200" b="0" i="0" u="none" strike="noStrike" kern="1200" cap="none" spc="-151" normalizeH="0" baseline="0" noProof="0" dirty="0">
              <a:ln>
                <a:noFill/>
              </a:ln>
              <a:solidFill>
                <a:srgbClr val="48505B"/>
              </a:solidFill>
              <a:effectLst/>
              <a:uLnTx/>
              <a:uFillTx/>
              <a:latin typeface="Segoe UI" panose="020B0502040204020203" pitchFamily="34" charset="0"/>
              <a:ea typeface="微软雅黑"/>
              <a:cs typeface="Segoe UI" panose="020B0502040204020203" pitchFamily="34" charset="0"/>
              <a:sym typeface="+mn-lt"/>
            </a:endParaRPr>
          </a:p>
        </p:txBody>
      </p:sp>
      <p:sp>
        <p:nvSpPr>
          <p:cNvPr id="19" name="3-Rectangle">
            <a:extLst>
              <a:ext uri="{FF2B5EF4-FFF2-40B4-BE49-F238E27FC236}">
                <a16:creationId xmlns:a16="http://schemas.microsoft.com/office/drawing/2014/main" id="{6D91065D-B7A2-4B43-BD6B-2A6D86C18CD7}"/>
              </a:ext>
            </a:extLst>
          </p:cNvPr>
          <p:cNvSpPr/>
          <p:nvPr/>
        </p:nvSpPr>
        <p:spPr>
          <a:xfrm>
            <a:off x="8169532" y="5632240"/>
            <a:ext cx="3039152" cy="41110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Open Sans" panose="020B0606030504020204" pitchFamily="34" charset="0"/>
                <a:cs typeface="Segoe UI" panose="020B0502040204020203" pitchFamily="34" charset="0"/>
                <a:sym typeface="+mn-lt"/>
              </a:rPr>
              <a:t>Natalia Bowser | Director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Segoe UI" panose="020B0502040204020203" pitchFamily="34" charset="0"/>
              <a:ea typeface="微软雅黑"/>
              <a:cs typeface="Segoe UI" panose="020B0502040204020203" pitchFamily="34" charset="0"/>
              <a:sym typeface="+mn-lt"/>
            </a:endParaRPr>
          </a:p>
        </p:txBody>
      </p:sp>
      <p:pic>
        <p:nvPicPr>
          <p:cNvPr id="4" name="Picture 2" descr="${$_EscapeTool.xml($name)} Logo">
            <a:extLst>
              <a:ext uri="{FF2B5EF4-FFF2-40B4-BE49-F238E27FC236}">
                <a16:creationId xmlns:a16="http://schemas.microsoft.com/office/drawing/2014/main" id="{27B8538C-C4B8-AAB6-41F5-F3178DA82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10" y="796910"/>
            <a:ext cx="5264180" cy="526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94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AC785-669D-D759-4CB2-3408033BF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${$_EscapeTool.xml($name)} Logo">
            <a:extLst>
              <a:ext uri="{FF2B5EF4-FFF2-40B4-BE49-F238E27FC236}">
                <a16:creationId xmlns:a16="http://schemas.microsoft.com/office/drawing/2014/main" id="{E13B92F5-2EC5-5F01-47AB-B0774F2A3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039" y="5230856"/>
            <a:ext cx="1055643" cy="105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B9BF4CB-30C4-C1A6-B5F1-AA67616FAA43}"/>
              </a:ext>
            </a:extLst>
          </p:cNvPr>
          <p:cNvSpPr txBox="1">
            <a:spLocks/>
          </p:cNvSpPr>
          <p:nvPr/>
        </p:nvSpPr>
        <p:spPr>
          <a:xfrm>
            <a:off x="437271" y="503659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Decision Packages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E481CC-7EC7-00FA-4EE5-3953D6E84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835725"/>
              </p:ext>
            </p:extLst>
          </p:nvPr>
        </p:nvGraphicFramePr>
        <p:xfrm>
          <a:off x="906780" y="1778963"/>
          <a:ext cx="10378440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9480">
                  <a:extLst>
                    <a:ext uri="{9D8B030D-6E8A-4147-A177-3AD203B41FA5}">
                      <a16:colId xmlns:a16="http://schemas.microsoft.com/office/drawing/2014/main" val="3073559510"/>
                    </a:ext>
                  </a:extLst>
                </a:gridCol>
                <a:gridCol w="3459480">
                  <a:extLst>
                    <a:ext uri="{9D8B030D-6E8A-4147-A177-3AD203B41FA5}">
                      <a16:colId xmlns:a16="http://schemas.microsoft.com/office/drawing/2014/main" val="2288123123"/>
                    </a:ext>
                  </a:extLst>
                </a:gridCol>
                <a:gridCol w="3459480">
                  <a:extLst>
                    <a:ext uri="{9D8B030D-6E8A-4147-A177-3AD203B41FA5}">
                      <a16:colId xmlns:a16="http://schemas.microsoft.com/office/drawing/2014/main" val="275160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General Fund Total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 Funds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496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FY 2026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$2,000,000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22733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FY 2027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$0.00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$2,000,000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172968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NP – 2102 – Move OTO VOCA funding to permanent </a:t>
                      </a:r>
                    </a:p>
                    <a:p>
                      <a:endParaRPr lang="en-US" sz="8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171450" indent="0" algn="just"/>
                      <a:r>
                        <a:rPr lang="en-US" b="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The Montana Board of Crime Control received $4,000,000 in OTO pass-through in the 2023 session. This money is needed to make up for a reduction in VOCA federal funding for Victims of Crime. Funding is contingent on passage and approval of legislation creating and funding the new Victims of Crime State Special Revenue Fund.</a:t>
                      </a:r>
                      <a:endParaRPr lang="en-US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564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92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2A4D4-A517-F1A2-FF47-14754C265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${$_EscapeTool.xml($name)} Logo">
            <a:extLst>
              <a:ext uri="{FF2B5EF4-FFF2-40B4-BE49-F238E27FC236}">
                <a16:creationId xmlns:a16="http://schemas.microsoft.com/office/drawing/2014/main" id="{4B51F674-A7AC-B5AE-7C4B-3A67AE171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960" y="822960"/>
            <a:ext cx="5212080" cy="521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3C1E3C2-3806-4D35-A4AE-374EC4B6BBEA}"/>
              </a:ext>
            </a:extLst>
          </p:cNvPr>
          <p:cNvSpPr txBox="1"/>
          <p:nvPr/>
        </p:nvSpPr>
        <p:spPr>
          <a:xfrm>
            <a:off x="2261578" y="2251759"/>
            <a:ext cx="76688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>
              <a:defRPr/>
            </a:pPr>
            <a:endParaRPr lang="en-US" sz="3200" b="1" dirty="0">
              <a:solidFill>
                <a:prstClr val="black"/>
              </a:solidFill>
              <a:latin typeface="Avenir Next LT Pro Light" panose="020B0304020202020204" pitchFamily="34" charset="0"/>
              <a:ea typeface="微软雅黑"/>
            </a:endParaRPr>
          </a:p>
          <a:p>
            <a:pPr algn="ctr" defTabSz="914354">
              <a:defRPr/>
            </a:pPr>
            <a:r>
              <a:rPr lang="en-US" sz="3200" b="1" dirty="0">
                <a:solidFill>
                  <a:prstClr val="black"/>
                </a:solidFill>
                <a:latin typeface="Avenir Next LT Pro Light" panose="020B0304020202020204" pitchFamily="34" charset="0"/>
                <a:ea typeface="微软雅黑"/>
              </a:rPr>
              <a:t>Natalia Bowser, Director</a:t>
            </a:r>
          </a:p>
          <a:p>
            <a:pPr algn="ctr" defTabSz="914354">
              <a:defRPr/>
            </a:pPr>
            <a:endParaRPr lang="en-US" sz="2100" dirty="0">
              <a:solidFill>
                <a:prstClr val="black"/>
              </a:solidFill>
              <a:latin typeface="Avenir Next LT Pro Light" panose="020B0304020202020204" pitchFamily="34" charset="0"/>
              <a:ea typeface="微软雅黑"/>
            </a:endParaRPr>
          </a:p>
          <a:p>
            <a:pPr algn="ctr" defTabSz="914354">
              <a:defRPr/>
            </a:pPr>
            <a:r>
              <a:rPr lang="en-US" sz="2100" dirty="0">
                <a:solidFill>
                  <a:prstClr val="black"/>
                </a:solidFill>
                <a:latin typeface="Avenir Next LT Pro Light" panose="020B0304020202020204" pitchFamily="34" charset="0"/>
                <a:ea typeface="微软雅黑"/>
                <a:hlinkClick r:id="rId3"/>
              </a:rPr>
              <a:t>https://mbcc.mt.gov</a:t>
            </a:r>
            <a:endParaRPr lang="en-US" sz="2100" dirty="0">
              <a:solidFill>
                <a:prstClr val="black"/>
              </a:solidFill>
              <a:latin typeface="Avenir Next LT Pro Light" panose="020B0304020202020204" pitchFamily="34" charset="0"/>
              <a:ea typeface="微软雅黑"/>
            </a:endParaRPr>
          </a:p>
          <a:p>
            <a:pPr algn="ctr" defTabSz="914354">
              <a:defRPr/>
            </a:pPr>
            <a:endParaRPr lang="en-US" sz="2100" dirty="0">
              <a:solidFill>
                <a:prstClr val="black"/>
              </a:solidFill>
              <a:latin typeface="Avenir Next LT Pro Light" panose="020B0304020202020204" pitchFamily="34" charset="0"/>
              <a:ea typeface="微软雅黑"/>
            </a:endParaRPr>
          </a:p>
          <a:p>
            <a:pPr algn="ctr" defTabSz="914354">
              <a:defRPr/>
            </a:pPr>
            <a:endParaRPr lang="en-US" sz="2100" dirty="0">
              <a:solidFill>
                <a:prstClr val="black"/>
              </a:solidFill>
              <a:latin typeface="Avenir Next LT Pro Light" panose="020B0304020202020204" pitchFamily="34" charset="0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97741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EBE42-5B40-110C-2944-D9AE273AA2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${$_EscapeTool.xml($name)} Logo">
            <a:extLst>
              <a:ext uri="{FF2B5EF4-FFF2-40B4-BE49-F238E27FC236}">
                <a16:creationId xmlns:a16="http://schemas.microsoft.com/office/drawing/2014/main" id="{DC8A1795-3859-D406-92BE-25D05B2BE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039" y="5230856"/>
            <a:ext cx="1055643" cy="105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B285592-6ECB-914F-59FA-EA39F14D2BB2}"/>
              </a:ext>
            </a:extLst>
          </p:cNvPr>
          <p:cNvSpPr txBox="1">
            <a:spLocks/>
          </p:cNvSpPr>
          <p:nvPr/>
        </p:nvSpPr>
        <p:spPr>
          <a:xfrm>
            <a:off x="513637" y="604443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Mission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5566F22-58AA-73BA-8948-0B51FD160989}"/>
              </a:ext>
            </a:extLst>
          </p:cNvPr>
          <p:cNvSpPr txBox="1">
            <a:spLocks/>
          </p:cNvSpPr>
          <p:nvPr/>
        </p:nvSpPr>
        <p:spPr>
          <a:xfrm>
            <a:off x="1524000" y="1773238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i="1" dirty="0">
                <a:solidFill>
                  <a:schemeClr val="tx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Proactively contribute to public safety, crime prevention and victim assistance through planning, policy development and coordination of the justice system in partnership with citizens, government, and communities.</a:t>
            </a:r>
            <a:endParaRPr lang="en-US" i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7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6F359-4E51-F1CE-610B-36FD9B729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${$_EscapeTool.xml($name)} Logo">
            <a:extLst>
              <a:ext uri="{FF2B5EF4-FFF2-40B4-BE49-F238E27FC236}">
                <a16:creationId xmlns:a16="http://schemas.microsoft.com/office/drawing/2014/main" id="{D30B4E99-7C07-7708-A1EA-CABA8656E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039" y="5230856"/>
            <a:ext cx="1055643" cy="105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12B0533-80F7-40F6-F973-BB2BA8603695}"/>
              </a:ext>
            </a:extLst>
          </p:cNvPr>
          <p:cNvSpPr txBox="1">
            <a:spLocks/>
          </p:cNvSpPr>
          <p:nvPr/>
        </p:nvSpPr>
        <p:spPr>
          <a:xfrm>
            <a:off x="513637" y="604443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Overview 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CEEA8C1-F3A7-ED02-1DCC-9147A5EA29FB}"/>
              </a:ext>
            </a:extLst>
          </p:cNvPr>
          <p:cNvSpPr txBox="1">
            <a:spLocks/>
          </p:cNvSpPr>
          <p:nvPr/>
        </p:nvSpPr>
        <p:spPr>
          <a:xfrm>
            <a:off x="928687" y="1482358"/>
            <a:ext cx="10334625" cy="4108817"/>
          </a:xfrm>
          <a:prstGeom prst="rect">
            <a:avLst/>
          </a:prstGeom>
        </p:spPr>
        <p:txBody>
          <a:bodyPr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4813" indent="-4048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chemeClr val="tx2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The MBCC Board was created in 1968 as a planning and research agency under the authority of 2-15-2008, designated  in Montana as the State Administering Agency for U.S. DOJ funding. </a:t>
            </a:r>
          </a:p>
          <a:p>
            <a:pPr marL="404813" indent="-4048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Board is an 18-member quasi-judicial Board appointed by the Governor.</a:t>
            </a:r>
          </a:p>
          <a:p>
            <a:pPr marL="404813" indent="-4048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Oversees grant funding awarded or appropriated by the US DOJ and the Legislature to support and improve the criminal justice system.</a:t>
            </a:r>
          </a:p>
          <a:p>
            <a:pPr marL="404813" indent="-4048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Houses the Statistical Analysis Center, which collects and analyzes MT criminal justice data for the FBI, policy makers, and the public.  </a:t>
            </a:r>
          </a:p>
          <a:p>
            <a:pPr marL="404813" indent="-4048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Works on criminal justice policy and planning efforts to contribute to improving the criminal justice system in Montana. </a:t>
            </a:r>
          </a:p>
          <a:p>
            <a:pPr marL="404813" indent="-404813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i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Manages and supports the Youth Justice Council, which is a 15-member Council appointed by the Governor and is advisory in nature on Juvenile Justice issues for the MBCC Board.</a:t>
            </a:r>
          </a:p>
        </p:txBody>
      </p:sp>
    </p:spTree>
    <p:extLst>
      <p:ext uri="{BB962C8B-B14F-4D97-AF65-F5344CB8AC3E}">
        <p14:creationId xmlns:p14="http://schemas.microsoft.com/office/powerpoint/2010/main" val="78788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19029-D0D1-0A95-4AD9-705DFF9C5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${$_EscapeTool.xml($name)} Logo">
            <a:extLst>
              <a:ext uri="{FF2B5EF4-FFF2-40B4-BE49-F238E27FC236}">
                <a16:creationId xmlns:a16="http://schemas.microsoft.com/office/drawing/2014/main" id="{973DCAB6-B1B1-7A81-FB6D-40E1F0CC4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039" y="5230856"/>
            <a:ext cx="1055643" cy="105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BA9EBBF-5F31-EA1A-15EA-F233BEE337BB}"/>
              </a:ext>
            </a:extLst>
          </p:cNvPr>
          <p:cNvSpPr txBox="1">
            <a:spLocks/>
          </p:cNvSpPr>
          <p:nvPr/>
        </p:nvSpPr>
        <p:spPr>
          <a:xfrm>
            <a:off x="1149808" y="1438653"/>
            <a:ext cx="9611032" cy="3792203"/>
          </a:xfrm>
          <a:prstGeom prst="rect">
            <a:avLst/>
          </a:prstGeom>
        </p:spPr>
        <p:txBody>
          <a:bodyPr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354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Goal 1: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Support efforts to improve criminal justice data collection and sharing across the state.</a:t>
            </a:r>
          </a:p>
          <a:p>
            <a:pPr marL="0" marR="0" lvl="0" indent="0" defTabSz="914354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Goal 2: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Support prevention and reduction of crime through education, enforcement, and interventions.</a:t>
            </a:r>
          </a:p>
          <a:p>
            <a:pPr marL="0" marR="0" lvl="0" indent="0" defTabSz="914354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Goal 3: </a:t>
            </a:r>
            <a:r>
              <a:rPr kumimoji="0" lang="en-US" sz="22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Provide opportunities and resources to strengthen and sustain victim services at the program and community level.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70D944-232C-7A69-6A5E-9FDB1A5826A3}"/>
              </a:ext>
            </a:extLst>
          </p:cNvPr>
          <p:cNvSpPr txBox="1">
            <a:spLocks/>
          </p:cNvSpPr>
          <p:nvPr/>
        </p:nvSpPr>
        <p:spPr>
          <a:xfrm>
            <a:off x="513637" y="604443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Strategic Goals, 2024-2025 </a:t>
            </a:r>
          </a:p>
        </p:txBody>
      </p:sp>
    </p:spTree>
    <p:extLst>
      <p:ext uri="{BB962C8B-B14F-4D97-AF65-F5344CB8AC3E}">
        <p14:creationId xmlns:p14="http://schemas.microsoft.com/office/powerpoint/2010/main" val="348744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50A2B98-9E63-7661-51AE-AE6B3DFA71FF}"/>
              </a:ext>
            </a:extLst>
          </p:cNvPr>
          <p:cNvGrpSpPr/>
          <p:nvPr/>
        </p:nvGrpSpPr>
        <p:grpSpPr>
          <a:xfrm>
            <a:off x="1477409" y="1084664"/>
            <a:ext cx="9237181" cy="5177361"/>
            <a:chOff x="783694" y="-9525"/>
            <a:chExt cx="10624612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4B24E86-A95E-D160-72D1-F355AD9AA2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3694" y="-9525"/>
              <a:ext cx="10624612" cy="6858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2725A1D-88DC-02A6-6FCD-4A106D9058A8}"/>
                </a:ext>
              </a:extLst>
            </p:cNvPr>
            <p:cNvSpPr txBox="1"/>
            <p:nvPr/>
          </p:nvSpPr>
          <p:spPr>
            <a:xfrm>
              <a:off x="885825" y="2790247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E260A9C-96C3-DC0D-2870-DDE8D23775BD}"/>
                </a:ext>
              </a:extLst>
            </p:cNvPr>
            <p:cNvSpPr txBox="1"/>
            <p:nvPr/>
          </p:nvSpPr>
          <p:spPr>
            <a:xfrm>
              <a:off x="885825" y="5105400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CA21AB3-4009-98DA-5A88-CC7B097F4043}"/>
                </a:ext>
              </a:extLst>
            </p:cNvPr>
            <p:cNvSpPr txBox="1"/>
            <p:nvPr/>
          </p:nvSpPr>
          <p:spPr>
            <a:xfrm>
              <a:off x="1900809" y="2790247"/>
              <a:ext cx="3918966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8F941B4-5665-3E33-CBF7-83956307EC24}"/>
                </a:ext>
              </a:extLst>
            </p:cNvPr>
            <p:cNvSpPr txBox="1"/>
            <p:nvPr/>
          </p:nvSpPr>
          <p:spPr>
            <a:xfrm>
              <a:off x="1921692" y="4584092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A4EF307-4FC6-3BFA-C2BA-6B33CBF9E1D2}"/>
                </a:ext>
              </a:extLst>
            </p:cNvPr>
            <p:cNvSpPr txBox="1"/>
            <p:nvPr/>
          </p:nvSpPr>
          <p:spPr>
            <a:xfrm>
              <a:off x="3379707" y="2881687"/>
              <a:ext cx="1014984" cy="1828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75514DF-4A05-7C70-2979-28F95C2F6CB0}"/>
                </a:ext>
              </a:extLst>
            </p:cNvPr>
            <p:cNvSpPr txBox="1"/>
            <p:nvPr/>
          </p:nvSpPr>
          <p:spPr>
            <a:xfrm>
              <a:off x="4804791" y="4282440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15E9EC5-482B-3887-1AFA-BB5F71E5F0B1}"/>
                </a:ext>
              </a:extLst>
            </p:cNvPr>
            <p:cNvSpPr txBox="1"/>
            <p:nvPr/>
          </p:nvSpPr>
          <p:spPr>
            <a:xfrm>
              <a:off x="6024825" y="2693755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08BC6A-9949-9AF2-6E42-5E4B036697A0}"/>
                </a:ext>
              </a:extLst>
            </p:cNvPr>
            <p:cNvSpPr txBox="1"/>
            <p:nvPr/>
          </p:nvSpPr>
          <p:spPr>
            <a:xfrm>
              <a:off x="4804791" y="5637473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3FEEA89-FFB0-82EC-2595-F1CCE2DFF0AB}"/>
                </a:ext>
              </a:extLst>
            </p:cNvPr>
            <p:cNvSpPr txBox="1"/>
            <p:nvPr/>
          </p:nvSpPr>
          <p:spPr>
            <a:xfrm>
              <a:off x="3379707" y="5565661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64BDD0-307F-1CD2-4134-98E979BF59B1}"/>
                </a:ext>
              </a:extLst>
            </p:cNvPr>
            <p:cNvSpPr txBox="1"/>
            <p:nvPr/>
          </p:nvSpPr>
          <p:spPr>
            <a:xfrm>
              <a:off x="6096000" y="6021810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C8DC8AB-EC80-CA2D-2867-387E4C564843}"/>
                </a:ext>
              </a:extLst>
            </p:cNvPr>
            <p:cNvSpPr txBox="1"/>
            <p:nvPr/>
          </p:nvSpPr>
          <p:spPr>
            <a:xfrm>
              <a:off x="7400804" y="5438688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5DC179D-C442-60E8-1AA9-2414DA7DA416}"/>
                </a:ext>
              </a:extLst>
            </p:cNvPr>
            <p:cNvSpPr txBox="1"/>
            <p:nvPr/>
          </p:nvSpPr>
          <p:spPr>
            <a:xfrm>
              <a:off x="7474767" y="3940867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EBE1078-FF49-39CC-393F-5E900A282AC3}"/>
                </a:ext>
              </a:extLst>
            </p:cNvPr>
            <p:cNvSpPr txBox="1"/>
            <p:nvPr/>
          </p:nvSpPr>
          <p:spPr>
            <a:xfrm>
              <a:off x="7400804" y="2207980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73E49AF-1DA0-2845-D2C5-404CE1E775C3}"/>
                </a:ext>
              </a:extLst>
            </p:cNvPr>
            <p:cNvSpPr txBox="1"/>
            <p:nvPr/>
          </p:nvSpPr>
          <p:spPr>
            <a:xfrm>
              <a:off x="8685845" y="2025100"/>
              <a:ext cx="1014984" cy="20116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005957E-3332-220B-9D41-30BA995DA25D}"/>
                </a:ext>
              </a:extLst>
            </p:cNvPr>
            <p:cNvSpPr txBox="1"/>
            <p:nvPr/>
          </p:nvSpPr>
          <p:spPr>
            <a:xfrm>
              <a:off x="10047075" y="1809434"/>
              <a:ext cx="1014984" cy="2743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E556314-EA10-C11C-EDA4-7F132E393C46}"/>
                </a:ext>
              </a:extLst>
            </p:cNvPr>
            <p:cNvSpPr txBox="1"/>
            <p:nvPr/>
          </p:nvSpPr>
          <p:spPr>
            <a:xfrm>
              <a:off x="10047075" y="3291840"/>
              <a:ext cx="1097280" cy="320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01FD319-0C41-A89F-6426-AE55E0CBBA08}"/>
                </a:ext>
              </a:extLst>
            </p:cNvPr>
            <p:cNvSpPr txBox="1"/>
            <p:nvPr/>
          </p:nvSpPr>
          <p:spPr>
            <a:xfrm>
              <a:off x="10056219" y="5379720"/>
              <a:ext cx="1005840" cy="3017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F1678D4D-D4EF-AF7F-B867-BC23152E187F}"/>
              </a:ext>
            </a:extLst>
          </p:cNvPr>
          <p:cNvSpPr txBox="1">
            <a:spLocks/>
          </p:cNvSpPr>
          <p:nvPr/>
        </p:nvSpPr>
        <p:spPr>
          <a:xfrm>
            <a:off x="485062" y="509064"/>
            <a:ext cx="7751393" cy="4994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Grant Programs</a:t>
            </a:r>
          </a:p>
        </p:txBody>
      </p:sp>
    </p:spTree>
    <p:extLst>
      <p:ext uri="{BB962C8B-B14F-4D97-AF65-F5344CB8AC3E}">
        <p14:creationId xmlns:p14="http://schemas.microsoft.com/office/powerpoint/2010/main" val="2136169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19850-BF9E-66DB-17F8-D29D7508A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BC5E27-34F3-25DF-0ADB-8F19DE7B1535}"/>
              </a:ext>
            </a:extLst>
          </p:cNvPr>
          <p:cNvSpPr txBox="1">
            <a:spLocks/>
          </p:cNvSpPr>
          <p:nvPr/>
        </p:nvSpPr>
        <p:spPr>
          <a:xfrm>
            <a:off x="513637" y="604443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Leadership Team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3C2F5B8-0FAC-8CB2-623B-3D02EC091AC3}"/>
              </a:ext>
            </a:extLst>
          </p:cNvPr>
          <p:cNvGrpSpPr/>
          <p:nvPr/>
        </p:nvGrpSpPr>
        <p:grpSpPr>
          <a:xfrm>
            <a:off x="1021080" y="1437132"/>
            <a:ext cx="10149840" cy="3017520"/>
            <a:chOff x="1002411" y="1362456"/>
            <a:chExt cx="10187178" cy="310381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EA16DE5-79D9-D2E1-CF8A-603C2F682382}"/>
                </a:ext>
              </a:extLst>
            </p:cNvPr>
            <p:cNvGrpSpPr/>
            <p:nvPr/>
          </p:nvGrpSpPr>
          <p:grpSpPr>
            <a:xfrm>
              <a:off x="1002411" y="3772658"/>
              <a:ext cx="10187178" cy="693612"/>
              <a:chOff x="877062" y="3772658"/>
              <a:chExt cx="10187178" cy="693612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04370-A915-D20F-1C36-E6242117E546}"/>
                  </a:ext>
                </a:extLst>
              </p:cNvPr>
              <p:cNvSpPr/>
              <p:nvPr/>
            </p:nvSpPr>
            <p:spPr>
              <a:xfrm>
                <a:off x="4293108" y="3772658"/>
                <a:ext cx="3210306" cy="693612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2F549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Tammy Farris</a:t>
                </a:r>
              </a:p>
              <a:p>
                <a:pPr algn="ctr"/>
                <a:r>
                  <a:rPr lang="en-US" sz="1500" i="1" dirty="0"/>
                  <a:t>Grant Financial Manager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5F5F8A5-5D27-CF4B-F0C8-6EFD519623F3}"/>
                  </a:ext>
                </a:extLst>
              </p:cNvPr>
              <p:cNvSpPr/>
              <p:nvPr/>
            </p:nvSpPr>
            <p:spPr>
              <a:xfrm>
                <a:off x="7974330" y="3772658"/>
                <a:ext cx="3089910" cy="693612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2F549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Janice Fries</a:t>
                </a:r>
              </a:p>
              <a:p>
                <a:pPr algn="ctr"/>
                <a:r>
                  <a:rPr lang="en-US" sz="1500" i="1" dirty="0"/>
                  <a:t>Statistical Analysis Director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43B6A6E-4C61-E52C-5E89-D9DB3C6C35BF}"/>
                  </a:ext>
                </a:extLst>
              </p:cNvPr>
              <p:cNvSpPr/>
              <p:nvPr/>
            </p:nvSpPr>
            <p:spPr>
              <a:xfrm>
                <a:off x="877062" y="3772658"/>
                <a:ext cx="2945130" cy="693612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2F549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/>
                  <a:t>Criselda DeLaCruz</a:t>
                </a:r>
              </a:p>
              <a:p>
                <a:pPr algn="ctr"/>
                <a:r>
                  <a:rPr lang="en-US" sz="1500" i="1" dirty="0"/>
                  <a:t>Grant Program Manager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D2D9E57-BF05-2AA6-06DF-FB53FCFFF96B}"/>
                </a:ext>
              </a:extLst>
            </p:cNvPr>
            <p:cNvGrpSpPr/>
            <p:nvPr/>
          </p:nvGrpSpPr>
          <p:grpSpPr>
            <a:xfrm>
              <a:off x="2438400" y="1362456"/>
              <a:ext cx="7315200" cy="2483929"/>
              <a:chOff x="2438400" y="1362456"/>
              <a:chExt cx="7315200" cy="2483929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EE98FE29-4792-0886-E388-406C3DC3514A}"/>
                  </a:ext>
                </a:extLst>
              </p:cNvPr>
              <p:cNvCxnSpPr/>
              <p:nvPr/>
            </p:nvCxnSpPr>
            <p:spPr>
              <a:xfrm>
                <a:off x="2438400" y="3438144"/>
                <a:ext cx="0" cy="365760"/>
              </a:xfrm>
              <a:prstGeom prst="line">
                <a:avLst/>
              </a:prstGeom>
              <a:ln w="15875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32BE824-5C81-E7AD-18AD-46ECF2564F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8400" y="3438144"/>
                <a:ext cx="7315200" cy="0"/>
              </a:xfrm>
              <a:prstGeom prst="line">
                <a:avLst/>
              </a:prstGeom>
              <a:ln w="15875">
                <a:solidFill>
                  <a:schemeClr val="accent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5C9788C-AEE8-0365-A3B1-2CA903C82A81}"/>
                  </a:ext>
                </a:extLst>
              </p:cNvPr>
              <p:cNvCxnSpPr/>
              <p:nvPr/>
            </p:nvCxnSpPr>
            <p:spPr>
              <a:xfrm>
                <a:off x="6105144" y="1926145"/>
                <a:ext cx="0" cy="1920240"/>
              </a:xfrm>
              <a:prstGeom prst="line">
                <a:avLst/>
              </a:prstGeom>
              <a:ln w="15875">
                <a:solidFill>
                  <a:schemeClr val="accent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3076FD77-4E21-7D05-E110-30653568162F}"/>
                  </a:ext>
                </a:extLst>
              </p:cNvPr>
              <p:cNvCxnSpPr/>
              <p:nvPr/>
            </p:nvCxnSpPr>
            <p:spPr>
              <a:xfrm>
                <a:off x="9744456" y="3438144"/>
                <a:ext cx="0" cy="365760"/>
              </a:xfrm>
              <a:prstGeom prst="line">
                <a:avLst/>
              </a:prstGeom>
              <a:ln w="15875">
                <a:solidFill>
                  <a:schemeClr val="accent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5E1AC91-4BFD-B7CB-E1EB-00B158E9D6F1}"/>
                  </a:ext>
                </a:extLst>
              </p:cNvPr>
              <p:cNvSpPr/>
              <p:nvPr/>
            </p:nvSpPr>
            <p:spPr>
              <a:xfrm>
                <a:off x="4159758" y="1362456"/>
                <a:ext cx="3872484" cy="693612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2F549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Montana Board of Crime Control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886F43B-779D-0FF8-5A76-E3F4A931B305}"/>
                  </a:ext>
                </a:extLst>
              </p:cNvPr>
              <p:cNvSpPr/>
              <p:nvPr/>
            </p:nvSpPr>
            <p:spPr>
              <a:xfrm>
                <a:off x="4580382" y="2405447"/>
                <a:ext cx="3031236" cy="693612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rgbClr val="2F549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Natalia Bowser</a:t>
                </a:r>
              </a:p>
              <a:p>
                <a:pPr algn="ctr"/>
                <a:r>
                  <a:rPr lang="en-US" i="1" dirty="0"/>
                  <a:t>Director</a:t>
                </a:r>
              </a:p>
            </p:txBody>
          </p:sp>
        </p:grp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867163F1-124B-0EFE-0438-11859BE7B1B7}"/>
              </a:ext>
            </a:extLst>
          </p:cNvPr>
          <p:cNvSpPr/>
          <p:nvPr/>
        </p:nvSpPr>
        <p:spPr>
          <a:xfrm>
            <a:off x="8092334" y="4642057"/>
            <a:ext cx="3642465" cy="1438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 Serves as the MT Statistical Analysis Center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 Collects crime and law enforcement statistics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 Manages the Criminal Justice Data Warehouse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 Provides training and technical assistance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  <a:p>
            <a:pPr marL="114300" indent="-114300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  <a:p>
            <a:pPr marL="114300" indent="-114300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B71D8C-59D1-A3CD-F947-93F6A6C600F6}"/>
              </a:ext>
            </a:extLst>
          </p:cNvPr>
          <p:cNvSpPr/>
          <p:nvPr/>
        </p:nvSpPr>
        <p:spPr>
          <a:xfrm>
            <a:off x="1007057" y="4642057"/>
            <a:ext cx="3578880" cy="1438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Oversees grant operations for MBCC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Identifies and applies for federal grants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Supports and monitors subgrantees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Provides training and technical assistance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chemeClr val="accent2"/>
              </a:solidFill>
            </a:endParaRP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2CC12A8-DA69-D64B-042E-00B05E6C3298}"/>
              </a:ext>
            </a:extLst>
          </p:cNvPr>
          <p:cNvSpPr/>
          <p:nvPr/>
        </p:nvSpPr>
        <p:spPr>
          <a:xfrm>
            <a:off x="4433715" y="4642057"/>
            <a:ext cx="3342790" cy="1438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Oversees financial operations for MBCC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Prepares budgets and monitors expenditures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Supports and monitors subgrantees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accent2"/>
                </a:solidFill>
              </a:rPr>
              <a:t>Provides training and technical assistance</a:t>
            </a:r>
          </a:p>
          <a:p>
            <a:pPr marL="114300" indent="-1143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endParaRPr lang="en-US" sz="1200" dirty="0">
              <a:solidFill>
                <a:schemeClr val="accent2"/>
              </a:solidFill>
            </a:endParaRPr>
          </a:p>
          <a:p>
            <a:pPr marL="114300" indent="-114300">
              <a:buFont typeface="Wingdings" panose="05000000000000000000" pitchFamily="2" charset="2"/>
              <a:buChar char="§"/>
            </a:pPr>
            <a:endParaRPr lang="en-US" sz="1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9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F5FB0BB-175A-5671-A7D2-AD7E013B5A4D}"/>
              </a:ext>
            </a:extLst>
          </p:cNvPr>
          <p:cNvCxnSpPr>
            <a:cxnSpLocks/>
          </p:cNvCxnSpPr>
          <p:nvPr/>
        </p:nvCxnSpPr>
        <p:spPr>
          <a:xfrm>
            <a:off x="9630848" y="1951057"/>
            <a:ext cx="82296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C760435-5B3D-13DB-C72D-E0D9020EA3D7}"/>
              </a:ext>
            </a:extLst>
          </p:cNvPr>
          <p:cNvCxnSpPr>
            <a:cxnSpLocks/>
          </p:cNvCxnSpPr>
          <p:nvPr/>
        </p:nvCxnSpPr>
        <p:spPr>
          <a:xfrm>
            <a:off x="9642094" y="1448914"/>
            <a:ext cx="82296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58311C9-D5DC-1469-D745-DD02AF05D1B7}"/>
              </a:ext>
            </a:extLst>
          </p:cNvPr>
          <p:cNvCxnSpPr>
            <a:cxnSpLocks/>
          </p:cNvCxnSpPr>
          <p:nvPr/>
        </p:nvCxnSpPr>
        <p:spPr>
          <a:xfrm>
            <a:off x="9642094" y="1021796"/>
            <a:ext cx="82296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4583B7F-326F-B78D-6849-E51500657F38}"/>
              </a:ext>
            </a:extLst>
          </p:cNvPr>
          <p:cNvCxnSpPr>
            <a:cxnSpLocks/>
          </p:cNvCxnSpPr>
          <p:nvPr/>
        </p:nvCxnSpPr>
        <p:spPr>
          <a:xfrm>
            <a:off x="9642094" y="571501"/>
            <a:ext cx="822960" cy="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3C6F192-5B86-0322-40E6-647F3EFC5C40}"/>
              </a:ext>
            </a:extLst>
          </p:cNvPr>
          <p:cNvCxnSpPr/>
          <p:nvPr/>
        </p:nvCxnSpPr>
        <p:spPr>
          <a:xfrm>
            <a:off x="10119360" y="2715175"/>
            <a:ext cx="0" cy="2186152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8F913D7-DB9C-D30A-49AF-CB712FF58BA1}"/>
              </a:ext>
            </a:extLst>
          </p:cNvPr>
          <p:cNvCxnSpPr/>
          <p:nvPr/>
        </p:nvCxnSpPr>
        <p:spPr>
          <a:xfrm>
            <a:off x="6096000" y="1271644"/>
            <a:ext cx="0" cy="4663440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0E192F3C-51A8-8EB0-E7F1-62D5EC847A37}"/>
              </a:ext>
            </a:extLst>
          </p:cNvPr>
          <p:cNvSpPr txBox="1"/>
          <p:nvPr/>
        </p:nvSpPr>
        <p:spPr>
          <a:xfrm>
            <a:off x="4038600" y="1130960"/>
            <a:ext cx="4114800" cy="548640"/>
          </a:xfrm>
          <a:prstGeom prst="rect">
            <a:avLst/>
          </a:prstGeom>
          <a:solidFill>
            <a:srgbClr val="9C8B3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4131" tIns="24131" rIns="24131" bIns="24131" numCol="1" spcCol="1270" anchor="ctr" anchorCtr="0">
            <a:noAutofit/>
          </a:bodyPr>
          <a:lstStyle/>
          <a:p>
            <a:pPr marL="0" marR="0" lvl="0" indent="0" algn="ctr" defTabSz="1688942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Montana Board of Crime Control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B63647A-668C-FAE5-9DE8-8DAE596870E2}"/>
              </a:ext>
            </a:extLst>
          </p:cNvPr>
          <p:cNvGrpSpPr/>
          <p:nvPr/>
        </p:nvGrpSpPr>
        <p:grpSpPr>
          <a:xfrm>
            <a:off x="842846" y="379477"/>
            <a:ext cx="10720159" cy="5718978"/>
            <a:chOff x="751730" y="-2313401"/>
            <a:chExt cx="10720159" cy="5718978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E4BFC1A0-BF8A-AD58-65A5-74A256A0506B}"/>
                </a:ext>
              </a:extLst>
            </p:cNvPr>
            <p:cNvCxnSpPr>
              <a:cxnSpLocks/>
            </p:cNvCxnSpPr>
            <p:nvPr/>
          </p:nvCxnSpPr>
          <p:spPr>
            <a:xfrm>
              <a:off x="6896150" y="-473964"/>
              <a:ext cx="2651760" cy="0"/>
            </a:xfrm>
            <a:prstGeom prst="line">
              <a:avLst/>
            </a:prstGeom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AB6286F-E022-26B5-D40E-2170728B3B47}"/>
                </a:ext>
              </a:extLst>
            </p:cNvPr>
            <p:cNvSpPr txBox="1"/>
            <p:nvPr/>
          </p:nvSpPr>
          <p:spPr>
            <a:xfrm>
              <a:off x="10063711" y="-942669"/>
              <a:ext cx="1408176" cy="38404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Victim Services Liaison</a:t>
              </a:r>
              <a:endParaRPr kumimoji="0" lang="en-US" sz="7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AEEB8E4-0A94-4271-879B-2C78C2848525}"/>
                </a:ext>
              </a:extLst>
            </p:cNvPr>
            <p:cNvCxnSpPr/>
            <p:nvPr/>
          </p:nvCxnSpPr>
          <p:spPr>
            <a:xfrm>
              <a:off x="1661484" y="22297"/>
              <a:ext cx="0" cy="3383280"/>
            </a:xfrm>
            <a:prstGeom prst="line">
              <a:avLst/>
            </a:prstGeom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FD612C6-B6FC-0700-DDAE-93F36526541E}"/>
                </a:ext>
              </a:extLst>
            </p:cNvPr>
            <p:cNvCxnSpPr>
              <a:cxnSpLocks/>
            </p:cNvCxnSpPr>
            <p:nvPr/>
          </p:nvCxnSpPr>
          <p:spPr>
            <a:xfrm>
              <a:off x="1661484" y="22297"/>
              <a:ext cx="8366760" cy="0"/>
            </a:xfrm>
            <a:prstGeom prst="line">
              <a:avLst/>
            </a:prstGeom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8F90C7B-4BA4-5118-CDB4-21383AF1D947}"/>
                </a:ext>
              </a:extLst>
            </p:cNvPr>
            <p:cNvSpPr txBox="1"/>
            <p:nvPr/>
          </p:nvSpPr>
          <p:spPr>
            <a:xfrm>
              <a:off x="4953324" y="-742935"/>
              <a:ext cx="2103120" cy="548640"/>
            </a:xfrm>
            <a:prstGeom prst="rect">
              <a:avLst/>
            </a:prstGeom>
            <a:solidFill>
              <a:srgbClr val="C7B34D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Natalia Bowser</a:t>
              </a:r>
            </a:p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Director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1571E0F-FAB6-2D30-077D-79BE8E027BF1}"/>
                </a:ext>
              </a:extLst>
            </p:cNvPr>
            <p:cNvGrpSpPr/>
            <p:nvPr/>
          </p:nvGrpSpPr>
          <p:grpSpPr>
            <a:xfrm>
              <a:off x="10063713" y="-2313401"/>
              <a:ext cx="1408176" cy="1282750"/>
              <a:chOff x="10141973" y="-118810"/>
              <a:chExt cx="1531392" cy="1394990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FC4B4E-12AD-6BDE-3324-B64E9ACD99F4}"/>
                  </a:ext>
                </a:extLst>
              </p:cNvPr>
              <p:cNvSpPr txBox="1"/>
              <p:nvPr/>
            </p:nvSpPr>
            <p:spPr>
              <a:xfrm>
                <a:off x="10141973" y="-118810"/>
                <a:ext cx="1531392" cy="4176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1" tIns="24131" rIns="24131" bIns="24131" numCol="1" spcCol="1270" anchor="ctr" anchorCtr="0">
                <a:noAutofit/>
              </a:bodyPr>
              <a:lstStyle/>
              <a:p>
                <a:pPr marL="0" marR="0" lvl="0" indent="0" algn="ctr" defTabSz="1688942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微软雅黑"/>
                    <a:cs typeface="Segoe UI" panose="020B0502040204020203" pitchFamily="34" charset="0"/>
                  </a:rPr>
                  <a:t>Executive Assistant</a:t>
                </a:r>
                <a:endPara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D2ADA11-8D42-9328-F541-77925FAB3DBA}"/>
                  </a:ext>
                </a:extLst>
              </p:cNvPr>
              <p:cNvSpPr txBox="1"/>
              <p:nvPr/>
            </p:nvSpPr>
            <p:spPr>
              <a:xfrm>
                <a:off x="10141973" y="369859"/>
                <a:ext cx="1531392" cy="4176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1" tIns="24131" rIns="24131" bIns="24131" numCol="1" spcCol="1270" anchor="ctr" anchorCtr="0">
                <a:noAutofit/>
              </a:bodyPr>
              <a:lstStyle/>
              <a:p>
                <a:pPr marL="0" marR="0" lvl="0" indent="0" algn="ctr" defTabSz="1688942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微软雅黑"/>
                    <a:cs typeface="Segoe UI" panose="020B0502040204020203" pitchFamily="34" charset="0"/>
                  </a:rPr>
                  <a:t>Administrative Officer</a:t>
                </a:r>
                <a:endPara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963F9A1-83A8-6E5E-EB7F-A81CD4C33D07}"/>
                  </a:ext>
                </a:extLst>
              </p:cNvPr>
              <p:cNvSpPr txBox="1"/>
              <p:nvPr/>
            </p:nvSpPr>
            <p:spPr>
              <a:xfrm>
                <a:off x="10141973" y="858528"/>
                <a:ext cx="1531390" cy="4176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4131" tIns="24131" rIns="24131" bIns="24131" numCol="1" spcCol="1270" anchor="ctr" anchorCtr="0">
                <a:noAutofit/>
              </a:bodyPr>
              <a:lstStyle/>
              <a:p>
                <a:pPr marL="0" marR="0" lvl="0" indent="0" algn="ctr" defTabSz="1688942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 panose="020B0502040204020203" pitchFamily="34" charset="0"/>
                    <a:ea typeface="微软雅黑"/>
                    <a:cs typeface="Segoe UI" panose="020B0502040204020203" pitchFamily="34" charset="0"/>
                  </a:rPr>
                  <a:t>IT Administrator</a:t>
                </a:r>
                <a:endParaRPr kumimoji="0" 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6720F5D1-CA7E-4FD6-CCE7-6A0A2BB9539D}"/>
                </a:ext>
              </a:extLst>
            </p:cNvPr>
            <p:cNvGrpSpPr/>
            <p:nvPr/>
          </p:nvGrpSpPr>
          <p:grpSpPr>
            <a:xfrm>
              <a:off x="751730" y="-2121377"/>
              <a:ext cx="10126358" cy="2784642"/>
              <a:chOff x="4247503" y="-1553094"/>
              <a:chExt cx="10126358" cy="2784642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9B8979B0-CA79-5E24-8532-7AD017AC1282}"/>
                  </a:ext>
                </a:extLst>
              </p:cNvPr>
              <p:cNvCxnSpPr/>
              <p:nvPr/>
            </p:nvCxnSpPr>
            <p:spPr>
              <a:xfrm>
                <a:off x="13044756" y="-1553094"/>
                <a:ext cx="0" cy="1645920"/>
              </a:xfrm>
              <a:prstGeom prst="line">
                <a:avLst/>
              </a:prstGeom>
              <a:ln w="1905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AEF1B1D2-5684-8C3C-8D1B-7A5A47B3FC03}"/>
                  </a:ext>
                </a:extLst>
              </p:cNvPr>
              <p:cNvGrpSpPr/>
              <p:nvPr/>
            </p:nvGrpSpPr>
            <p:grpSpPr>
              <a:xfrm>
                <a:off x="4247503" y="763977"/>
                <a:ext cx="10126358" cy="467571"/>
                <a:chOff x="4468040" y="982425"/>
                <a:chExt cx="11012412" cy="508484"/>
              </a:xfrm>
            </p:grpSpPr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FC64D774-5D6A-6C89-CA0F-0D46A5B5B5F9}"/>
                    </a:ext>
                  </a:extLst>
                </p:cNvPr>
                <p:cNvSpPr txBox="1"/>
                <p:nvPr/>
              </p:nvSpPr>
              <p:spPr>
                <a:xfrm>
                  <a:off x="9171518" y="982425"/>
                  <a:ext cx="2018652" cy="497205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4131" tIns="24131" rIns="24131" bIns="24131" numCol="1" spcCol="1270" anchor="ctr" anchorCtr="0">
                  <a:noAutofit/>
                </a:bodyPr>
                <a:lstStyle/>
                <a:p>
                  <a:pPr algn="ctr"/>
                  <a:r>
                    <a:rPr lang="en-US" sz="1200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Grant Program Manager</a:t>
                  </a:r>
                </a:p>
              </p:txBody>
            </p:sp>
            <p:sp>
              <p:nvSpPr>
                <p:cNvPr id="98" name="TextBox 97">
                  <a:extLst>
                    <a:ext uri="{FF2B5EF4-FFF2-40B4-BE49-F238E27FC236}">
                      <a16:creationId xmlns:a16="http://schemas.microsoft.com/office/drawing/2014/main" id="{016D1A04-7B00-E4C8-C5C2-0528B2B75808}"/>
                    </a:ext>
                  </a:extLst>
                </p:cNvPr>
                <p:cNvSpPr txBox="1"/>
                <p:nvPr/>
              </p:nvSpPr>
              <p:spPr>
                <a:xfrm>
                  <a:off x="13464498" y="993704"/>
                  <a:ext cx="2015954" cy="497205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4131" tIns="24131" rIns="24131" bIns="24131" numCol="1" spcCol="1270" anchor="ctr" anchorCtr="0">
                  <a:noAutofit/>
                </a:bodyPr>
                <a:lstStyle/>
                <a:p>
                  <a:pPr marL="0" marR="0" lvl="0" indent="0" algn="ctr" defTabSz="1688942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微软雅黑"/>
                      <a:cs typeface="Segoe UI" panose="020B0502040204020203" pitchFamily="34" charset="0"/>
                    </a:rPr>
                    <a:t>Statistical Analysis Director</a:t>
                  </a:r>
                </a:p>
              </p:txBody>
            </p:sp>
            <p:sp>
              <p:nvSpPr>
                <p:cNvPr id="100" name="TextBox 99">
                  <a:extLst>
                    <a:ext uri="{FF2B5EF4-FFF2-40B4-BE49-F238E27FC236}">
                      <a16:creationId xmlns:a16="http://schemas.microsoft.com/office/drawing/2014/main" id="{100E40BC-221B-A87B-08F2-584CD98E3CCE}"/>
                    </a:ext>
                  </a:extLst>
                </p:cNvPr>
                <p:cNvSpPr txBox="1"/>
                <p:nvPr/>
              </p:nvSpPr>
              <p:spPr>
                <a:xfrm>
                  <a:off x="4468040" y="987160"/>
                  <a:ext cx="2018652" cy="497205"/>
                </a:xfrm>
                <a:prstGeom prst="rect">
                  <a:avLst/>
                </a:prstGeom>
                <a:solidFill>
                  <a:schemeClr val="accent1"/>
                </a:solidFill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4131" tIns="24131" rIns="24131" bIns="24131" numCol="1" spcCol="1270" anchor="ctr" anchorCtr="0">
                  <a:noAutofit/>
                </a:bodyPr>
                <a:lstStyle/>
                <a:p>
                  <a:pPr marL="0" marR="0" lvl="0" indent="0" algn="ctr" defTabSz="1688942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" panose="020B0502040204020203" pitchFamily="34" charset="0"/>
                      <a:ea typeface="微软雅黑"/>
                      <a:cs typeface="Segoe UI" panose="020B0502040204020203" pitchFamily="34" charset="0"/>
                    </a:rPr>
                    <a:t>Grant Financial Manager</a:t>
                  </a:r>
                </a:p>
              </p:txBody>
            </p:sp>
          </p:grpSp>
        </p:grpSp>
      </p:grpSp>
      <p:pic>
        <p:nvPicPr>
          <p:cNvPr id="6" name="Picture 2" descr="${$_EscapeTool.xml($name)} Logo">
            <a:extLst>
              <a:ext uri="{FF2B5EF4-FFF2-40B4-BE49-F238E27FC236}">
                <a16:creationId xmlns:a16="http://schemas.microsoft.com/office/drawing/2014/main" id="{39D4D9BB-DE8C-C89B-04D2-1C9303436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039" y="5230856"/>
            <a:ext cx="1055643" cy="105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14389E9-6463-C12F-B8FB-3F2E1EBDCD3B}"/>
              </a:ext>
            </a:extLst>
          </p:cNvPr>
          <p:cNvSpPr txBox="1">
            <a:spLocks/>
          </p:cNvSpPr>
          <p:nvPr/>
        </p:nvSpPr>
        <p:spPr>
          <a:xfrm>
            <a:off x="472440" y="412739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Organizational Chart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04E2A82-6A1A-83B2-A313-2B30FF8487B9}"/>
              </a:ext>
            </a:extLst>
          </p:cNvPr>
          <p:cNvGrpSpPr/>
          <p:nvPr/>
        </p:nvGrpSpPr>
        <p:grpSpPr>
          <a:xfrm>
            <a:off x="5167884" y="3547209"/>
            <a:ext cx="1873428" cy="2488611"/>
            <a:chOff x="5065330" y="3630380"/>
            <a:chExt cx="1873428" cy="2488611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51F41CD-2D5E-36F9-097E-67E4FA50FF59}"/>
                </a:ext>
              </a:extLst>
            </p:cNvPr>
            <p:cNvSpPr txBox="1"/>
            <p:nvPr/>
          </p:nvSpPr>
          <p:spPr>
            <a:xfrm>
              <a:off x="5065330" y="3630380"/>
              <a:ext cx="1856232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white"/>
                  </a:solidFill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Coordinator</a:t>
              </a:r>
            </a:p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prstClr val="white"/>
                  </a:solidFill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 Public Safety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31EA376-1991-9C6B-C29A-99698BDF3875}"/>
                </a:ext>
              </a:extLst>
            </p:cNvPr>
            <p:cNvSpPr txBox="1"/>
            <p:nvPr/>
          </p:nvSpPr>
          <p:spPr>
            <a:xfrm>
              <a:off x="5065330" y="4680152"/>
              <a:ext cx="1856232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Coordinator</a:t>
              </a:r>
            </a:p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 Victim Services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22E98C7-1FF3-7881-9012-8E1EF540A9C9}"/>
                </a:ext>
              </a:extLst>
            </p:cNvPr>
            <p:cNvSpPr txBox="1"/>
            <p:nvPr/>
          </p:nvSpPr>
          <p:spPr>
            <a:xfrm>
              <a:off x="5065330" y="4162078"/>
              <a:ext cx="1856232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Coordinator</a:t>
              </a:r>
            </a:p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 Victim Services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C648CD-52F5-B57B-EFC8-E499822A84AC}"/>
                </a:ext>
              </a:extLst>
            </p:cNvPr>
            <p:cNvSpPr txBox="1"/>
            <p:nvPr/>
          </p:nvSpPr>
          <p:spPr>
            <a:xfrm>
              <a:off x="5082526" y="5204154"/>
              <a:ext cx="1856232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Coordinator</a:t>
              </a:r>
            </a:p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Juvenile Justice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29F2961-E475-BE9B-2777-742CD4034466}"/>
                </a:ext>
              </a:extLst>
            </p:cNvPr>
            <p:cNvSpPr txBox="1"/>
            <p:nvPr/>
          </p:nvSpPr>
          <p:spPr>
            <a:xfrm>
              <a:off x="5082526" y="5707511"/>
              <a:ext cx="1856232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Coordinator</a:t>
              </a:r>
            </a:p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dirty="0">
                  <a:solidFill>
                    <a:schemeClr val="bg1"/>
                  </a:solidFill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Public Safety &amp; Victim Services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1528E76-FAA2-17CC-8E26-A0D9BFE9E8EF}"/>
              </a:ext>
            </a:extLst>
          </p:cNvPr>
          <p:cNvGrpSpPr/>
          <p:nvPr/>
        </p:nvGrpSpPr>
        <p:grpSpPr>
          <a:xfrm>
            <a:off x="962483" y="3478865"/>
            <a:ext cx="1580234" cy="2897890"/>
            <a:chOff x="5154108" y="3646144"/>
            <a:chExt cx="1580234" cy="289789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9687DBC-4F3A-300B-BD3C-66AB4BE4C5B0}"/>
                </a:ext>
              </a:extLst>
            </p:cNvPr>
            <p:cNvSpPr txBox="1"/>
            <p:nvPr/>
          </p:nvSpPr>
          <p:spPr>
            <a:xfrm>
              <a:off x="5161574" y="3646144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Budget Analyst II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F26B087-A578-5C90-39EE-078B002A0CB8}"/>
                </a:ext>
              </a:extLst>
            </p:cNvPr>
            <p:cNvSpPr txBox="1"/>
            <p:nvPr/>
          </p:nvSpPr>
          <p:spPr>
            <a:xfrm>
              <a:off x="5161574" y="4637040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Accountant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37E1004-B945-31A4-F9AD-0173D562C89A}"/>
                </a:ext>
              </a:extLst>
            </p:cNvPr>
            <p:cNvSpPr txBox="1"/>
            <p:nvPr/>
          </p:nvSpPr>
          <p:spPr>
            <a:xfrm>
              <a:off x="5161574" y="4120145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Budget Analyst </a:t>
              </a:r>
              <a:r>
                <a:rPr lang="en-US" sz="1000" dirty="0">
                  <a:solidFill>
                    <a:prstClr val="white"/>
                  </a:solidFill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I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 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D82B21A-5BA6-D50F-76D6-3736B3722C23}"/>
                </a:ext>
              </a:extLst>
            </p:cNvPr>
            <p:cNvSpPr txBox="1"/>
            <p:nvPr/>
          </p:nvSpPr>
          <p:spPr>
            <a:xfrm>
              <a:off x="5154108" y="5147618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Accountant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03185D6-DA96-A1FA-3C23-48E4A81CC890}"/>
                </a:ext>
              </a:extLst>
            </p:cNvPr>
            <p:cNvSpPr txBox="1"/>
            <p:nvPr/>
          </p:nvSpPr>
          <p:spPr>
            <a:xfrm>
              <a:off x="5161574" y="6132554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Accountant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0C60DF2-D047-5D30-4C7A-DF8750D38962}"/>
                </a:ext>
              </a:extLst>
            </p:cNvPr>
            <p:cNvSpPr txBox="1"/>
            <p:nvPr/>
          </p:nvSpPr>
          <p:spPr>
            <a:xfrm>
              <a:off x="5154108" y="5640086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Grant Accountant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A957C1C-6625-F4D5-58F3-F2DD7412A75C}"/>
              </a:ext>
            </a:extLst>
          </p:cNvPr>
          <p:cNvGrpSpPr/>
          <p:nvPr/>
        </p:nvGrpSpPr>
        <p:grpSpPr>
          <a:xfrm>
            <a:off x="9325915" y="3541386"/>
            <a:ext cx="1572769" cy="1402376"/>
            <a:chOff x="5261108" y="3657508"/>
            <a:chExt cx="1572769" cy="1402376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4305E89-26AE-02B1-4EBA-73592EF94448}"/>
                </a:ext>
              </a:extLst>
            </p:cNvPr>
            <p:cNvSpPr txBox="1"/>
            <p:nvPr/>
          </p:nvSpPr>
          <p:spPr>
            <a:xfrm>
              <a:off x="5261108" y="3657508"/>
              <a:ext cx="1570535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Data Warehouse Architect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CFB561F-599A-8E16-3E47-9AF0C228B552}"/>
                </a:ext>
              </a:extLst>
            </p:cNvPr>
            <p:cNvSpPr txBox="1"/>
            <p:nvPr/>
          </p:nvSpPr>
          <p:spPr>
            <a:xfrm>
              <a:off x="5261109" y="4648404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Data Integrity Analyst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8BC6E6C-1724-FCA9-974F-E8D94104DF47}"/>
                </a:ext>
              </a:extLst>
            </p:cNvPr>
            <p:cNvSpPr txBox="1"/>
            <p:nvPr/>
          </p:nvSpPr>
          <p:spPr>
            <a:xfrm>
              <a:off x="5261109" y="4152267"/>
              <a:ext cx="1572768" cy="41148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131" tIns="24131" rIns="24131" bIns="24131" numCol="1" spcCol="1270" anchor="ctr" anchorCtr="0">
              <a:noAutofit/>
            </a:bodyPr>
            <a:lstStyle/>
            <a:p>
              <a:pPr marL="0" marR="0" lvl="0" indent="0" algn="ctr" defTabSz="1688942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 panose="020B0502040204020203" pitchFamily="34" charset="0"/>
                  <a:ea typeface="微软雅黑"/>
                  <a:cs typeface="Segoe UI" panose="020B0502040204020203" pitchFamily="34" charset="0"/>
                </a:rPr>
                <a:t>Data Integrity Analyst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62F74D7-100C-18C0-8CE8-6FC9BCC057D9}"/>
              </a:ext>
            </a:extLst>
          </p:cNvPr>
          <p:cNvSpPr txBox="1"/>
          <p:nvPr/>
        </p:nvSpPr>
        <p:spPr>
          <a:xfrm>
            <a:off x="7866508" y="5453425"/>
            <a:ext cx="2074794" cy="923330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ighlight>
                  <a:srgbClr val="44546A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21 FTE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  <a:highlight>
                  <a:srgbClr val="44546A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HB2: 18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bg1"/>
                </a:solidFill>
                <a:highlight>
                  <a:srgbClr val="44546A"/>
                </a:highlight>
                <a:latin typeface="Segoe UI" panose="020B0502040204020203" pitchFamily="34" charset="0"/>
                <a:cs typeface="Segoe UI" panose="020B0502040204020203" pitchFamily="34" charset="0"/>
              </a:rPr>
              <a:t>Modified: 3</a:t>
            </a:r>
          </a:p>
        </p:txBody>
      </p:sp>
    </p:spTree>
    <p:extLst>
      <p:ext uri="{BB962C8B-B14F-4D97-AF65-F5344CB8AC3E}">
        <p14:creationId xmlns:p14="http://schemas.microsoft.com/office/powerpoint/2010/main" val="230369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AE459-6987-002D-5589-A374CFE24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${$_EscapeTool.xml($name)} Logo">
            <a:extLst>
              <a:ext uri="{FF2B5EF4-FFF2-40B4-BE49-F238E27FC236}">
                <a16:creationId xmlns:a16="http://schemas.microsoft.com/office/drawing/2014/main" id="{77A702EC-D8F6-40D3-055A-9CF468A9F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039" y="5230856"/>
            <a:ext cx="1055643" cy="105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4682940-FC85-DCF2-BA66-6E893C1EDC2A}"/>
              </a:ext>
            </a:extLst>
          </p:cNvPr>
          <p:cNvSpPr txBox="1">
            <a:spLocks/>
          </p:cNvSpPr>
          <p:nvPr/>
        </p:nvSpPr>
        <p:spPr>
          <a:xfrm>
            <a:off x="810007" y="1298054"/>
            <a:ext cx="9611032" cy="3792203"/>
          </a:xfrm>
          <a:prstGeom prst="rect">
            <a:avLst/>
          </a:prstGeom>
        </p:spPr>
        <p:txBody>
          <a:bodyPr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354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Segoe UI" panose="020B0502040204020203" pitchFamily="34" charset="0"/>
              <a:ea typeface="微软雅黑"/>
              <a:cs typeface="Segoe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065E99-0A98-02BF-38B3-F4D694CA54B7}"/>
              </a:ext>
            </a:extLst>
          </p:cNvPr>
          <p:cNvSpPr txBox="1">
            <a:spLocks/>
          </p:cNvSpPr>
          <p:nvPr/>
        </p:nvSpPr>
        <p:spPr>
          <a:xfrm>
            <a:off x="513637" y="604443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Accomplishments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9DECE91-9695-5CAE-3C21-0A1655488EB9}"/>
              </a:ext>
            </a:extLst>
          </p:cNvPr>
          <p:cNvSpPr txBox="1">
            <a:spLocks/>
          </p:cNvSpPr>
          <p:nvPr/>
        </p:nvSpPr>
        <p:spPr>
          <a:xfrm>
            <a:off x="910109" y="1353877"/>
            <a:ext cx="10371782" cy="4206069"/>
          </a:xfrm>
          <a:prstGeom prst="rect">
            <a:avLst/>
          </a:prstGeom>
        </p:spPr>
        <p:txBody>
          <a:bodyPr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600" i="1" dirty="0">
                <a:solidFill>
                  <a:srgbClr val="44546A"/>
                </a:solidFill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Awarded and managed $4 million dollars provided in the 2023 legislative session to victim services providers across the state</a:t>
            </a:r>
          </a:p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Supported 200+ programs crucial to law enforcement, victim services, juvenile justice, and the courts through grant awards, grant management, and grant monitoring.</a:t>
            </a:r>
          </a:p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600" i="1" dirty="0">
                <a:solidFill>
                  <a:srgbClr val="44546A"/>
                </a:solidFill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Achieved 100% participation on the annual Law Enforcement Survey - for the 4th year in a row</a:t>
            </a:r>
          </a:p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Completed statewide victim services needs assessment and created a statewide map of victim services resources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sz="1600" i="1" dirty="0">
                <a:solidFill>
                  <a:srgbClr val="44546A"/>
                </a:solidFill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Began implementation of the Criminal Justice Data Warehouse as required in 44-7-126</a:t>
            </a:r>
          </a:p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Leading efforts on creating automated entry for data collection by entities</a:t>
            </a:r>
          </a:p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600" i="1" dirty="0">
                <a:solidFill>
                  <a:srgbClr val="44546A"/>
                </a:solidFill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Successfully transitioned the Family Violence Prevention Services Program from the Department of Health and Human Services</a:t>
            </a:r>
          </a:p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600" i="1" dirty="0">
                <a:solidFill>
                  <a:srgbClr val="44546A"/>
                </a:solidFill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Completed two federal audits for review and management of federal funds, with no findings</a:t>
            </a:r>
          </a:p>
          <a:p>
            <a:pPr marR="0" lvl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Held annual Crime Prevention Conference bringing together partners </a:t>
            </a:r>
            <a:r>
              <a:rPr lang="en-US" sz="1600" i="1" dirty="0">
                <a:solidFill>
                  <a:srgbClr val="44546A"/>
                </a:solidFill>
                <a:latin typeface="Segoe UI" panose="020B0502040204020203" pitchFamily="34" charset="0"/>
                <a:ea typeface="微软雅黑"/>
                <a:cs typeface="Segoe UI" panose="020B0502040204020203" pitchFamily="34" charset="0"/>
              </a:rPr>
              <a:t>across the criminal justice system</a:t>
            </a:r>
          </a:p>
          <a:p>
            <a:pPr marL="0" marR="0" lvl="0" indent="0" algn="just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155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Segoe UI" panose="020B0502040204020203" pitchFamily="34" charset="0"/>
              <a:ea typeface="微软雅黑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92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1A14F-AC4C-B548-5E02-D3930B9CA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64D939C-CB1D-BD50-2C89-F0E83AFE85AC}"/>
              </a:ext>
            </a:extLst>
          </p:cNvPr>
          <p:cNvSpPr txBox="1">
            <a:spLocks/>
          </p:cNvSpPr>
          <p:nvPr/>
        </p:nvSpPr>
        <p:spPr>
          <a:xfrm>
            <a:off x="810007" y="1298054"/>
            <a:ext cx="9611032" cy="3792203"/>
          </a:xfrm>
          <a:prstGeom prst="rect">
            <a:avLst/>
          </a:prstGeom>
        </p:spPr>
        <p:txBody>
          <a:bodyPr>
            <a:no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354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2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Segoe UI" panose="020B0502040204020203" pitchFamily="34" charset="0"/>
              <a:ea typeface="微软雅黑"/>
              <a:cs typeface="Segoe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2C10D5D-E67A-69F2-7CF7-7F514EAE6A8E}"/>
              </a:ext>
            </a:extLst>
          </p:cNvPr>
          <p:cNvSpPr txBox="1">
            <a:spLocks/>
          </p:cNvSpPr>
          <p:nvPr/>
        </p:nvSpPr>
        <p:spPr>
          <a:xfrm>
            <a:off x="513637" y="604443"/>
            <a:ext cx="9144000" cy="6936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MBCC Appropriated Budget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FD1DD33-E5E2-E832-BE57-1EA02F291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4903735"/>
              </p:ext>
            </p:extLst>
          </p:nvPr>
        </p:nvGraphicFramePr>
        <p:xfrm>
          <a:off x="513637" y="1867526"/>
          <a:ext cx="5368045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30B687D-5640-1B49-0B19-E46FDB397A99}"/>
              </a:ext>
            </a:extLst>
          </p:cNvPr>
          <p:cNvSpPr/>
          <p:nvPr/>
        </p:nvSpPr>
        <p:spPr>
          <a:xfrm>
            <a:off x="1562013" y="1457702"/>
            <a:ext cx="3523624" cy="365760"/>
          </a:xfrm>
          <a:prstGeom prst="rect">
            <a:avLst/>
          </a:prstGeom>
          <a:solidFill>
            <a:schemeClr val="accent3"/>
          </a:solidFill>
          <a:ln>
            <a:solidFill>
              <a:srgbClr val="2F549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2024-2025 Appropriated Budget, by Fund Type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A6AB0D4-6A8A-9A44-69BA-C6CA7B5A6725}"/>
              </a:ext>
            </a:extLst>
          </p:cNvPr>
          <p:cNvCxnSpPr>
            <a:cxnSpLocks/>
          </p:cNvCxnSpPr>
          <p:nvPr/>
        </p:nvCxnSpPr>
        <p:spPr>
          <a:xfrm>
            <a:off x="6096000" y="1712250"/>
            <a:ext cx="0" cy="3604951"/>
          </a:xfrm>
          <a:prstGeom prst="lin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B153991-FC0F-D206-B05A-C4D274D09A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664149"/>
              </p:ext>
            </p:extLst>
          </p:nvPr>
        </p:nvGraphicFramePr>
        <p:xfrm>
          <a:off x="6307917" y="1865178"/>
          <a:ext cx="5370446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78611A69-2DE7-2EE5-2E94-D3C50F413D77}"/>
              </a:ext>
            </a:extLst>
          </p:cNvPr>
          <p:cNvSpPr/>
          <p:nvPr/>
        </p:nvSpPr>
        <p:spPr>
          <a:xfrm>
            <a:off x="7057431" y="1461016"/>
            <a:ext cx="3872484" cy="365760"/>
          </a:xfrm>
          <a:prstGeom prst="rect">
            <a:avLst/>
          </a:prstGeom>
          <a:solidFill>
            <a:schemeClr val="accent3"/>
          </a:solidFill>
          <a:ln>
            <a:solidFill>
              <a:srgbClr val="2F549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2024-2025 Appropriated Budget, by Budget Category</a:t>
            </a:r>
          </a:p>
        </p:txBody>
      </p:sp>
      <p:pic>
        <p:nvPicPr>
          <p:cNvPr id="12" name="Picture 2" descr="${$_EscapeTool.xml($name)} Logo">
            <a:extLst>
              <a:ext uri="{FF2B5EF4-FFF2-40B4-BE49-F238E27FC236}">
                <a16:creationId xmlns:a16="http://schemas.microsoft.com/office/drawing/2014/main" id="{4428BAAF-3072-64B7-6EA0-F92569D44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523" y="5479720"/>
            <a:ext cx="1005840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992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​​">
  <a:themeElements>
    <a:clrScheme name="经典蓝色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505B"/>
      </a:accent1>
      <a:accent2>
        <a:srgbClr val="48505B"/>
      </a:accent2>
      <a:accent3>
        <a:srgbClr val="48505B"/>
      </a:accent3>
      <a:accent4>
        <a:srgbClr val="48505B"/>
      </a:accent4>
      <a:accent5>
        <a:srgbClr val="48505B"/>
      </a:accent5>
      <a:accent6>
        <a:srgbClr val="48505B"/>
      </a:accent6>
      <a:hlink>
        <a:srgbClr val="0563C1"/>
      </a:hlink>
      <a:folHlink>
        <a:srgbClr val="954F72"/>
      </a:folHlink>
    </a:clrScheme>
    <a:fontScheme name="hs23xv3e">
      <a:majorFont>
        <a:latin typeface="Arial" panose="020F0302020204030204"/>
        <a:ea typeface="微软雅黑"/>
        <a:cs typeface=""/>
      </a:majorFont>
      <a:minorFont>
        <a:latin typeface="Arial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726</Words>
  <Application>Microsoft Office PowerPoint</Application>
  <PresentationFormat>Widescreen</PresentationFormat>
  <Paragraphs>119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Avenir Next LT Pro Light</vt:lpstr>
      <vt:lpstr>Calibri</vt:lpstr>
      <vt:lpstr>Segoe UI</vt:lpstr>
      <vt:lpstr>Wingdings</vt:lpstr>
      <vt:lpstr>Office Theme​​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Woodrow, Angie</dc:creator>
  <cp:lastModifiedBy>Thompson, Beth</cp:lastModifiedBy>
  <cp:revision>28</cp:revision>
  <cp:lastPrinted>2025-01-08T18:01:03Z</cp:lastPrinted>
  <dcterms:created xsi:type="dcterms:W3CDTF">2025-01-02T20:13:59Z</dcterms:created>
  <dcterms:modified xsi:type="dcterms:W3CDTF">2025-01-09T18:44:01Z</dcterms:modified>
</cp:coreProperties>
</file>