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4" r:id="rId5"/>
    <p:sldMasterId id="2147483660" r:id="rId6"/>
  </p:sldMasterIdLst>
  <p:notesMasterIdLst>
    <p:notesMasterId r:id="rId26"/>
  </p:notesMasterIdLst>
  <p:sldIdLst>
    <p:sldId id="337" r:id="rId7"/>
    <p:sldId id="383" r:id="rId8"/>
    <p:sldId id="387" r:id="rId9"/>
    <p:sldId id="376" r:id="rId10"/>
    <p:sldId id="272" r:id="rId11"/>
    <p:sldId id="261" r:id="rId12"/>
    <p:sldId id="260" r:id="rId13"/>
    <p:sldId id="262" r:id="rId14"/>
    <p:sldId id="263" r:id="rId15"/>
    <p:sldId id="264" r:id="rId16"/>
    <p:sldId id="389" r:id="rId17"/>
    <p:sldId id="377" r:id="rId18"/>
    <p:sldId id="378" r:id="rId19"/>
    <p:sldId id="379" r:id="rId20"/>
    <p:sldId id="384" r:id="rId21"/>
    <p:sldId id="270" r:id="rId22"/>
    <p:sldId id="385" r:id="rId23"/>
    <p:sldId id="388" r:id="rId24"/>
    <p:sldId id="3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D00"/>
    <a:srgbClr val="8E32ED"/>
    <a:srgbClr val="1E2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257" autoAdjust="0"/>
  </p:normalViewPr>
  <p:slideViewPr>
    <p:cSldViewPr snapToGrid="0">
      <p:cViewPr varScale="1">
        <p:scale>
          <a:sx n="52" d="100"/>
          <a:sy n="52" d="100"/>
        </p:scale>
        <p:origin x="12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sdfiles\Workgroup\CSDAllShare\1%20-%20Budget\Budget%20-%202023%20Biennium\2023\Status%20Meetings\06%20December%202022\MHP%20Financials%2012-31-22.xlsm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Victim Count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CASCADE</c:v>
                </c:pt>
                <c:pt idx="1">
                  <c:v>FLATHEAD</c:v>
                </c:pt>
                <c:pt idx="2">
                  <c:v>GALLATIN</c:v>
                </c:pt>
                <c:pt idx="3">
                  <c:v>LEWIS AND CLARK</c:v>
                </c:pt>
                <c:pt idx="4">
                  <c:v>MISSOULA</c:v>
                </c:pt>
                <c:pt idx="5">
                  <c:v>YELLOWSTONE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381</c:v>
                </c:pt>
                <c:pt idx="1">
                  <c:v>328</c:v>
                </c:pt>
                <c:pt idx="2">
                  <c:v>368</c:v>
                </c:pt>
                <c:pt idx="3">
                  <c:v>319</c:v>
                </c:pt>
                <c:pt idx="4">
                  <c:v>515</c:v>
                </c:pt>
                <c:pt idx="5">
                  <c:v>1188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CE63-4A34-A598-8C412120A3E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CASCADE</c:v>
                </c:pt>
                <c:pt idx="1">
                  <c:v>FLATHEAD</c:v>
                </c:pt>
                <c:pt idx="2">
                  <c:v>GALLATIN</c:v>
                </c:pt>
                <c:pt idx="3">
                  <c:v>LEWIS AND CLARK</c:v>
                </c:pt>
                <c:pt idx="4">
                  <c:v>MISSOULA</c:v>
                </c:pt>
                <c:pt idx="5">
                  <c:v>YELLOWSTONE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447</c:v>
                </c:pt>
                <c:pt idx="1">
                  <c:v>379</c:v>
                </c:pt>
                <c:pt idx="2">
                  <c:v>432</c:v>
                </c:pt>
                <c:pt idx="3">
                  <c:v>366</c:v>
                </c:pt>
                <c:pt idx="4">
                  <c:v>661</c:v>
                </c:pt>
                <c:pt idx="5">
                  <c:v>1472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63-4A34-A598-8C412120A3E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CASCADE</c:v>
                </c:pt>
                <c:pt idx="1">
                  <c:v>FLATHEAD</c:v>
                </c:pt>
                <c:pt idx="2">
                  <c:v>GALLATIN</c:v>
                </c:pt>
                <c:pt idx="3">
                  <c:v>LEWIS AND CLARK</c:v>
                </c:pt>
                <c:pt idx="4">
                  <c:v>MISSOULA</c:v>
                </c:pt>
                <c:pt idx="5">
                  <c:v>YELLOWSTONE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388</c:v>
                </c:pt>
                <c:pt idx="1">
                  <c:v>423</c:v>
                </c:pt>
                <c:pt idx="2">
                  <c:v>393</c:v>
                </c:pt>
                <c:pt idx="3">
                  <c:v>370</c:v>
                </c:pt>
                <c:pt idx="4">
                  <c:v>607</c:v>
                </c:pt>
                <c:pt idx="5">
                  <c:v>1355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E63-4A34-A598-8C412120A3E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CASCADE</c:v>
                </c:pt>
                <c:pt idx="1">
                  <c:v>FLATHEAD</c:v>
                </c:pt>
                <c:pt idx="2">
                  <c:v>GALLATIN</c:v>
                </c:pt>
                <c:pt idx="3">
                  <c:v>LEWIS AND CLARK</c:v>
                </c:pt>
                <c:pt idx="4">
                  <c:v>MISSOULA</c:v>
                </c:pt>
                <c:pt idx="5">
                  <c:v>YELLOWSTONE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439</c:v>
                </c:pt>
                <c:pt idx="1">
                  <c:v>389</c:v>
                </c:pt>
                <c:pt idx="2">
                  <c:v>496</c:v>
                </c:pt>
                <c:pt idx="3">
                  <c:v>331</c:v>
                </c:pt>
                <c:pt idx="4">
                  <c:v>543</c:v>
                </c:pt>
                <c:pt idx="5">
                  <c:v>1369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E63-4A34-A598-8C412120A3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73849776"/>
        <c:axId val="12738400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2019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CASCADE</c:v>
                      </c:pt>
                      <c:pt idx="1">
                        <c:v>FLATHEAD</c:v>
                      </c:pt>
                      <c:pt idx="2">
                        <c:v>GALLATIN</c:v>
                      </c:pt>
                      <c:pt idx="3">
                        <c:v>LEWIS AND CLARK</c:v>
                      </c:pt>
                      <c:pt idx="4">
                        <c:v>MISSOULA</c:v>
                      </c:pt>
                      <c:pt idx="5">
                        <c:v>YELLOWSTONE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424</c:v>
                      </c:pt>
                      <c:pt idx="1">
                        <c:v>394</c:v>
                      </c:pt>
                      <c:pt idx="2">
                        <c:v>324</c:v>
                      </c:pt>
                      <c:pt idx="3">
                        <c:v>279</c:v>
                      </c:pt>
                      <c:pt idx="4">
                        <c:v>446</c:v>
                      </c:pt>
                      <c:pt idx="5">
                        <c:v>942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CE63-4A34-A598-8C412120A3EA}"/>
                  </c:ext>
                </c:extLst>
              </c15:ser>
            </c15:filteredBarSeries>
          </c:ext>
        </c:extLst>
      </c:barChart>
      <c:catAx>
        <c:axId val="127384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3840056"/>
        <c:crosses val="autoZero"/>
        <c:auto val="1"/>
        <c:lblAlgn val="ctr"/>
        <c:lblOffset val="100"/>
        <c:noMultiLvlLbl val="0"/>
      </c:catAx>
      <c:valAx>
        <c:axId val="1273840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3849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26028809933154"/>
          <c:y val="6.6368252518833409E-2"/>
          <c:w val="0.81137868076783093"/>
          <c:h val="0.798968609957695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Miles Driven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Sheet1!$A$4:$A$11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  <c:extLst/>
            </c:numRef>
          </c:cat>
          <c:val>
            <c:numRef>
              <c:f>Sheet1!$B$4:$B$11</c:f>
              <c:numCache>
                <c:formatCode>General</c:formatCode>
                <c:ptCount val="6"/>
                <c:pt idx="0">
                  <c:v>12.8</c:v>
                </c:pt>
                <c:pt idx="1">
                  <c:v>12.75</c:v>
                </c:pt>
                <c:pt idx="2">
                  <c:v>12.2</c:v>
                </c:pt>
                <c:pt idx="3">
                  <c:v>13.6</c:v>
                </c:pt>
                <c:pt idx="4">
                  <c:v>13.3</c:v>
                </c:pt>
                <c:pt idx="5">
                  <c:v>13.9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C2B6-4673-8AE8-EC2F4AADD15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511025360"/>
        <c:axId val="51102634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Tourists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4356962123338174E-2"/>
                  <c:y val="-3.3552200531199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A7-4C9F-9CD8-58E60FF5B512}"/>
                </c:ext>
              </c:extLst>
            </c:dLbl>
            <c:dLbl>
              <c:idx val="1"/>
              <c:layout>
                <c:manualLayout>
                  <c:x val="-2.3928270205563623E-2"/>
                  <c:y val="-4.1940250663998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A7-4C9F-9CD8-58E60FF5B512}"/>
                </c:ext>
              </c:extLst>
            </c:dLbl>
            <c:dLbl>
              <c:idx val="2"/>
              <c:layout>
                <c:manualLayout>
                  <c:x val="-2.5190751881256676E-2"/>
                  <c:y val="-5.6691078630379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A7-4C9F-9CD8-58E60FF5B512}"/>
                </c:ext>
              </c:extLst>
            </c:dLbl>
            <c:dLbl>
              <c:idx val="3"/>
              <c:layout>
                <c:manualLayout>
                  <c:x val="-2.3884210611974523E-2"/>
                  <c:y val="-4.8302988049037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A7-4C9F-9CD8-58E60FF5B512}"/>
                </c:ext>
              </c:extLst>
            </c:dLbl>
            <c:dLbl>
              <c:idx val="4"/>
              <c:layout>
                <c:manualLayout>
                  <c:x val="-2.4662365101393951E-2"/>
                  <c:y val="-3.9178425335793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EA6-48B9-82DD-AD86EAD33EA5}"/>
                </c:ext>
              </c:extLst>
            </c:dLbl>
            <c:dLbl>
              <c:idx val="5"/>
              <c:layout>
                <c:manualLayout>
                  <c:x val="-3.2883153468525383E-2"/>
                  <c:y val="-3.9178425335793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A6-48B9-82DD-AD86EAD33E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Sheet1!$A$4:$A$11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  <c:extLst/>
            </c:numRef>
          </c:cat>
          <c:val>
            <c:numRef>
              <c:f>Sheet1!$C$4:$C$11</c:f>
              <c:numCache>
                <c:formatCode>General</c:formatCode>
                <c:ptCount val="6"/>
                <c:pt idx="0">
                  <c:v>12.37</c:v>
                </c:pt>
                <c:pt idx="1">
                  <c:v>12.64</c:v>
                </c:pt>
                <c:pt idx="2">
                  <c:v>8.9499999999999993</c:v>
                </c:pt>
                <c:pt idx="3">
                  <c:v>12.33</c:v>
                </c:pt>
                <c:pt idx="4">
                  <c:v>12.51</c:v>
                </c:pt>
                <c:pt idx="5">
                  <c:v>12.57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09A7-4C9F-9CD8-58E60FF5B5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78676688"/>
        <c:axId val="778678656"/>
      </c:lineChart>
      <c:catAx>
        <c:axId val="51102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026344"/>
        <c:crosses val="autoZero"/>
        <c:auto val="1"/>
        <c:lblAlgn val="ctr"/>
        <c:lblOffset val="100"/>
        <c:noMultiLvlLbl val="0"/>
      </c:catAx>
      <c:valAx>
        <c:axId val="511026344"/>
        <c:scaling>
          <c:orientation val="minMax"/>
          <c:min val="1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>
                    <a:effectLst/>
                  </a:rPr>
                  <a:t>Annual Vehicle Miles Traveled (Billions)</a:t>
                </a:r>
                <a:endParaRPr lang="en-US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025360"/>
        <c:crosses val="autoZero"/>
        <c:crossBetween val="between"/>
      </c:valAx>
      <c:valAx>
        <c:axId val="77867865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800" b="0" i="0" u="none" strike="noStrike" kern="1200" baseline="0" dirty="0" smtClean="0">
                    <a:solidFill>
                      <a:srgbClr val="FFFFFF">
                        <a:lumMod val="65000"/>
                        <a:lumOff val="35000"/>
                      </a:srgbClr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u="none" strike="noStrike" kern="1200" baseline="0">
                    <a:solidFill>
                      <a:srgbClr val="FFFFFF">
                        <a:lumMod val="65000"/>
                        <a:lumOff val="35000"/>
                      </a:srgbClr>
                    </a:solidFill>
                    <a:effectLst/>
                    <a:latin typeface="+mn-lt"/>
                    <a:ea typeface="+mn-ea"/>
                    <a:cs typeface="+mn-cs"/>
                  </a:rPr>
                  <a:t>Tourists 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800" b="0" i="0" u="none" strike="noStrike" kern="1200" baseline="0" dirty="0" smtClean="0">
                  <a:solidFill>
                    <a:srgbClr val="FFFFFF">
                      <a:lumMod val="65000"/>
                      <a:lumOff val="35000"/>
                    </a:srgbClr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8676688"/>
        <c:crosses val="max"/>
        <c:crossBetween val="between"/>
      </c:valAx>
      <c:catAx>
        <c:axId val="778676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786786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534140516265966E-2"/>
          <c:y val="5.7073092380457664E-2"/>
          <c:w val="0.93171906728130327"/>
          <c:h val="0.85761177984603909"/>
        </c:manualLayout>
      </c:layout>
      <c:lineChart>
        <c:grouping val="standard"/>
        <c:varyColors val="0"/>
        <c:ser>
          <c:idx val="2"/>
          <c:order val="2"/>
          <c:tx>
            <c:strRef>
              <c:f>Sheet1!$C$1</c:f>
              <c:strCache>
                <c:ptCount val="1"/>
                <c:pt idx="0">
                  <c:v>Fatalities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D2-490F-A2CE-CE124A1D2251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7BD2-490F-A2CE-CE124A1D2251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7BD2-490F-A2CE-CE124A1D2251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7BD2-490F-A2CE-CE124A1D2251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7BD2-490F-A2CE-CE124A1D2251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7BD2-490F-A2CE-CE124A1D2251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E7BD-4774-B67F-5E539B889A24}"/>
              </c:ext>
            </c:extLst>
          </c:dPt>
          <c:dLbls>
            <c:dLbl>
              <c:idx val="8"/>
              <c:layout>
                <c:manualLayout>
                  <c:x val="-1.9626075687174161E-2"/>
                  <c:y val="-1.610496838372279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203*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8C6E-4B98-85A1-3F8A0CC76A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  <c:extLst/>
            </c:numRef>
          </c:cat>
          <c:val>
            <c:numRef>
              <c:f>Sheet1!$C$2:$C$12</c:f>
              <c:numCache>
                <c:formatCode>General</c:formatCode>
                <c:ptCount val="9"/>
                <c:pt idx="0">
                  <c:v>190</c:v>
                </c:pt>
                <c:pt idx="1">
                  <c:v>186</c:v>
                </c:pt>
                <c:pt idx="2">
                  <c:v>182</c:v>
                </c:pt>
                <c:pt idx="3">
                  <c:v>184</c:v>
                </c:pt>
                <c:pt idx="4">
                  <c:v>213</c:v>
                </c:pt>
                <c:pt idx="5">
                  <c:v>250</c:v>
                </c:pt>
                <c:pt idx="6">
                  <c:v>220</c:v>
                </c:pt>
                <c:pt idx="7">
                  <c:v>208</c:v>
                </c:pt>
                <c:pt idx="8">
                  <c:v>203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E-E7BD-4774-B67F-5E539B889A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1025360"/>
        <c:axId val="5110263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</c15:sqref>
                        </c15:formulaRef>
                      </c:ext>
                    </c:extLst>
                    <c:strCache>
                      <c:ptCount val="1"/>
                      <c:pt idx="0">
                        <c:v>Year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  <c:pt idx="6">
                        <c:v>2022</c:v>
                      </c:pt>
                      <c:pt idx="7">
                        <c:v>2023</c:v>
                      </c:pt>
                      <c:pt idx="8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  <c:pt idx="6">
                        <c:v>2022</c:v>
                      </c:pt>
                      <c:pt idx="7">
                        <c:v>2023</c:v>
                      </c:pt>
                      <c:pt idx="8">
                        <c:v>2024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C-E7BD-4774-B67F-5E539B889A24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  <c:pt idx="6">
                        <c:v>2022</c:v>
                      </c:pt>
                      <c:pt idx="7">
                        <c:v>2023</c:v>
                      </c:pt>
                      <c:pt idx="8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Sheet1!$B$2:$B$12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12.35</c:v>
                      </c:pt>
                      <c:pt idx="1">
                        <c:v>12.48</c:v>
                      </c:pt>
                      <c:pt idx="2">
                        <c:v>12.37</c:v>
                      </c:pt>
                      <c:pt idx="3">
                        <c:v>12.64</c:v>
                      </c:pt>
                      <c:pt idx="4">
                        <c:v>8.9499999999999993</c:v>
                      </c:pt>
                      <c:pt idx="5">
                        <c:v>12.33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E7BD-4774-B67F-5E539B889A24}"/>
                  </c:ext>
                </c:extLst>
              </c15:ser>
            </c15:filteredLineSeries>
          </c:ext>
        </c:extLst>
      </c:lineChart>
      <c:catAx>
        <c:axId val="51102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026344"/>
        <c:crosses val="autoZero"/>
        <c:auto val="1"/>
        <c:lblAlgn val="ctr"/>
        <c:lblOffset val="100"/>
        <c:noMultiLvlLbl val="0"/>
      </c:catAx>
      <c:valAx>
        <c:axId val="511026344"/>
        <c:scaling>
          <c:orientation val="minMax"/>
          <c:min val="1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025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70046407242573E-2"/>
          <c:y val="3.0226262150676291E-2"/>
          <c:w val="0.93729953592757431"/>
          <c:h val="0.8984960167781179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Cost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4329757693331813E-2"/>
                  <c:y val="2.43075014889134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CB-4806-8D1E-5B624C00770A}"/>
                </c:ext>
              </c:extLst>
            </c:dLbl>
            <c:dLbl>
              <c:idx val="4"/>
              <c:layout>
                <c:manualLayout>
                  <c:x val="-2.4329757693331899E-2"/>
                  <c:y val="2.92656664837611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CB-4806-8D1E-5B624C0077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Sheet1!$B$2:$B$7</c:f>
              <c:numCache>
                <c:formatCode>#,##0.00</c:formatCode>
                <c:ptCount val="6"/>
                <c:pt idx="0">
                  <c:v>1215540.56</c:v>
                </c:pt>
                <c:pt idx="1">
                  <c:v>1283019.27</c:v>
                </c:pt>
                <c:pt idx="2">
                  <c:v>1053653.69</c:v>
                </c:pt>
                <c:pt idx="3">
                  <c:v>1422654.7</c:v>
                </c:pt>
                <c:pt idx="4">
                  <c:v>1260778.58</c:v>
                </c:pt>
                <c:pt idx="5">
                  <c:v>1432377.36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CB-4806-8D1E-5B624C00770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BCB-4806-8D1E-5B624C00770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767593480"/>
        <c:axId val="767592760"/>
      </c:lineChart>
      <c:catAx>
        <c:axId val="767593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592760"/>
        <c:crossesAt val="1000000"/>
        <c:auto val="1"/>
        <c:lblAlgn val="ctr"/>
        <c:lblOffset val="100"/>
        <c:noMultiLvlLbl val="0"/>
      </c:catAx>
      <c:valAx>
        <c:axId val="767592760"/>
        <c:scaling>
          <c:orientation val="minMax"/>
          <c:max val="1450000"/>
          <c:min val="1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593480"/>
        <c:crosses val="autoZero"/>
        <c:crossBetween val="between"/>
        <c:majorUnit val="100000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811263701951788E-3"/>
          <c:y val="0.26654888545940236"/>
          <c:w val="0.9422191588349742"/>
          <c:h val="0.7279151589922777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785024154589375E-2"/>
          <c:y val="0.17509681597965823"/>
          <c:w val="0.84842995169082125"/>
          <c:h val="0.7454493707912938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$ Amount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BD85-4620-87E9-A4812B968BAE}"/>
              </c:ext>
            </c:extLst>
          </c:dPt>
          <c:dPt>
            <c:idx val="1"/>
            <c:bubble3D val="0"/>
            <c:spPr>
              <a:solidFill>
                <a:srgbClr val="8E32ED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BD85-4620-87E9-A4812B968BA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BD85-4620-87E9-A4812B968BAE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D85-4620-87E9-A4812B968BAE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BD85-4620-87E9-A4812B968BAE}"/>
              </c:ext>
            </c:extLst>
          </c:dPt>
          <c:dLbls>
            <c:dLbl>
              <c:idx val="0"/>
              <c:layout>
                <c:manualLayout>
                  <c:x val="-0.40773308227775878"/>
                  <c:y val="1.37644955901712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9C377C-F0FA-46E3-8CFB-692F4A58B12E}" type="CATEGORYNAME">
                      <a:rPr lang="en-US" sz="1400" smtClean="0">
                        <a:solidFill>
                          <a:schemeClr val="bg1"/>
                        </a:solidFill>
                      </a:rPr>
                      <a:pPr>
                        <a:defRPr sz="1400"/>
                      </a:pPr>
                      <a:t>[CATEGORY NAME]</a:t>
                    </a:fld>
                    <a:r>
                      <a:rPr lang="en-US" sz="1400" baseline="0" dirty="0">
                        <a:solidFill>
                          <a:schemeClr val="bg1"/>
                        </a:solidFill>
                      </a:rPr>
                      <a:t> 1%</a:t>
                    </a:r>
                  </a:p>
                </c:rich>
              </c:tx>
              <c:spPr>
                <a:noFill/>
                <a:ln>
                  <a:solidFill>
                    <a:prstClr val="white">
                      <a:alpha val="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5669158203050705"/>
                      <c:h val="0.118785150874805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D85-4620-87E9-A4812B968BAE}"/>
                </c:ext>
              </c:extLst>
            </c:dLbl>
            <c:dLbl>
              <c:idx val="1"/>
              <c:layout>
                <c:manualLayout>
                  <c:x val="9.0580661113013015E-3"/>
                  <c:y val="-6.9194749203483091E-2"/>
                </c:manualLayout>
              </c:layout>
              <c:spPr>
                <a:solidFill>
                  <a:prstClr val="white">
                    <a:alpha val="0"/>
                  </a:prstClr>
                </a:solidFill>
                <a:ln>
                  <a:solidFill>
                    <a:prstClr val="white">
                      <a:alpha val="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990718551485411"/>
                      <c:h val="8.382854405503614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D85-4620-87E9-A4812B968BAE}"/>
                </c:ext>
              </c:extLst>
            </c:dLbl>
            <c:dLbl>
              <c:idx val="2"/>
              <c:layout>
                <c:manualLayout>
                  <c:x val="-8.5156339153258896E-3"/>
                  <c:y val="1.4798350194122603E-2"/>
                </c:manualLayout>
              </c:layout>
              <c:spPr>
                <a:solidFill>
                  <a:prstClr val="white">
                    <a:alpha val="0"/>
                  </a:prstClr>
                </a:solidFill>
                <a:ln>
                  <a:solidFill>
                    <a:prstClr val="white">
                      <a:alpha val="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970539008710867"/>
                      <c:h val="7.30574836971178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BD85-4620-87E9-A4812B968BAE}"/>
                </c:ext>
              </c:extLst>
            </c:dLbl>
            <c:dLbl>
              <c:idx val="3"/>
              <c:layout>
                <c:manualLayout>
                  <c:x val="-6.0376963749096582E-4"/>
                  <c:y val="1.5392421331460758E-2"/>
                </c:manualLayout>
              </c:layout>
              <c:spPr>
                <a:solidFill>
                  <a:prstClr val="white">
                    <a:alpha val="0"/>
                  </a:prstClr>
                </a:solidFill>
                <a:ln>
                  <a:solidFill>
                    <a:prstClr val="white">
                      <a:alpha val="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41274192628095402"/>
                      <c:h val="8.1520589498843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D85-4620-87E9-A4812B968BAE}"/>
                </c:ext>
              </c:extLst>
            </c:dLbl>
            <c:dLbl>
              <c:idx val="4"/>
              <c:layout>
                <c:manualLayout>
                  <c:x val="0.29106280193236711"/>
                  <c:y val="-8.6952642226336641E-2"/>
                </c:manualLayout>
              </c:layout>
              <c:spPr>
                <a:solidFill>
                  <a:prstClr val="white">
                    <a:alpha val="0"/>
                  </a:prstClr>
                </a:solidFill>
                <a:ln>
                  <a:solidFill>
                    <a:prstClr val="white">
                      <a:alpha val="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6688843242420782"/>
                      <c:h val="8.1520589498843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D85-4620-87E9-A4812B968BAE}"/>
                </c:ext>
              </c:extLst>
            </c:dLbl>
            <c:spPr>
              <a:solidFill>
                <a:prstClr val="white"/>
              </a:solidFill>
              <a:ln>
                <a:solidFill>
                  <a:schemeClr val="bg1">
                    <a:alpha val="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Sheet1!$A$2:$A$6</c:f>
              <c:strCache>
                <c:ptCount val="5"/>
                <c:pt idx="0">
                  <c:v>02594 Statewide 911 Services Admin</c:v>
                </c:pt>
                <c:pt idx="1">
                  <c:v>01100 General Fund</c:v>
                </c:pt>
                <c:pt idx="2">
                  <c:v>02690 Public Service Radio</c:v>
                </c:pt>
                <c:pt idx="3">
                  <c:v>02014 Highway Patrol Pay &amp; Retention</c:v>
                </c:pt>
                <c:pt idx="4">
                  <c:v>02464 MHP Highway State Special</c:v>
                </c:pt>
              </c:strCache>
            </c:strRef>
          </c:cat>
          <c:val>
            <c:numRef>
              <c:f>Sheet1!$B$2:$B$6</c:f>
              <c:numCache>
                <c:formatCode>#,##0.00</c:formatCode>
                <c:ptCount val="5"/>
                <c:pt idx="0">
                  <c:v>345629</c:v>
                </c:pt>
                <c:pt idx="1">
                  <c:v>2032394.12</c:v>
                </c:pt>
                <c:pt idx="2">
                  <c:v>3773243</c:v>
                </c:pt>
                <c:pt idx="3">
                  <c:v>10266329.310000001</c:v>
                </c:pt>
                <c:pt idx="4">
                  <c:v>34703567.189999998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5-4620-87E9-A4812B968BA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283950-F352-48B7-A50E-999C5EFA9BFA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90FFAD-5C8A-4079-9FD4-DF474287183B}">
      <dgm:prSet phldrT="[Text]" custT="1"/>
      <dgm:spPr/>
      <dgm:t>
        <a:bodyPr/>
        <a:lstStyle/>
        <a:p>
          <a:r>
            <a:rPr lang="en-US" sz="1600" b="1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Administrator</a:t>
          </a:r>
        </a:p>
        <a:p>
          <a:r>
            <a:rPr lang="en-US" sz="16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Colonel Kurt Sager</a:t>
          </a:r>
        </a:p>
      </dgm:t>
    </dgm:pt>
    <dgm:pt modelId="{82264148-7C05-4338-B918-B4F09FA4A52A}" type="parTrans" cxnId="{5BAB918B-9142-48CF-AC97-082C47A44324}">
      <dgm:prSet/>
      <dgm:spPr/>
      <dgm:t>
        <a:bodyPr/>
        <a:lstStyle/>
        <a:p>
          <a:endParaRPr lang="en-US"/>
        </a:p>
      </dgm:t>
    </dgm:pt>
    <dgm:pt modelId="{BEFDEC52-3D79-427D-A9B8-AB129080D9C9}" type="sibTrans" cxnId="{5BAB918B-9142-48CF-AC97-082C47A44324}">
      <dgm:prSet/>
      <dgm:spPr/>
      <dgm:t>
        <a:bodyPr/>
        <a:lstStyle/>
        <a:p>
          <a:endParaRPr lang="en-US"/>
        </a:p>
      </dgm:t>
    </dgm:pt>
    <dgm:pt modelId="{2E07E486-084C-4F45-B7E3-5E00ECD91A0C}">
      <dgm:prSet phldrT="[Text]" custT="1"/>
      <dgm:spPr/>
      <dgm:t>
        <a:bodyPr/>
        <a:lstStyle/>
        <a:p>
          <a:r>
            <a:rPr lang="en-US" sz="1400" b="1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Operations</a:t>
          </a:r>
        </a:p>
        <a:p>
          <a:r>
            <a:rPr lang="en-US" sz="14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Major Chan Barry</a:t>
          </a:r>
          <a:endParaRPr lang="en-US" sz="1400" dirty="0">
            <a:solidFill>
              <a:schemeClr val="bg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31ED4522-A4CB-4503-BDDC-5EE8C164E8E7}" type="parTrans" cxnId="{5CB575C7-3A03-405B-BFEE-9B8CCFFEA7E2}">
      <dgm:prSet/>
      <dgm:spPr/>
      <dgm:t>
        <a:bodyPr/>
        <a:lstStyle/>
        <a:p>
          <a:endParaRPr lang="en-US"/>
        </a:p>
      </dgm:t>
    </dgm:pt>
    <dgm:pt modelId="{0B0D3680-D552-4D68-9BD8-6FF1D4295850}" type="sibTrans" cxnId="{5CB575C7-3A03-405B-BFEE-9B8CCFFEA7E2}">
      <dgm:prSet/>
      <dgm:spPr/>
      <dgm:t>
        <a:bodyPr/>
        <a:lstStyle/>
        <a:p>
          <a:endParaRPr lang="en-US"/>
        </a:p>
      </dgm:t>
    </dgm:pt>
    <dgm:pt modelId="{C700A1A3-1D6D-4158-A042-A7155DBB7F58}">
      <dgm:prSet phldrT="[Text]" custT="1"/>
      <dgm:spPr/>
      <dgm:t>
        <a:bodyPr/>
        <a:lstStyle/>
        <a:p>
          <a:r>
            <a:rPr lang="en-US" sz="1400" b="1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Field Forces</a:t>
          </a:r>
        </a:p>
        <a:p>
          <a:r>
            <a:rPr lang="en-US" sz="14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LTC Kyle Hayter</a:t>
          </a:r>
          <a:endParaRPr lang="en-US" sz="1400" dirty="0">
            <a:solidFill>
              <a:schemeClr val="bg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33E7CB5F-F295-4765-BE55-CF7AF76C4D44}" type="parTrans" cxnId="{F16780AC-03E9-4350-A984-CD67E576E547}">
      <dgm:prSet/>
      <dgm:spPr/>
      <dgm:t>
        <a:bodyPr/>
        <a:lstStyle/>
        <a:p>
          <a:endParaRPr lang="en-US"/>
        </a:p>
      </dgm:t>
    </dgm:pt>
    <dgm:pt modelId="{A3086523-ECA1-420C-9F12-54A96081CD85}" type="sibTrans" cxnId="{F16780AC-03E9-4350-A984-CD67E576E547}">
      <dgm:prSet/>
      <dgm:spPr/>
      <dgm:t>
        <a:bodyPr/>
        <a:lstStyle/>
        <a:p>
          <a:endParaRPr lang="en-US"/>
        </a:p>
      </dgm:t>
    </dgm:pt>
    <dgm:pt modelId="{3C38F3D2-BEAB-49D2-842A-725708A959A5}" type="pres">
      <dgm:prSet presAssocID="{65283950-F352-48B7-A50E-999C5EFA9B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31CAE2B-69F4-4944-9402-A02D1D323AFF}" type="pres">
      <dgm:prSet presAssocID="{F790FFAD-5C8A-4079-9FD4-DF474287183B}" presName="hierRoot1" presStyleCnt="0">
        <dgm:presLayoutVars>
          <dgm:hierBranch val="hang"/>
        </dgm:presLayoutVars>
      </dgm:prSet>
      <dgm:spPr/>
    </dgm:pt>
    <dgm:pt modelId="{5241921B-A308-4C7F-8D73-4E4D3E2559B8}" type="pres">
      <dgm:prSet presAssocID="{F790FFAD-5C8A-4079-9FD4-DF474287183B}" presName="rootComposite1" presStyleCnt="0"/>
      <dgm:spPr/>
    </dgm:pt>
    <dgm:pt modelId="{E10004D5-9738-4F7C-BD92-69024514DC36}" type="pres">
      <dgm:prSet presAssocID="{F790FFAD-5C8A-4079-9FD4-DF474287183B}" presName="rootText1" presStyleLbl="node0" presStyleIdx="0" presStyleCnt="1" custScaleX="22043" custScaleY="23048" custLinFactNeighborX="252" custLinFactNeighborY="1447">
        <dgm:presLayoutVars>
          <dgm:chPref val="3"/>
        </dgm:presLayoutVars>
      </dgm:prSet>
      <dgm:spPr/>
    </dgm:pt>
    <dgm:pt modelId="{3F73D34E-D634-4E5C-8A22-B77DF182C547}" type="pres">
      <dgm:prSet presAssocID="{F790FFAD-5C8A-4079-9FD4-DF474287183B}" presName="rootConnector1" presStyleLbl="node1" presStyleIdx="0" presStyleCnt="0"/>
      <dgm:spPr/>
    </dgm:pt>
    <dgm:pt modelId="{2BAD926B-8991-421B-8F64-58C1CF9F699C}" type="pres">
      <dgm:prSet presAssocID="{F790FFAD-5C8A-4079-9FD4-DF474287183B}" presName="hierChild2" presStyleCnt="0"/>
      <dgm:spPr/>
    </dgm:pt>
    <dgm:pt modelId="{AACC8A9D-338E-4F43-80AB-89FDA52E4D6D}" type="pres">
      <dgm:prSet presAssocID="{33E7CB5F-F295-4765-BE55-CF7AF76C4D44}" presName="Name48" presStyleLbl="parChTrans1D2" presStyleIdx="0" presStyleCnt="2"/>
      <dgm:spPr/>
    </dgm:pt>
    <dgm:pt modelId="{7C6C0C9C-FB4D-4613-A96F-E9CBC81B5C09}" type="pres">
      <dgm:prSet presAssocID="{C700A1A3-1D6D-4158-A042-A7155DBB7F58}" presName="hierRoot2" presStyleCnt="0">
        <dgm:presLayoutVars>
          <dgm:hierBranch val="init"/>
        </dgm:presLayoutVars>
      </dgm:prSet>
      <dgm:spPr/>
    </dgm:pt>
    <dgm:pt modelId="{BBAED967-17D2-4899-B678-E5B22CBCAAC2}" type="pres">
      <dgm:prSet presAssocID="{C700A1A3-1D6D-4158-A042-A7155DBB7F58}" presName="rootComposite" presStyleCnt="0"/>
      <dgm:spPr/>
    </dgm:pt>
    <dgm:pt modelId="{CBB264AC-FFC5-4518-AA07-D52BBA9CF8E1}" type="pres">
      <dgm:prSet presAssocID="{C700A1A3-1D6D-4158-A042-A7155DBB7F58}" presName="rootText" presStyleLbl="node2" presStyleIdx="0" presStyleCnt="2" custScaleX="15589" custScaleY="10788" custLinFactNeighborX="-342" custLinFactNeighborY="-33545">
        <dgm:presLayoutVars>
          <dgm:chPref val="3"/>
        </dgm:presLayoutVars>
      </dgm:prSet>
      <dgm:spPr/>
    </dgm:pt>
    <dgm:pt modelId="{11786094-A90F-4E29-AEDB-84F679FC00B7}" type="pres">
      <dgm:prSet presAssocID="{C700A1A3-1D6D-4158-A042-A7155DBB7F58}" presName="rootConnector" presStyleLbl="node2" presStyleIdx="0" presStyleCnt="2"/>
      <dgm:spPr/>
    </dgm:pt>
    <dgm:pt modelId="{7ED62FFF-07A3-46F1-9620-CEA7A16888D8}" type="pres">
      <dgm:prSet presAssocID="{C700A1A3-1D6D-4158-A042-A7155DBB7F58}" presName="hierChild4" presStyleCnt="0"/>
      <dgm:spPr/>
    </dgm:pt>
    <dgm:pt modelId="{29A23CFD-16FE-4D65-80E3-F74E6BDD0ECC}" type="pres">
      <dgm:prSet presAssocID="{C700A1A3-1D6D-4158-A042-A7155DBB7F58}" presName="hierChild5" presStyleCnt="0"/>
      <dgm:spPr/>
    </dgm:pt>
    <dgm:pt modelId="{F3D7BC17-E5A6-4AFD-B08F-DCD2B719A839}" type="pres">
      <dgm:prSet presAssocID="{31ED4522-A4CB-4503-BDDC-5EE8C164E8E7}" presName="Name48" presStyleLbl="parChTrans1D2" presStyleIdx="1" presStyleCnt="2"/>
      <dgm:spPr/>
    </dgm:pt>
    <dgm:pt modelId="{3847A8BB-8C9E-42AD-B1C4-76B6EA9F3815}" type="pres">
      <dgm:prSet presAssocID="{2E07E486-084C-4F45-B7E3-5E00ECD91A0C}" presName="hierRoot2" presStyleCnt="0">
        <dgm:presLayoutVars>
          <dgm:hierBranch/>
        </dgm:presLayoutVars>
      </dgm:prSet>
      <dgm:spPr/>
    </dgm:pt>
    <dgm:pt modelId="{59253021-7D6A-45FE-A5AA-05FF07C7AF93}" type="pres">
      <dgm:prSet presAssocID="{2E07E486-084C-4F45-B7E3-5E00ECD91A0C}" presName="rootComposite" presStyleCnt="0"/>
      <dgm:spPr/>
    </dgm:pt>
    <dgm:pt modelId="{80D311F1-46FF-4FB4-AEBC-C26C1616104B}" type="pres">
      <dgm:prSet presAssocID="{2E07E486-084C-4F45-B7E3-5E00ECD91A0C}" presName="rootText" presStyleLbl="node2" presStyleIdx="1" presStyleCnt="2" custScaleX="16092" custScaleY="10741" custLinFactNeighborX="1467" custLinFactNeighborY="-33656">
        <dgm:presLayoutVars>
          <dgm:chPref val="3"/>
        </dgm:presLayoutVars>
      </dgm:prSet>
      <dgm:spPr/>
    </dgm:pt>
    <dgm:pt modelId="{3A5C1F85-96E2-4B35-93C9-D624E4D4D680}" type="pres">
      <dgm:prSet presAssocID="{2E07E486-084C-4F45-B7E3-5E00ECD91A0C}" presName="rootConnector" presStyleLbl="node2" presStyleIdx="1" presStyleCnt="2"/>
      <dgm:spPr/>
    </dgm:pt>
    <dgm:pt modelId="{B695AE86-9304-463C-8DDC-504FCCBA3387}" type="pres">
      <dgm:prSet presAssocID="{2E07E486-084C-4F45-B7E3-5E00ECD91A0C}" presName="hierChild4" presStyleCnt="0"/>
      <dgm:spPr/>
    </dgm:pt>
    <dgm:pt modelId="{6C80C6DE-E4D7-4D65-A10B-CA1378C7C876}" type="pres">
      <dgm:prSet presAssocID="{2E07E486-084C-4F45-B7E3-5E00ECD91A0C}" presName="hierChild5" presStyleCnt="0"/>
      <dgm:spPr/>
    </dgm:pt>
    <dgm:pt modelId="{023CB39F-6980-4CF4-9E6E-1115E88B1715}" type="pres">
      <dgm:prSet presAssocID="{F790FFAD-5C8A-4079-9FD4-DF474287183B}" presName="hierChild3" presStyleCnt="0"/>
      <dgm:spPr/>
    </dgm:pt>
  </dgm:ptLst>
  <dgm:cxnLst>
    <dgm:cxn modelId="{A2B56921-AFD6-42F2-AE9D-EC2A9392E834}" type="presOf" srcId="{F790FFAD-5C8A-4079-9FD4-DF474287183B}" destId="{E10004D5-9738-4F7C-BD92-69024514DC36}" srcOrd="0" destOrd="0" presId="urn:microsoft.com/office/officeart/2005/8/layout/orgChart1"/>
    <dgm:cxn modelId="{37336329-3309-40B5-B941-2CB778AF5E9A}" type="presOf" srcId="{31ED4522-A4CB-4503-BDDC-5EE8C164E8E7}" destId="{F3D7BC17-E5A6-4AFD-B08F-DCD2B719A839}" srcOrd="0" destOrd="0" presId="urn:microsoft.com/office/officeart/2005/8/layout/orgChart1"/>
    <dgm:cxn modelId="{BB12C930-9E2E-4B2F-B4A0-E2154367600F}" type="presOf" srcId="{2E07E486-084C-4F45-B7E3-5E00ECD91A0C}" destId="{3A5C1F85-96E2-4B35-93C9-D624E4D4D680}" srcOrd="1" destOrd="0" presId="urn:microsoft.com/office/officeart/2005/8/layout/orgChart1"/>
    <dgm:cxn modelId="{18207F63-A802-4CE7-8591-19D85637CCE5}" type="presOf" srcId="{65283950-F352-48B7-A50E-999C5EFA9BFA}" destId="{3C38F3D2-BEAB-49D2-842A-725708A959A5}" srcOrd="0" destOrd="0" presId="urn:microsoft.com/office/officeart/2005/8/layout/orgChart1"/>
    <dgm:cxn modelId="{C65AF84A-DD07-4656-B5F1-E5B4F8ED1963}" type="presOf" srcId="{F790FFAD-5C8A-4079-9FD4-DF474287183B}" destId="{3F73D34E-D634-4E5C-8A22-B77DF182C547}" srcOrd="1" destOrd="0" presId="urn:microsoft.com/office/officeart/2005/8/layout/orgChart1"/>
    <dgm:cxn modelId="{9454766C-3C3E-4C38-9071-191E0600B9CB}" type="presOf" srcId="{C700A1A3-1D6D-4158-A042-A7155DBB7F58}" destId="{CBB264AC-FFC5-4518-AA07-D52BBA9CF8E1}" srcOrd="0" destOrd="0" presId="urn:microsoft.com/office/officeart/2005/8/layout/orgChart1"/>
    <dgm:cxn modelId="{E7F29F76-9D44-4728-BAAC-9A40CE5F665B}" type="presOf" srcId="{C700A1A3-1D6D-4158-A042-A7155DBB7F58}" destId="{11786094-A90F-4E29-AEDB-84F679FC00B7}" srcOrd="1" destOrd="0" presId="urn:microsoft.com/office/officeart/2005/8/layout/orgChart1"/>
    <dgm:cxn modelId="{5BAB918B-9142-48CF-AC97-082C47A44324}" srcId="{65283950-F352-48B7-A50E-999C5EFA9BFA}" destId="{F790FFAD-5C8A-4079-9FD4-DF474287183B}" srcOrd="0" destOrd="0" parTransId="{82264148-7C05-4338-B918-B4F09FA4A52A}" sibTransId="{BEFDEC52-3D79-427D-A9B8-AB129080D9C9}"/>
    <dgm:cxn modelId="{906CE78B-A1EE-4EE0-929B-1F40760AEDF9}" type="presOf" srcId="{2E07E486-084C-4F45-B7E3-5E00ECD91A0C}" destId="{80D311F1-46FF-4FB4-AEBC-C26C1616104B}" srcOrd="0" destOrd="0" presId="urn:microsoft.com/office/officeart/2005/8/layout/orgChart1"/>
    <dgm:cxn modelId="{F16780AC-03E9-4350-A984-CD67E576E547}" srcId="{F790FFAD-5C8A-4079-9FD4-DF474287183B}" destId="{C700A1A3-1D6D-4158-A042-A7155DBB7F58}" srcOrd="0" destOrd="0" parTransId="{33E7CB5F-F295-4765-BE55-CF7AF76C4D44}" sibTransId="{A3086523-ECA1-420C-9F12-54A96081CD85}"/>
    <dgm:cxn modelId="{5CB575C7-3A03-405B-BFEE-9B8CCFFEA7E2}" srcId="{F790FFAD-5C8A-4079-9FD4-DF474287183B}" destId="{2E07E486-084C-4F45-B7E3-5E00ECD91A0C}" srcOrd="1" destOrd="0" parTransId="{31ED4522-A4CB-4503-BDDC-5EE8C164E8E7}" sibTransId="{0B0D3680-D552-4D68-9BD8-6FF1D4295850}"/>
    <dgm:cxn modelId="{2A81D7D5-E471-47EC-9EF6-BBD818AB26AD}" type="presOf" srcId="{33E7CB5F-F295-4765-BE55-CF7AF76C4D44}" destId="{AACC8A9D-338E-4F43-80AB-89FDA52E4D6D}" srcOrd="0" destOrd="0" presId="urn:microsoft.com/office/officeart/2005/8/layout/orgChart1"/>
    <dgm:cxn modelId="{B64DC390-B3D9-485C-8F0B-BFA75B1334C6}" type="presParOf" srcId="{3C38F3D2-BEAB-49D2-842A-725708A959A5}" destId="{831CAE2B-69F4-4944-9402-A02D1D323AFF}" srcOrd="0" destOrd="0" presId="urn:microsoft.com/office/officeart/2005/8/layout/orgChart1"/>
    <dgm:cxn modelId="{520BB3F4-BF74-44B5-B5CB-2B7E18A49018}" type="presParOf" srcId="{831CAE2B-69F4-4944-9402-A02D1D323AFF}" destId="{5241921B-A308-4C7F-8D73-4E4D3E2559B8}" srcOrd="0" destOrd="0" presId="urn:microsoft.com/office/officeart/2005/8/layout/orgChart1"/>
    <dgm:cxn modelId="{8C33F75C-5B93-4823-9750-D692955E67D9}" type="presParOf" srcId="{5241921B-A308-4C7F-8D73-4E4D3E2559B8}" destId="{E10004D5-9738-4F7C-BD92-69024514DC36}" srcOrd="0" destOrd="0" presId="urn:microsoft.com/office/officeart/2005/8/layout/orgChart1"/>
    <dgm:cxn modelId="{6EB784F4-AD1D-4240-B323-4ADE489455AB}" type="presParOf" srcId="{5241921B-A308-4C7F-8D73-4E4D3E2559B8}" destId="{3F73D34E-D634-4E5C-8A22-B77DF182C547}" srcOrd="1" destOrd="0" presId="urn:microsoft.com/office/officeart/2005/8/layout/orgChart1"/>
    <dgm:cxn modelId="{7EB5AE5E-FD2A-4DC5-A91B-D09AA49B29E9}" type="presParOf" srcId="{831CAE2B-69F4-4944-9402-A02D1D323AFF}" destId="{2BAD926B-8991-421B-8F64-58C1CF9F699C}" srcOrd="1" destOrd="0" presId="urn:microsoft.com/office/officeart/2005/8/layout/orgChart1"/>
    <dgm:cxn modelId="{F96768C7-7B67-43B2-B0FD-33F7D8A50D63}" type="presParOf" srcId="{2BAD926B-8991-421B-8F64-58C1CF9F699C}" destId="{AACC8A9D-338E-4F43-80AB-89FDA52E4D6D}" srcOrd="0" destOrd="0" presId="urn:microsoft.com/office/officeart/2005/8/layout/orgChart1"/>
    <dgm:cxn modelId="{C312A371-1609-45F5-BBC3-057FBF574306}" type="presParOf" srcId="{2BAD926B-8991-421B-8F64-58C1CF9F699C}" destId="{7C6C0C9C-FB4D-4613-A96F-E9CBC81B5C09}" srcOrd="1" destOrd="0" presId="urn:microsoft.com/office/officeart/2005/8/layout/orgChart1"/>
    <dgm:cxn modelId="{AF66A965-1078-4647-BD2B-7FBF418A48B8}" type="presParOf" srcId="{7C6C0C9C-FB4D-4613-A96F-E9CBC81B5C09}" destId="{BBAED967-17D2-4899-B678-E5B22CBCAAC2}" srcOrd="0" destOrd="0" presId="urn:microsoft.com/office/officeart/2005/8/layout/orgChart1"/>
    <dgm:cxn modelId="{A30D9F21-9080-44D7-A1B6-2C99A6922F7A}" type="presParOf" srcId="{BBAED967-17D2-4899-B678-E5B22CBCAAC2}" destId="{CBB264AC-FFC5-4518-AA07-D52BBA9CF8E1}" srcOrd="0" destOrd="0" presId="urn:microsoft.com/office/officeart/2005/8/layout/orgChart1"/>
    <dgm:cxn modelId="{CDB1C681-58C5-4B3E-9984-D3F3E811EFBD}" type="presParOf" srcId="{BBAED967-17D2-4899-B678-E5B22CBCAAC2}" destId="{11786094-A90F-4E29-AEDB-84F679FC00B7}" srcOrd="1" destOrd="0" presId="urn:microsoft.com/office/officeart/2005/8/layout/orgChart1"/>
    <dgm:cxn modelId="{3415DECD-5793-4CC9-BE12-67BD27489C37}" type="presParOf" srcId="{7C6C0C9C-FB4D-4613-A96F-E9CBC81B5C09}" destId="{7ED62FFF-07A3-46F1-9620-CEA7A16888D8}" srcOrd="1" destOrd="0" presId="urn:microsoft.com/office/officeart/2005/8/layout/orgChart1"/>
    <dgm:cxn modelId="{DD9ACBDB-5071-4500-AFD4-7CC1A32B256F}" type="presParOf" srcId="{7C6C0C9C-FB4D-4613-A96F-E9CBC81B5C09}" destId="{29A23CFD-16FE-4D65-80E3-F74E6BDD0ECC}" srcOrd="2" destOrd="0" presId="urn:microsoft.com/office/officeart/2005/8/layout/orgChart1"/>
    <dgm:cxn modelId="{A7D7BA42-786B-4DA8-9669-FC13F4A43014}" type="presParOf" srcId="{2BAD926B-8991-421B-8F64-58C1CF9F699C}" destId="{F3D7BC17-E5A6-4AFD-B08F-DCD2B719A839}" srcOrd="2" destOrd="0" presId="urn:microsoft.com/office/officeart/2005/8/layout/orgChart1"/>
    <dgm:cxn modelId="{784798D4-0FCB-4C6F-B97A-19A4EC7AEE66}" type="presParOf" srcId="{2BAD926B-8991-421B-8F64-58C1CF9F699C}" destId="{3847A8BB-8C9E-42AD-B1C4-76B6EA9F3815}" srcOrd="3" destOrd="0" presId="urn:microsoft.com/office/officeart/2005/8/layout/orgChart1"/>
    <dgm:cxn modelId="{95065CCC-5BC4-407C-8FF3-E03F8E99CA8E}" type="presParOf" srcId="{3847A8BB-8C9E-42AD-B1C4-76B6EA9F3815}" destId="{59253021-7D6A-45FE-A5AA-05FF07C7AF93}" srcOrd="0" destOrd="0" presId="urn:microsoft.com/office/officeart/2005/8/layout/orgChart1"/>
    <dgm:cxn modelId="{29087D34-B04F-4510-AA56-84A2F76FD722}" type="presParOf" srcId="{59253021-7D6A-45FE-A5AA-05FF07C7AF93}" destId="{80D311F1-46FF-4FB4-AEBC-C26C1616104B}" srcOrd="0" destOrd="0" presId="urn:microsoft.com/office/officeart/2005/8/layout/orgChart1"/>
    <dgm:cxn modelId="{3B2164B2-C772-4D97-BAE4-DCDDD0C73AF2}" type="presParOf" srcId="{59253021-7D6A-45FE-A5AA-05FF07C7AF93}" destId="{3A5C1F85-96E2-4B35-93C9-D624E4D4D680}" srcOrd="1" destOrd="0" presId="urn:microsoft.com/office/officeart/2005/8/layout/orgChart1"/>
    <dgm:cxn modelId="{2B7F5D0B-1F50-4591-9879-D2335A821D44}" type="presParOf" srcId="{3847A8BB-8C9E-42AD-B1C4-76B6EA9F3815}" destId="{B695AE86-9304-463C-8DDC-504FCCBA3387}" srcOrd="1" destOrd="0" presId="urn:microsoft.com/office/officeart/2005/8/layout/orgChart1"/>
    <dgm:cxn modelId="{638ED5AA-3117-4E6D-9E57-788452A75A58}" type="presParOf" srcId="{3847A8BB-8C9E-42AD-B1C4-76B6EA9F3815}" destId="{6C80C6DE-E4D7-4D65-A10B-CA1378C7C876}" srcOrd="2" destOrd="0" presId="urn:microsoft.com/office/officeart/2005/8/layout/orgChart1"/>
    <dgm:cxn modelId="{B1AF87A6-0F33-4B8C-8EF8-3406C6FFF3CF}" type="presParOf" srcId="{831CAE2B-69F4-4944-9402-A02D1D323AFF}" destId="{023CB39F-6980-4CF4-9E6E-1115E88B1715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7BC17-E5A6-4AFD-B08F-DCD2B719A839}">
      <dsp:nvSpPr>
        <dsp:cNvPr id="0" name=""/>
        <dsp:cNvSpPr/>
      </dsp:nvSpPr>
      <dsp:spPr>
        <a:xfrm>
          <a:off x="5841930" y="1724020"/>
          <a:ext cx="1647443" cy="862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2569"/>
              </a:lnTo>
              <a:lnTo>
                <a:pt x="1647443" y="8625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CC8A9D-338E-4F43-80AB-89FDA52E4D6D}">
      <dsp:nvSpPr>
        <dsp:cNvPr id="0" name=""/>
        <dsp:cNvSpPr/>
      </dsp:nvSpPr>
      <dsp:spPr>
        <a:xfrm>
          <a:off x="4281816" y="1724020"/>
          <a:ext cx="1560113" cy="872026"/>
        </a:xfrm>
        <a:custGeom>
          <a:avLst/>
          <a:gdLst/>
          <a:ahLst/>
          <a:cxnLst/>
          <a:rect l="0" t="0" r="0" b="0"/>
          <a:pathLst>
            <a:path>
              <a:moveTo>
                <a:pt x="1560113" y="0"/>
              </a:moveTo>
              <a:lnTo>
                <a:pt x="1560113" y="872026"/>
              </a:lnTo>
              <a:lnTo>
                <a:pt x="0" y="8720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0004D5-9738-4F7C-BD92-69024514DC36}">
      <dsp:nvSpPr>
        <dsp:cNvPr id="0" name=""/>
        <dsp:cNvSpPr/>
      </dsp:nvSpPr>
      <dsp:spPr>
        <a:xfrm>
          <a:off x="4292011" y="103436"/>
          <a:ext cx="3099836" cy="16205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Administrator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Colonel Kurt Sager</a:t>
          </a:r>
        </a:p>
      </dsp:txBody>
      <dsp:txXfrm>
        <a:off x="4292011" y="103436"/>
        <a:ext cx="3099836" cy="1620583"/>
      </dsp:txXfrm>
    </dsp:sp>
    <dsp:sp modelId="{CBB264AC-FFC5-4518-AA07-D52BBA9CF8E1}">
      <dsp:nvSpPr>
        <dsp:cNvPr id="0" name=""/>
        <dsp:cNvSpPr/>
      </dsp:nvSpPr>
      <dsp:spPr>
        <a:xfrm>
          <a:off x="2089585" y="2216776"/>
          <a:ext cx="2192231" cy="7585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Field Forces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LTC Kyle Hayter</a:t>
          </a:r>
          <a:endParaRPr lang="en-US" sz="1400" kern="1200" dirty="0">
            <a:solidFill>
              <a:schemeClr val="bg2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2089585" y="2216776"/>
        <a:ext cx="2192231" cy="758540"/>
      </dsp:txXfrm>
    </dsp:sp>
    <dsp:sp modelId="{80D311F1-46FF-4FB4-AEBC-C26C1616104B}">
      <dsp:nvSpPr>
        <dsp:cNvPr id="0" name=""/>
        <dsp:cNvSpPr/>
      </dsp:nvSpPr>
      <dsp:spPr>
        <a:xfrm>
          <a:off x="7489373" y="2208971"/>
          <a:ext cx="2262966" cy="7552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Operations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Major Chan Barry</a:t>
          </a:r>
          <a:endParaRPr lang="en-US" sz="1400" kern="1200" dirty="0">
            <a:solidFill>
              <a:schemeClr val="bg2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7489373" y="2208971"/>
        <a:ext cx="2262966" cy="755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0.55885</cdr:x>
      <cdr:y>0.09735</cdr:y>
    </cdr:from>
    <cdr:to>
      <cdr:x>0.5975</cdr:x>
      <cdr:y>0.18464</cdr:y>
    </cdr:to>
    <cdr:cxnSp macro="">
      <cdr:nvCxnSpPr>
        <cdr:cNvPr id="11" name="Straight Connector 10">
          <a:extLst xmlns:a="http://schemas.openxmlformats.org/drawingml/2006/main">
            <a:ext uri="{FF2B5EF4-FFF2-40B4-BE49-F238E27FC236}">
              <a16:creationId xmlns:a16="http://schemas.microsoft.com/office/drawing/2014/main" id="{BB4C2FCD-8313-6684-D954-5A8014B13998}"/>
            </a:ext>
          </a:extLst>
        </cdr:cNvPr>
        <cdr:cNvCxnSpPr/>
      </cdr:nvCxnSpPr>
      <cdr:spPr>
        <a:xfrm xmlns:a="http://schemas.openxmlformats.org/drawingml/2006/main" flipV="1">
          <a:off x="5876636" y="535708"/>
          <a:ext cx="406400" cy="48029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0.35595</cdr:x>
      <cdr:y>0.15442</cdr:y>
    </cdr:from>
    <cdr:to>
      <cdr:x>0.5</cdr:x>
      <cdr:y>0.19074</cdr:y>
    </cdr:to>
    <cdr:cxnSp macro="">
      <cdr:nvCxnSpPr>
        <cdr:cNvPr id="15" name="Straight Connector 14">
          <a:extLst xmlns:a="http://schemas.openxmlformats.org/drawingml/2006/main">
            <a:ext uri="{FF2B5EF4-FFF2-40B4-BE49-F238E27FC236}">
              <a16:creationId xmlns:a16="http://schemas.microsoft.com/office/drawing/2014/main" id="{2E77D3E6-5A4B-9A85-1D66-7055057740A9}"/>
            </a:ext>
          </a:extLst>
        </cdr:cNvPr>
        <cdr:cNvCxnSpPr/>
      </cdr:nvCxnSpPr>
      <cdr:spPr>
        <a:xfrm xmlns:a="http://schemas.openxmlformats.org/drawingml/2006/main" flipH="1" flipV="1">
          <a:off x="3743028" y="849728"/>
          <a:ext cx="1514772" cy="19985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E4DBF-35DE-45A2-A33E-1395F57C2EB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BD1FD-2787-46AC-83E6-C1E1BA09F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21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sus.gov/data/tables/time-series/demo/popest/2020s-total-metro-and-micro-statistical-areas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Rules of Template Design: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Please do not change the font style or color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Please do not use font size less than 14pts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Please do not overcrowd the slide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Please make sure pictures and graphics are high-quality and not pixelated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Please keep content high-level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FDA57-D9B5-4CE5-B39F-CA6318CC89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52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DCB8F-D693-4F07-8B6D-D21BAD196B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66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MDT partnership;</a:t>
            </a:r>
          </a:p>
          <a:p>
            <a:r>
              <a:rPr lang="en-US" dirty="0"/>
              <a:t>Hire large class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BD1FD-2787-46AC-83E6-C1E1BA09FD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79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BD1FD-2787-46AC-83E6-C1E1BA09FD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73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Statewide radio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BD1FD-2787-46AC-83E6-C1E1BA09FD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BD1FD-2787-46AC-83E6-C1E1BA09FD4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255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Retirement funding is in HB85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DCB8F-D693-4F07-8B6D-D21BAD196B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NP 302 taken care of by HB85 this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BD1FD-2787-46AC-83E6-C1E1BA09FD4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54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64049-7A9B-2F33-8087-2C4E66E50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91BBE8-1EC9-0D1B-752E-72B68868A4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64D038-4871-F8B0-E49B-7BAF96D2C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7E7A2-7AE7-992F-F49A-C1B802048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BD1FD-2787-46AC-83E6-C1E1BA09FD4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93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be a high-level Org Chart with pictures. Typically, this would be the division administrator and all direct reports.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0F4E5AB2-8125-42A3-8416-3DD3CC4F4B5A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329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org chart should show departments, not people. </a:t>
            </a:r>
          </a:p>
          <a:p>
            <a:r>
              <a:rPr lang="en-US" dirty="0"/>
              <a:t>Include FTE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BD1FD-2787-46AC-83E6-C1E1BA09FD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23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do not overcrowd slide. Use multiple slides if necessary.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BD1FD-2787-46AC-83E6-C1E1BA09FD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93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 to 2020 no fentanyl was reported seized. 8,367 doses seized between 2020 and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DCB8F-D693-4F07-8B6D-D21BAD196B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4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mbcc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DCB8F-D693-4F07-8B6D-D21BAD196B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55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Montana only stats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DCB8F-D693-4F07-8B6D-D21BAD196B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40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Metropolitan and Micropolitan Statistical Areas Totals: 2020-2023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DCB8F-D693-4F07-8B6D-D21BAD196B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83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11.9 miles driven through Oct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DCB8F-D693-4F07-8B6D-D21BAD196B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10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7E036-06C1-EE08-51ED-869704800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48520-7E3B-F347-9D30-0495B7AB8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6B0B-9608-4FD6-92FD-FDA55AED097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9421E3-C77B-30A6-1517-22C0D935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E2FB2-3167-D373-2D72-EACA3DE1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973C-1635-49EB-8EEC-3C675ECB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97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ED811-8090-45B6-9E11-018A0334D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24166-57D0-46A6-835A-7A103065A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43E24-40EA-40EC-B460-2A77106D0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51199-737C-45F7-B45F-3148D8A1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6B0B-9608-4FD6-92FD-FDA55AED097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563EE-F2B2-4751-8042-A08628185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4389C-F7C1-48F0-A0CC-A4C7F8B0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32C5E5-D52F-46A0-97DD-D3848CED5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65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126B2-DC10-4E04-8B28-D90C3493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A8A94-576A-4C88-9B69-AA2D29B3B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74B7F-B3BB-4B8E-B34A-4AFD89400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5BDD0-CC3E-4B26-8719-E276BDBF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6B0B-9608-4FD6-92FD-FDA55AED097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08E5C-A387-4471-9DBC-72C28A10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2F67F-B448-4D03-9590-6AA9239C1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32C5E5-D52F-46A0-97DD-D3848CED5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43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E73B9-8033-43BE-90F0-708BF4087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73692-6916-4E7D-95DB-D6DB6447D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A1776-6DB9-415A-9827-13C3FE90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6B0B-9608-4FD6-92FD-FDA55AED097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142A8-9B2B-4737-BEBF-6CF7107A3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A4A35-CC66-4636-8302-42CB40D03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32C5E5-D52F-46A0-97DD-D3848CED5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41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1CAE5-4A39-4A13-A5E8-BF474366F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6D40D0-B604-4E33-AAC6-9A8AE7465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6A0D-DC4C-46B5-A5DB-1C0F142B5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6B0B-9608-4FD6-92FD-FDA55AED097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12AA7-D63A-4F7B-9915-CF76748A7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AF9B4-8B72-4E1E-9510-2FDD88D9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32C5E5-D52F-46A0-97DD-D3848CED5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71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289DA-A968-19FB-F77D-E09A15C3E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D2831-0B47-D41E-7CC1-DF71DCCDF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72A3B-E81C-EE1A-72AE-16D99C923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253D-799C-44F0-8E94-9C3CA268E388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EF1E1-E364-01CB-CE3D-19E00C0B7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53C12-E116-808F-47D7-0406090E1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DB93-BC89-41BE-A32B-807CA08B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66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FE001-A9CA-030B-F838-8EE670926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186CA-2B1B-9825-402F-86917C32C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C923C-0B47-B63F-F84A-46A567B9A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253D-799C-44F0-8E94-9C3CA268E388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A6AEC-3E79-D470-9508-CFC836E9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DB3CC-5F7D-2400-C76A-4D755CFB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DB93-BC89-41BE-A32B-807CA08B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7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9F111-4C44-6BD5-AC37-8FCBA53F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6706A-3AB8-98DA-2C4A-43A9EE207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04339-F7C9-5A1C-2690-A555CA0CA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253D-799C-44F0-8E94-9C3CA268E388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6E568-14EF-06BC-4095-01F42759F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B6B9B-9703-D6F9-3677-510FE4CA7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DB93-BC89-41BE-A32B-807CA08B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76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9CCE-F0E3-E0B7-49BB-BC46D5874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D74A4-DB0F-9273-A33F-D68613965B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BA0FC-0203-7EE3-724E-5A02CA122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B57887-6AD3-5B15-72B5-3B7BF057A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253D-799C-44F0-8E94-9C3CA268E388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B674B-13AC-A50F-230F-36F7870EB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61D22-5CCF-0639-12B0-DEDEB12B9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DB93-BC89-41BE-A32B-807CA08B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75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9922-A563-6098-24B8-A02795538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D36C5-1D47-6ED3-02C6-04431BA3B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80BB82-A04A-1B56-DF58-49EF93E2E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14454-8642-3EEF-2820-45FF504DAE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84D6BF-1B1F-C885-82B5-C627186DD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6C8EA5-AA83-BF24-02C0-B06745D93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253D-799C-44F0-8E94-9C3CA268E388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265583-BCCB-21E8-72DF-DDA54A39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0784D-9117-9BED-8896-F37366DAC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DB93-BC89-41BE-A32B-807CA08B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4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7EA7B-5C34-C12B-62D8-04DCC3401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58BE2F-C210-3B5E-AEC0-60FF947B2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253D-799C-44F0-8E94-9C3CA268E388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51E7D-0D7D-8043-2256-4353BFD47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D1256-A5F1-0F8D-F366-270B18D71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DB93-BC89-41BE-A32B-807CA08B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6694E-9AB6-E7AB-E9B7-1928AE8FB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0BBB2C-C123-E741-584F-D8954283B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6B0B-9608-4FD6-92FD-FDA55AED097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29F8A9-9C83-0E02-334B-29B9E7C8A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A4CD0-1DE7-622B-F49C-150A4D17B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973C-1635-49EB-8EEC-3C675ECB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30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F51965-87EC-A4D5-98CE-378993210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253D-799C-44F0-8E94-9C3CA268E388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A437E9-3A25-5BB8-544D-19C017F43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43270-7E8D-00CD-A682-F68DFC274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DB93-BC89-41BE-A32B-807CA08B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56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08418-0FDD-7C93-7E7E-FDDB20844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F31E1-B4E8-A0D7-08E8-279E7F3E7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EADE0-CAB1-526B-BA24-707E14D0B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9584B-7754-B5A4-94E5-B93339672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253D-799C-44F0-8E94-9C3CA268E388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762BC-61E2-5BE3-F160-DC78A614B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3830B-84CA-6081-14DF-50598784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DB93-BC89-41BE-A32B-807CA08B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55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3CFEE-D5C8-76CC-F494-DF32F5DC0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63A149-CBDB-4918-4C93-94F02EEC5C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B7080-FFAE-2BF1-18EA-4E0072D6FA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DD2AE-8A7F-B77C-E2E2-31B15FC5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253D-799C-44F0-8E94-9C3CA268E388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D8AFA-6687-5119-EFD8-CF8E72A0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E4D10-2486-5409-0A4D-73D8714B1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DB93-BC89-41BE-A32B-807CA08B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82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2D76A-4A91-8102-23D6-53D5C9040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E80F41-3189-DB8C-79C1-113A52E36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A099D-1A6D-03B1-D620-759285474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253D-799C-44F0-8E94-9C3CA268E388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FFFEE-8182-2E52-E119-419FA764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B5443-23B9-80C9-346E-95C130883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DB93-BC89-41BE-A32B-807CA08B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56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FE7D08-14DA-4107-D8B0-944C126D04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9FCA6-BB9B-6F1C-A80C-75F3A0BC6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22D33-3D42-ACDD-B2BF-CD21A1408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253D-799C-44F0-8E94-9C3CA268E388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879F2-16BB-B19D-7E01-EBF081294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39F93-4B5F-3F92-87C4-F51A57E20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DB93-BC89-41BE-A32B-807CA08B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43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6B40B-413A-4807-8A57-CB2E5B1C3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18D3A-AE51-4EC3-952B-3F1729DCE2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8C65-A505-46B7-8C05-D930C02DC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A79-9DA1-49C2-BBB2-8D7A7E74206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38E52-D264-47DB-8B7A-C0D1C42E8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EFE39-8E94-455D-886F-22F668FD2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C33B-EC8E-4AE9-A36A-E48E4619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46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DA314-8F06-4F08-8824-8A603D01B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AB126-0DCD-4B0E-B6D7-23E8AC1D0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E4C27-B867-43A2-9753-3E8E2F336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A79-9DA1-49C2-BBB2-8D7A7E74206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12CAD-72E6-459D-889D-7BBC21345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C0962-9518-4543-98CF-7B416D43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C33B-EC8E-4AE9-A36A-E48E4619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1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00A2-879B-466F-8190-4EA255F68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E7C49-DA2E-41E4-990D-35EA399A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0B88B-6C59-4F3B-8019-6C4BD94C0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A79-9DA1-49C2-BBB2-8D7A7E74206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BD134-8098-4689-8D7C-C1A26B1D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E44C5-25F1-4606-9FDF-4D3656391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C33B-EC8E-4AE9-A36A-E48E4619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48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AE57-9E63-44F5-B8F7-C5F466994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76ECD-66BC-45D9-B4B4-31B00497B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146E9A-ACAE-41F5-BC95-1274E5F9E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86D9D-ABE5-44DE-954C-78DEBBCB0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A79-9DA1-49C2-BBB2-8D7A7E74206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68EBAF-0239-4AFB-B172-90C26A267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71EF6-BB14-471B-AE99-0FFE2AD28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C33B-EC8E-4AE9-A36A-E48E4619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25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8B963-3470-42EF-901B-CD618DE42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7362B-782D-414C-9D72-249DE3349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E6BADB-AD9B-43CD-8AE9-63AA493A3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7904B-E553-445F-8175-45E0F21B0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6F4B57-5766-4D83-9DA5-E26E04E27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1493DD-C19A-44A5-AC64-EAEDF786D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A79-9DA1-49C2-BBB2-8D7A7E74206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0F2CE0-059A-4803-B821-248ED8434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97D210-0106-4AE8-B273-47ACF67B6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C33B-EC8E-4AE9-A36A-E48E4619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23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AD563-1295-4138-BC20-9BCA643EFB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8334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Name of Division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0CC3B3-C126-46FD-B4D0-4BA83C6156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D Budget Presentation</a:t>
            </a:r>
          </a:p>
          <a:p>
            <a:r>
              <a:rPr lang="en-US"/>
              <a:t>Month Year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7CE79-569D-4797-9145-3543D19CB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6B0B-9608-4FD6-92FD-FDA55AED097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9B64-F688-47CD-B95F-977451C4B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C04DA-50E3-4C89-9E4B-2F4D4086D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32C5E5-D52F-46A0-97DD-D3848CED50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2E98C73-C4E9-7206-4632-969926246E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500697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464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042A6-D2EE-4D13-A174-E8C262F29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5C191-FA74-4AB1-92F0-F7F3E8781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A79-9DA1-49C2-BBB2-8D7A7E74206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7F3BF0-2657-4CB2-958E-4ADB5EE87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7DBB5-BBB8-4D02-887C-4090BC30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C33B-EC8E-4AE9-A36A-E48E4619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91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FF92E8-D9B8-41CA-8D2E-36C7A5EC2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A79-9DA1-49C2-BBB2-8D7A7E74206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D3D09-826D-4FAE-828A-A9BB8FD91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1E330-3543-4400-A87C-C306AA295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C33B-EC8E-4AE9-A36A-E48E4619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44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28E7E-94D9-4A8C-983D-B47BE2C1A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DB3B3-ED6D-4182-9934-A39824BD0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A1E15-D5B1-4F59-B7D9-E5BEA4ECE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2E4E8-9315-4DD9-A921-5718A762C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A79-9DA1-49C2-BBB2-8D7A7E74206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BC5DC-423D-4B7A-BF3D-48094207E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0455F-1A69-43A9-AD77-2A6B24B6F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C33B-EC8E-4AE9-A36A-E48E4619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21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FD7FA-F917-4B3A-B0EF-66C976EA0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624C4-F791-4D40-A861-2DD95A06D7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1D5A0-3790-4DF5-A373-D0D51CA1E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EF9A2E-AAAD-4E0C-B7FC-F39D3650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A79-9DA1-49C2-BBB2-8D7A7E74206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7E081-1CB9-4DE6-851A-449251FC6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B75CE-04DC-4314-A97C-65B42F616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C33B-EC8E-4AE9-A36A-E48E4619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55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A8DA4-E92E-4159-B3AE-7973C8F47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EA3536-FDFC-4009-9AF3-53EB54AA5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2FDE5-C197-45D1-9053-4DB0E950E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A79-9DA1-49C2-BBB2-8D7A7E74206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4BFFE-CB1A-4AF2-BD6F-B41DD9EFB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BD4C-B79B-49A9-B5D1-EDAB79C1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C33B-EC8E-4AE9-A36A-E48E4619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14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5B7B5C-9285-4405-909C-50FFEC743A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99862-2A78-4817-9B2F-76BE0DCFC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6797F-C693-4FBB-BC65-2060F89A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A79-9DA1-49C2-BBB2-8D7A7E74206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5DE2B-C375-4D39-B4AE-03D0297C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40647-01F8-457D-9482-8433B5AA2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AC33B-EC8E-4AE9-A36A-E48E4619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34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EA77A-14BE-49D6-BCAD-542B5E57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5860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ED36D-E9D5-4010-A84C-71B09B716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3548"/>
            <a:ext cx="10515600" cy="5123415"/>
          </a:xfrm>
        </p:spPr>
        <p:txBody>
          <a:bodyPr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  <a:lvl2pPr>
              <a:defRPr>
                <a:latin typeface="+mn-lt"/>
                <a:cs typeface="Calibri" panose="020F0502020204030204" pitchFamily="34" charset="0"/>
              </a:defRPr>
            </a:lvl2pPr>
            <a:lvl3pPr>
              <a:defRPr>
                <a:latin typeface="+mn-lt"/>
                <a:cs typeface="Calibri" panose="020F0502020204030204" pitchFamily="34" charset="0"/>
              </a:defRPr>
            </a:lvl3pPr>
            <a:lvl4pPr>
              <a:defRPr>
                <a:latin typeface="+mn-lt"/>
                <a:cs typeface="Calibri" panose="020F0502020204030204" pitchFamily="34" charset="0"/>
              </a:defRPr>
            </a:lvl4pPr>
            <a:lvl5pPr>
              <a:defRPr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C945D-28CA-4A4D-8DAA-B52FC7AB1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6B0B-9608-4FD6-92FD-FDA55AED097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17ACF-4C42-40D5-864A-38A2AAF0E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DDC25-46D1-4D95-8EBA-B0356D3B8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32C5E5-D52F-46A0-97DD-D3848CED5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5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E5C9-5AC9-4477-A603-FFC6867E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69924-3B98-4E19-9E91-D9C917E13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362C-CFEE-4DBF-86E9-61E6C249E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6B0B-9608-4FD6-92FD-FDA55AED097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BBD74-D8C7-4FA4-85EE-B690C0ECB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F1E90-D80F-4C54-8F2B-CE982B33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32C5E5-D52F-46A0-97DD-D3848CED5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0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44D4E-2978-47DC-A0B9-AD65401B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6F2ED-E040-4536-9B7C-F3131BDD0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7FB39-7C2F-4692-BFDC-F4BB6E989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A5032-D0E1-4179-8B40-E46B219A9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6B0B-9608-4FD6-92FD-FDA55AED097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5AE84-F9F8-4634-B51A-1FEED434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939A6-3E68-48DE-A7A6-26C8D89B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32C5E5-D52F-46A0-97DD-D3848CED5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3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8333A-B077-4533-8252-2B728100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5339B-34CA-4C6D-A7A1-7F5E1027E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5D289E-AD73-4148-ABA1-512F13563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065FE1-E7B6-47BF-BA11-583D76404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61091-AD12-422C-8AF9-08B59450A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404481-24E6-4148-A4A4-6C583F8B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6B0B-9608-4FD6-92FD-FDA55AED097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C27796-FF7D-41B8-9529-A1E5B7A37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DE769E-87ED-4004-9140-4D44F8C8D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32C5E5-D52F-46A0-97DD-D3848CED5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68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FAE87-2586-420F-ADF5-339BF91B7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4339F2-0208-48D7-8EE9-6CDC59460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6B0B-9608-4FD6-92FD-FDA55AED097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FBF11-7FE2-4075-B621-F1B7CB7C5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77E997-C9AF-4046-85DB-43ED7F5E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32C5E5-D52F-46A0-97DD-D3848CED5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6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DA56B2-88D4-4682-907F-0155C5290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6B0B-9608-4FD6-92FD-FDA55AED097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5A9E39-7163-409D-B3EA-11038B0EF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198F2-03C4-4A4B-83C6-B24F40D7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32C5E5-D52F-46A0-97DD-D3848CED5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6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AAAC26EE-4FAB-4B35-B9AC-7EA8A400167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15" y="151015"/>
            <a:ext cx="6570459" cy="657045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6F072D-3AE0-47A4-941C-4995EE1A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E68F6-46C9-48CD-8144-0D11257F6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93EA3-DC97-4F86-8D1D-A20E1AE2B6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A6B0B-9608-4FD6-92FD-FDA55AED097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77B6294-4DB0-48BB-B7DC-808A7AEE4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0A50D14-27A7-43CE-AFD3-02F9F2403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9973C-1635-49EB-8EEC-3C675ECB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6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3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5A73E8-CDDC-BDF9-E8CC-E6299580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2BFDE-56B9-BB68-F1F5-D2F0DDD4F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0BC3A-C9D2-FCE2-FF75-F72C84A21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4253D-799C-44F0-8E94-9C3CA268E388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DC080-31AE-FB65-BFC4-7342D03C5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28B70-9E8C-1EBF-64A3-35BB2E706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ADB93-BC89-41BE-A32B-807CA08B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5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873495A2-A6C2-44E1-BD64-5C0B8F786F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51" y="109451"/>
            <a:ext cx="6612023" cy="661202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B1C651-8445-49F7-8210-45DBA7E4C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5F4F7-35E4-4279-BFCC-BBAA7772A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1B437-2F8E-4EE8-BFD8-801F790EE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A0A79-9DA1-49C2-BBB2-8D7A7E74206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96618-EB13-4428-B7C8-22415A810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5864A-6E27-49B6-A49D-81E31B1BA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AC33B-EC8E-4AE9-A36A-E48E46190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5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jmt.gov/highwaypatrol/form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253CCE-DBCD-48C1-8B88-6D5699C904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1219200"/>
            <a:ext cx="10363200" cy="1470025"/>
          </a:xfrm>
        </p:spPr>
        <p:txBody>
          <a:bodyPr/>
          <a:lstStyle/>
          <a:p>
            <a:r>
              <a:rPr lang="en-US" sz="4400" cap="all"/>
              <a:t>Montana Highway Patrol</a:t>
            </a:r>
            <a:br>
              <a:rPr lang="en-US" sz="4400" cap="all"/>
            </a:br>
            <a:r>
              <a:rPr lang="en-US" sz="4400" cap="all"/>
              <a:t> (MHP)</a:t>
            </a:r>
            <a:endParaRPr lang="en-US" sz="440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46025283-813E-4A82-80F9-5E5ED833A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881009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January 2025 </a:t>
            </a:r>
          </a:p>
          <a:p>
            <a:r>
              <a:rPr lang="en-US" sz="2800" b="1" dirty="0"/>
              <a:t>Section D Budget Presentation</a:t>
            </a:r>
          </a:p>
          <a:p>
            <a:endParaRPr lang="en-US" dirty="0"/>
          </a:p>
        </p:txBody>
      </p:sp>
      <p:pic>
        <p:nvPicPr>
          <p:cNvPr id="7" name="Picture 6" descr="Logo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A266E1-86CD-910F-AF15-E9CAD9701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77FDC6-10CC-8DFF-8728-862D29213648}"/>
              </a:ext>
            </a:extLst>
          </p:cNvPr>
          <p:cNvSpPr txBox="1"/>
          <p:nvPr/>
        </p:nvSpPr>
        <p:spPr>
          <a:xfrm>
            <a:off x="3051048" y="2936557"/>
            <a:ext cx="56835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Administrator: Colonel Kurt Sager</a:t>
            </a:r>
          </a:p>
        </p:txBody>
      </p:sp>
    </p:spTree>
    <p:extLst>
      <p:ext uri="{BB962C8B-B14F-4D97-AF65-F5344CB8AC3E}">
        <p14:creationId xmlns:p14="http://schemas.microsoft.com/office/powerpoint/2010/main" val="4204007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8D8E-2BBD-44B5-9CEB-37BD30C1E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28040"/>
            <a:ext cx="10018713" cy="152982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entury Schoolbook"/>
              </a:rPr>
              <a:t>Traffic Fatalities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43AD4E8E-F29D-433C-99A7-1A48493B03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5182323"/>
              </p:ext>
            </p:extLst>
          </p:nvPr>
        </p:nvGraphicFramePr>
        <p:xfrm>
          <a:off x="1086644" y="1265951"/>
          <a:ext cx="10018712" cy="409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C9DD8AFD-64D5-47EC-895B-0B5109B0F8AA}"/>
              </a:ext>
            </a:extLst>
          </p:cNvPr>
          <p:cNvSpPr txBox="1">
            <a:spLocks/>
          </p:cNvSpPr>
          <p:nvPr/>
        </p:nvSpPr>
        <p:spPr>
          <a:xfrm>
            <a:off x="950032" y="6157491"/>
            <a:ext cx="6755693" cy="4938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en-US" sz="1200" dirty="0">
              <a:latin typeface="Century Schoolbook"/>
            </a:endParaRPr>
          </a:p>
          <a:p>
            <a:pPr algn="l"/>
            <a:r>
              <a:rPr lang="en-US" sz="1200" dirty="0">
                <a:latin typeface="Century Schoolbook"/>
              </a:rPr>
              <a:t>*2024 numbers are not finalized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0FB2BDD-F56F-FF7D-E0FA-FDE30121F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1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4D0E3-E351-9E68-1D1A-9339E3C1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2852"/>
            <a:ext cx="10515600" cy="658605"/>
          </a:xfrm>
        </p:spPr>
        <p:txBody>
          <a:bodyPr>
            <a:normAutofit fontScale="90000"/>
          </a:bodyPr>
          <a:lstStyle/>
          <a:p>
            <a:r>
              <a:rPr lang="en-US" dirty="0"/>
              <a:t>Annual Prisoner Per Diem Cost</a:t>
            </a:r>
            <a:br>
              <a:rPr lang="en-US" dirty="0"/>
            </a:br>
            <a:r>
              <a:rPr lang="en-US" dirty="0"/>
              <a:t>(Millions)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3E49B0A-4FDE-4701-9883-85D2C3F661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6948726"/>
              </p:ext>
            </p:extLst>
          </p:nvPr>
        </p:nvGraphicFramePr>
        <p:xfrm>
          <a:off x="838200" y="1220354"/>
          <a:ext cx="10515600" cy="5122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0558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3B64-440B-14C6-F62F-8887DF373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Accomplishments &amp; Efficiencies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517BD-0498-7E43-2BF7-2F3CD0EC6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7300"/>
            <a:ext cx="10515600" cy="49196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Century Schoolbook"/>
                <a:cs typeface="Calibri"/>
              </a:rPr>
              <a:t>Added 2 Canine Instructors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entury Schoolbook"/>
                <a:cs typeface="Calibri"/>
              </a:rPr>
              <a:t>Added 2 Counties to Statewide Radio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entury Schoolbook"/>
                <a:cs typeface="Calibri"/>
              </a:rPr>
              <a:t>Upgraded Dispatch Center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entury Schoolbook"/>
                <a:cs typeface="Calibri"/>
              </a:rPr>
              <a:t>Replacing Rifles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entury Schoolbook"/>
                <a:cs typeface="Calibri"/>
              </a:rPr>
              <a:t>Replacing In-Car Cameras and Added Body Worn Cameras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entury Schoolbook"/>
                <a:cs typeface="Calibri"/>
              </a:rPr>
              <a:t>Deployed Replacement Tasers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entury Schoolbook"/>
                <a:cs typeface="Calibri"/>
              </a:rPr>
              <a:t>Hired Largest Cadet Class Since Salary Survey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entury Schoolbook"/>
                <a:cs typeface="Calibri"/>
              </a:rPr>
              <a:t>Improved Radio Communications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71338EA-12CC-0A0C-CADF-E1C6C017F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96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1BC0-42EB-69A2-DA9C-E33461446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&amp;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A63FE-EE30-FBD3-1F4B-5C72AE333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2050"/>
            <a:ext cx="10515600" cy="50149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Century Schoolbook"/>
                <a:cs typeface="Calibri"/>
              </a:rPr>
              <a:t>Get to full staff (trooper and dispatch)</a:t>
            </a:r>
          </a:p>
          <a:p>
            <a:r>
              <a:rPr lang="en-US" dirty="0">
                <a:latin typeface="Century Schoolbook"/>
                <a:cs typeface="Calibri"/>
              </a:rPr>
              <a:t>Replace old radios</a:t>
            </a:r>
          </a:p>
          <a:p>
            <a:r>
              <a:rPr lang="en-US" dirty="0">
                <a:latin typeface="Century Schoolbook"/>
                <a:cs typeface="Calibri"/>
              </a:rPr>
              <a:t>Reduce Vehicle Mileage</a:t>
            </a:r>
          </a:p>
          <a:p>
            <a:r>
              <a:rPr lang="en-US" dirty="0">
                <a:latin typeface="Century Schoolbook"/>
                <a:cs typeface="Calibri"/>
              </a:rPr>
              <a:t>Increase Officer Safety Equipment and Training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Century Schoolbook"/>
              <a:cs typeface="Calibri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62EE612-D63C-90A2-B68F-97FA1CBC4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65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9BF07-0196-A2A0-BAFB-CC86FAB1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Ongoing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2E887-02C0-F761-1FFD-B0535CA89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8725"/>
            <a:ext cx="10515600" cy="49482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Equipment Upgrade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Calibri"/>
              </a:rPr>
              <a:t>In-car video and body-worn camera in the rollout stage</a:t>
            </a:r>
          </a:p>
          <a:p>
            <a:pPr lvl="1"/>
            <a:r>
              <a:rPr lang="en-US" dirty="0">
                <a:cs typeface="Calibri"/>
              </a:rPr>
              <a:t>New Rifle rollout</a:t>
            </a:r>
          </a:p>
          <a:p>
            <a:pPr lvl="1"/>
            <a:r>
              <a:rPr lang="en-US" dirty="0">
                <a:cs typeface="Calibri"/>
              </a:rPr>
              <a:t>Continued Radio Rollout</a:t>
            </a:r>
          </a:p>
          <a:p>
            <a:pPr lvl="1"/>
            <a:r>
              <a:rPr lang="en-US" dirty="0">
                <a:cs typeface="Calibri"/>
              </a:rPr>
              <a:t>Statewide Radio Upgrades &amp; Expansion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Campus Upgrades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Calibri"/>
              </a:rPr>
              <a:t>Ongoing maintenance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cs typeface="Calibri"/>
              </a:rPr>
              <a:t>Increased training technology and usage</a:t>
            </a:r>
          </a:p>
          <a:p>
            <a:endParaRPr lang="en-US" sz="2400" dirty="0">
              <a:cs typeface="Calibri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45B4B0D-D505-B161-6C94-3763190EB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65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253B8-89D6-F761-92E1-4109B2656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741"/>
            <a:ext cx="10515600" cy="920750"/>
          </a:xfrm>
        </p:spPr>
        <p:txBody>
          <a:bodyPr>
            <a:normAutofit/>
          </a:bodyPr>
          <a:lstStyle/>
          <a:p>
            <a:r>
              <a:rPr lang="en-US" dirty="0"/>
              <a:t>Division Budget</a:t>
            </a:r>
            <a:br>
              <a:rPr lang="en-US" dirty="0"/>
            </a:br>
            <a:r>
              <a:rPr lang="en-US" sz="2700" dirty="0"/>
              <a:t>Fiscal Year 2025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275B46D-1707-4E36-B16B-34D49F0593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2356531"/>
              </p:ext>
            </p:extLst>
          </p:nvPr>
        </p:nvGraphicFramePr>
        <p:xfrm>
          <a:off x="1221151" y="842755"/>
          <a:ext cx="9552847" cy="5661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AA0E7C07-42DB-66EF-4C5F-18CBB2CB3B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610114"/>
              </p:ext>
            </p:extLst>
          </p:nvPr>
        </p:nvGraphicFramePr>
        <p:xfrm>
          <a:off x="838200" y="1355292"/>
          <a:ext cx="10515600" cy="5502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2DFD2C5-12F4-6C8D-C449-9FFA4475C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19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8D8E-2BBD-44B5-9CEB-37BD30C1E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773" y="184484"/>
            <a:ext cx="10002671" cy="732043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Legislative Requests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AE8D4-1204-472D-BF56-BAE6BDBCD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77" y="1205030"/>
            <a:ext cx="10876965" cy="48977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sz="3000" dirty="0">
                <a:latin typeface="Century Schoolbook"/>
                <a:cs typeface="Calibri"/>
              </a:rPr>
              <a:t>Salary Survey</a:t>
            </a:r>
          </a:p>
          <a:p>
            <a:pPr marL="457200" indent="-457200">
              <a:lnSpc>
                <a:spcPct val="150000"/>
              </a:lnSpc>
            </a:pPr>
            <a:r>
              <a:rPr lang="en-US" sz="3000" dirty="0">
                <a:latin typeface="Century Schoolbook"/>
                <a:cs typeface="Calibri"/>
              </a:rPr>
              <a:t>Retirement</a:t>
            </a:r>
          </a:p>
          <a:p>
            <a:pPr marL="457200" indent="-457200">
              <a:lnSpc>
                <a:spcPct val="150000"/>
              </a:lnSpc>
            </a:pPr>
            <a:r>
              <a:rPr lang="en-US" sz="3000">
                <a:latin typeface="Century Schoolbook"/>
                <a:cs typeface="Calibri"/>
              </a:rPr>
              <a:t>Funding source</a:t>
            </a:r>
            <a:endParaRPr lang="en-US" sz="3000" dirty="0">
              <a:latin typeface="Century Schoolbook"/>
            </a:endParaRPr>
          </a:p>
          <a:p>
            <a:pPr marL="457200" indent="-457200">
              <a:lnSpc>
                <a:spcPct val="150000"/>
              </a:lnSpc>
            </a:pPr>
            <a:r>
              <a:rPr lang="en-US" sz="3000" dirty="0">
                <a:cs typeface="Calibri"/>
              </a:rPr>
              <a:t>$</a:t>
            </a:r>
            <a:r>
              <a:rPr lang="en-US" sz="3000" dirty="0">
                <a:latin typeface="Century Schoolbook"/>
                <a:cs typeface="Calibri"/>
              </a:rPr>
              <a:t>400,000 for vehicles &amp; equipment</a:t>
            </a:r>
            <a:endParaRPr lang="en-US" sz="3000" dirty="0">
              <a:latin typeface="Century Schoolbook"/>
            </a:endParaRPr>
          </a:p>
          <a:p>
            <a:pPr marL="457200" indent="-457200">
              <a:lnSpc>
                <a:spcPct val="150000"/>
              </a:lnSpc>
            </a:pPr>
            <a:r>
              <a:rPr lang="en-US" sz="3000" dirty="0">
                <a:latin typeface="Century Schoolbook"/>
                <a:cs typeface="Calibri"/>
              </a:rPr>
              <a:t>$200,000 additional for in-car cameras and body cameras</a:t>
            </a:r>
          </a:p>
          <a:p>
            <a:pPr marL="457200" indent="-457200">
              <a:lnSpc>
                <a:spcPct val="150000"/>
              </a:lnSpc>
            </a:pPr>
            <a:r>
              <a:rPr lang="en-US" sz="3000" dirty="0">
                <a:latin typeface="Century Schoolbook"/>
                <a:cs typeface="Calibri"/>
              </a:rPr>
              <a:t>Statewide Radio Loans</a:t>
            </a:r>
            <a:endParaRPr lang="en-US" sz="3000" dirty="0">
              <a:latin typeface="Century Schoolbook"/>
            </a:endParaRPr>
          </a:p>
          <a:p>
            <a:pPr lvl="1" indent="0">
              <a:buNone/>
            </a:pPr>
            <a:endParaRPr lang="en-US" sz="2400" dirty="0">
              <a:latin typeface="Century Schoolbook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3602BF5-E416-859C-2330-8D41936B9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33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A2042-90C2-D106-9946-B5450974B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407"/>
            <a:ext cx="10515600" cy="658605"/>
          </a:xfrm>
        </p:spPr>
        <p:txBody>
          <a:bodyPr/>
          <a:lstStyle/>
          <a:p>
            <a:r>
              <a:rPr lang="en-US" dirty="0"/>
              <a:t>Budget Requests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1E42A6-EA18-6182-DC82-A7FE3FA97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7825" y="1552996"/>
            <a:ext cx="7976349" cy="3452295"/>
          </a:xfr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BCAFDFA-7648-A758-C940-2B74B6021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99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456D6-A7BC-6ED0-8215-A47715C1C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04862-8AEC-C662-A81A-F97C8618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407"/>
            <a:ext cx="10515600" cy="658605"/>
          </a:xfrm>
        </p:spPr>
        <p:txBody>
          <a:bodyPr/>
          <a:lstStyle/>
          <a:p>
            <a:r>
              <a:rPr lang="en-US"/>
              <a:t>Budget Requests Continued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8EF2B9-8073-D5C3-743F-6F32D8533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3640" y="1084034"/>
            <a:ext cx="6604719" cy="5570559"/>
          </a:xfr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ACCA9E2-B4CA-D533-B9F9-1DD348A9E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41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11537-481F-E5A9-CC9B-980E449F4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Montana Highway Patrol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DDD2A-9AC5-36D4-1337-83A05DDFC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cs typeface="Calibri"/>
              </a:rPr>
              <a:t>Kurt Sager</a:t>
            </a:r>
          </a:p>
          <a:p>
            <a:pPr marL="0" indent="0" algn="ctr">
              <a:buNone/>
            </a:pPr>
            <a:r>
              <a:rPr lang="en-US" dirty="0">
                <a:cs typeface="Calibri"/>
              </a:rPr>
              <a:t>Colonel</a:t>
            </a:r>
          </a:p>
          <a:p>
            <a:pPr marL="0" indent="0" algn="ctr">
              <a:buNone/>
            </a:pPr>
            <a:r>
              <a:rPr lang="en-US" dirty="0">
                <a:cs typeface="Calibri"/>
              </a:rPr>
              <a:t>Department of Justice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ksager@mt.gov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617AB9D-6EEA-2D23-6C35-16170C30E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2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D5E9-8292-4987-B53C-9DDA25B4E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Montana Highway Patrol Org. Chart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640C3AC7-E145-B500-10E1-E7C2DCF0B7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5104308"/>
              </p:ext>
            </p:extLst>
          </p:nvPr>
        </p:nvGraphicFramePr>
        <p:xfrm>
          <a:off x="254140" y="970455"/>
          <a:ext cx="11683720" cy="5335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person in a military uniform&#10;&#10;Description automatically generated with medium confidence">
            <a:extLst>
              <a:ext uri="{FF2B5EF4-FFF2-40B4-BE49-F238E27FC236}">
                <a16:creationId xmlns:a16="http://schemas.microsoft.com/office/drawing/2014/main" id="{609E59B0-BC1A-A33F-7155-50B7B84EA3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97" y="1087699"/>
            <a:ext cx="1062820" cy="1600200"/>
          </a:xfrm>
          <a:prstGeom prst="rect">
            <a:avLst/>
          </a:prstGeom>
        </p:spPr>
      </p:pic>
      <p:pic>
        <p:nvPicPr>
          <p:cNvPr id="6" name="Picture 5" descr="A person in a military uniform&#10;&#10;Description automatically generated with low confidence">
            <a:extLst>
              <a:ext uri="{FF2B5EF4-FFF2-40B4-BE49-F238E27FC236}">
                <a16:creationId xmlns:a16="http://schemas.microsoft.com/office/drawing/2014/main" id="{53E6350C-D08D-216D-6D62-0F86778DE0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137" y="4096075"/>
            <a:ext cx="1079360" cy="16002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64CB2DE-DF02-A014-C003-95B254E29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  <p:pic>
        <p:nvPicPr>
          <p:cNvPr id="9" name="Picture 8" descr="A person in a military uniform&#10;&#10;Description automatically generated with medium confidence">
            <a:extLst>
              <a:ext uri="{FF2B5EF4-FFF2-40B4-BE49-F238E27FC236}">
                <a16:creationId xmlns:a16="http://schemas.microsoft.com/office/drawing/2014/main" id="{D2DB7821-76FA-DDDD-EE62-D3451CAFDD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4503" y="4096075"/>
            <a:ext cx="1122536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88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8971DA-4E38-3C84-F944-1456CBD0D83F}"/>
              </a:ext>
            </a:extLst>
          </p:cNvPr>
          <p:cNvCxnSpPr>
            <a:cxnSpLocks/>
          </p:cNvCxnSpPr>
          <p:nvPr/>
        </p:nvCxnSpPr>
        <p:spPr>
          <a:xfrm>
            <a:off x="7439160" y="3914349"/>
            <a:ext cx="2227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CA86BF85-D795-1AAB-BC70-70F3523829F7}"/>
              </a:ext>
            </a:extLst>
          </p:cNvPr>
          <p:cNvCxnSpPr>
            <a:cxnSpLocks/>
          </p:cNvCxnSpPr>
          <p:nvPr/>
        </p:nvCxnSpPr>
        <p:spPr>
          <a:xfrm flipH="1">
            <a:off x="9611786" y="4982626"/>
            <a:ext cx="5265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52DFDF5D-E074-F562-1A4E-F7A8BC2C6162}"/>
              </a:ext>
            </a:extLst>
          </p:cNvPr>
          <p:cNvCxnSpPr/>
          <p:nvPr/>
        </p:nvCxnSpPr>
        <p:spPr>
          <a:xfrm>
            <a:off x="8850272" y="4419166"/>
            <a:ext cx="3176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65E48126-84AD-9203-5177-08AC247F1F38}"/>
              </a:ext>
            </a:extLst>
          </p:cNvPr>
          <p:cNvCxnSpPr>
            <a:cxnSpLocks/>
          </p:cNvCxnSpPr>
          <p:nvPr/>
        </p:nvCxnSpPr>
        <p:spPr>
          <a:xfrm flipH="1">
            <a:off x="10897771" y="3989102"/>
            <a:ext cx="2045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94726F4B-C272-4CA6-1E6A-F871C165E53E}"/>
              </a:ext>
            </a:extLst>
          </p:cNvPr>
          <p:cNvCxnSpPr>
            <a:cxnSpLocks/>
          </p:cNvCxnSpPr>
          <p:nvPr/>
        </p:nvCxnSpPr>
        <p:spPr>
          <a:xfrm flipH="1">
            <a:off x="10887196" y="3429000"/>
            <a:ext cx="2151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C5D4385A-E757-1BB0-A3EB-616578659CDA}"/>
              </a:ext>
            </a:extLst>
          </p:cNvPr>
          <p:cNvCxnSpPr/>
          <p:nvPr/>
        </p:nvCxnSpPr>
        <p:spPr>
          <a:xfrm flipH="1">
            <a:off x="10897771" y="2910354"/>
            <a:ext cx="1969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85DA79BD-76E4-740C-C58E-93B7B3FCE508}"/>
              </a:ext>
            </a:extLst>
          </p:cNvPr>
          <p:cNvCxnSpPr>
            <a:cxnSpLocks/>
          </p:cNvCxnSpPr>
          <p:nvPr/>
        </p:nvCxnSpPr>
        <p:spPr>
          <a:xfrm>
            <a:off x="10876621" y="2373587"/>
            <a:ext cx="2257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9500328-7F0B-E39B-AFEE-BA2DA77C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Montana Highway Patrol Org. Chart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BF3003-B58A-388C-20AB-B6D0B0117394}"/>
              </a:ext>
            </a:extLst>
          </p:cNvPr>
          <p:cNvGrpSpPr/>
          <p:nvPr/>
        </p:nvGrpSpPr>
        <p:grpSpPr>
          <a:xfrm>
            <a:off x="82986" y="1089991"/>
            <a:ext cx="10915266" cy="5327528"/>
            <a:chOff x="67746" y="1082371"/>
            <a:chExt cx="10915266" cy="532752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679736F-FA6C-53C4-BC8A-7850311FC0C4}"/>
                </a:ext>
              </a:extLst>
            </p:cNvPr>
            <p:cNvSpPr/>
            <p:nvPr/>
          </p:nvSpPr>
          <p:spPr>
            <a:xfrm>
              <a:off x="9615870" y="4621188"/>
              <a:ext cx="515738" cy="165347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15738" y="0"/>
                  </a:moveTo>
                  <a:lnTo>
                    <a:pt x="515738" y="1653474"/>
                  </a:lnTo>
                  <a:lnTo>
                    <a:pt x="0" y="1653474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17D893-4ED7-CF70-8C64-A80AEF2778D3}"/>
                </a:ext>
              </a:extLst>
            </p:cNvPr>
            <p:cNvSpPr/>
            <p:nvPr/>
          </p:nvSpPr>
          <p:spPr>
            <a:xfrm>
              <a:off x="9604566" y="4568602"/>
              <a:ext cx="518520" cy="124899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18520" y="0"/>
                  </a:moveTo>
                  <a:lnTo>
                    <a:pt x="518520" y="1248999"/>
                  </a:lnTo>
                  <a:lnTo>
                    <a:pt x="0" y="1248999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F065E92-CFD8-BAB6-9061-E14E5AD2EBA8}"/>
                </a:ext>
              </a:extLst>
            </p:cNvPr>
            <p:cNvSpPr/>
            <p:nvPr/>
          </p:nvSpPr>
          <p:spPr>
            <a:xfrm>
              <a:off x="9600612" y="4516016"/>
              <a:ext cx="526428" cy="84609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26428" y="0"/>
                  </a:moveTo>
                  <a:lnTo>
                    <a:pt x="526428" y="846092"/>
                  </a:lnTo>
                  <a:lnTo>
                    <a:pt x="0" y="846092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163999F-B684-3E85-E185-D350731774A9}"/>
                </a:ext>
              </a:extLst>
            </p:cNvPr>
            <p:cNvSpPr/>
            <p:nvPr/>
          </p:nvSpPr>
          <p:spPr>
            <a:xfrm>
              <a:off x="9145079" y="1911300"/>
              <a:ext cx="499749" cy="265730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657302"/>
                  </a:lnTo>
                  <a:lnTo>
                    <a:pt x="499749" y="2657302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C47279D-57A1-AD83-023E-E2CDCAA0BA54}"/>
                </a:ext>
              </a:extLst>
            </p:cNvPr>
            <p:cNvSpPr/>
            <p:nvPr/>
          </p:nvSpPr>
          <p:spPr>
            <a:xfrm>
              <a:off x="5810961" y="2595515"/>
              <a:ext cx="161874" cy="199144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991442"/>
                  </a:lnTo>
                  <a:lnTo>
                    <a:pt x="161874" y="1991442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40A236A-1179-140D-57D8-516590B4C306}"/>
                </a:ext>
              </a:extLst>
            </p:cNvPr>
            <p:cNvSpPr/>
            <p:nvPr/>
          </p:nvSpPr>
          <p:spPr>
            <a:xfrm>
              <a:off x="5810961" y="2595515"/>
              <a:ext cx="161982" cy="139658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96583"/>
                  </a:lnTo>
                  <a:lnTo>
                    <a:pt x="161982" y="1396583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7DABD62-63E4-7B5B-DA04-334A24CDC8E0}"/>
                </a:ext>
              </a:extLst>
            </p:cNvPr>
            <p:cNvSpPr/>
            <p:nvPr/>
          </p:nvSpPr>
          <p:spPr>
            <a:xfrm>
              <a:off x="5810961" y="2595515"/>
              <a:ext cx="145688" cy="86195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861957"/>
                  </a:lnTo>
                  <a:lnTo>
                    <a:pt x="145688" y="861957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50DFA03-5F47-09A1-7CA1-B668101C1E04}"/>
                </a:ext>
              </a:extLst>
            </p:cNvPr>
            <p:cNvSpPr/>
            <p:nvPr/>
          </p:nvSpPr>
          <p:spPr>
            <a:xfrm>
              <a:off x="5810961" y="2595515"/>
              <a:ext cx="137697" cy="30721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07219"/>
                  </a:lnTo>
                  <a:lnTo>
                    <a:pt x="137697" y="307219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6CF2A21-098B-EE0A-D2F4-FACF4ED5EAB1}"/>
                </a:ext>
              </a:extLst>
            </p:cNvPr>
            <p:cNvSpPr/>
            <p:nvPr/>
          </p:nvSpPr>
          <p:spPr>
            <a:xfrm>
              <a:off x="5602004" y="1622540"/>
              <a:ext cx="3055972" cy="9198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1980"/>
                  </a:lnTo>
                  <a:lnTo>
                    <a:pt x="3055972" y="9198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9AE597C-3059-E2D9-1C8F-91E040B68D55}"/>
                </a:ext>
              </a:extLst>
            </p:cNvPr>
            <p:cNvSpPr/>
            <p:nvPr/>
          </p:nvSpPr>
          <p:spPr>
            <a:xfrm>
              <a:off x="3948193" y="2544475"/>
              <a:ext cx="191888" cy="21805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180516"/>
                  </a:lnTo>
                  <a:lnTo>
                    <a:pt x="191888" y="2180516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417D82-D8E9-8120-2A61-7F852876AEB7}"/>
                </a:ext>
              </a:extLst>
            </p:cNvPr>
            <p:cNvSpPr/>
            <p:nvPr/>
          </p:nvSpPr>
          <p:spPr>
            <a:xfrm>
              <a:off x="3948193" y="2544475"/>
              <a:ext cx="187676" cy="170826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08265"/>
                  </a:lnTo>
                  <a:lnTo>
                    <a:pt x="187676" y="1708265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C518A38-DDC7-537A-ED3C-48732F1294F8}"/>
                </a:ext>
              </a:extLst>
            </p:cNvPr>
            <p:cNvSpPr/>
            <p:nvPr/>
          </p:nvSpPr>
          <p:spPr>
            <a:xfrm>
              <a:off x="3948193" y="2544475"/>
              <a:ext cx="176573" cy="120166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201662"/>
                  </a:lnTo>
                  <a:lnTo>
                    <a:pt x="176573" y="1201662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E94D1AA-8CDD-91FA-03A3-1A5102DA89B0}"/>
                </a:ext>
              </a:extLst>
            </p:cNvPr>
            <p:cNvSpPr/>
            <p:nvPr/>
          </p:nvSpPr>
          <p:spPr>
            <a:xfrm>
              <a:off x="3948193" y="2544475"/>
              <a:ext cx="174953" cy="6979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97939"/>
                  </a:lnTo>
                  <a:lnTo>
                    <a:pt x="174953" y="697939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4711866-A2C9-D464-7869-5B0998428CAD}"/>
                </a:ext>
              </a:extLst>
            </p:cNvPr>
            <p:cNvSpPr/>
            <p:nvPr/>
          </p:nvSpPr>
          <p:spPr>
            <a:xfrm>
              <a:off x="2724034" y="1880161"/>
              <a:ext cx="657764" cy="48822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88221"/>
                  </a:lnTo>
                  <a:lnTo>
                    <a:pt x="657764" y="488221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48035A3-C777-68B2-2E19-7D74626D27BE}"/>
                </a:ext>
              </a:extLst>
            </p:cNvPr>
            <p:cNvSpPr/>
            <p:nvPr/>
          </p:nvSpPr>
          <p:spPr>
            <a:xfrm>
              <a:off x="1832536" y="2524774"/>
              <a:ext cx="263084" cy="60401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04010"/>
                  </a:lnTo>
                  <a:lnTo>
                    <a:pt x="263084" y="60401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E3AC079-3974-ACCF-8563-28512978227C}"/>
                </a:ext>
              </a:extLst>
            </p:cNvPr>
            <p:cNvSpPr/>
            <p:nvPr/>
          </p:nvSpPr>
          <p:spPr>
            <a:xfrm>
              <a:off x="1376623" y="2524774"/>
              <a:ext cx="455912" cy="222432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5912" y="0"/>
                  </a:moveTo>
                  <a:lnTo>
                    <a:pt x="455912" y="2224329"/>
                  </a:lnTo>
                  <a:lnTo>
                    <a:pt x="0" y="2224329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681E74C-6E4B-0CD1-AD0C-AFF7459155B6}"/>
                </a:ext>
              </a:extLst>
            </p:cNvPr>
            <p:cNvSpPr/>
            <p:nvPr/>
          </p:nvSpPr>
          <p:spPr>
            <a:xfrm>
              <a:off x="1379577" y="2524774"/>
              <a:ext cx="452958" cy="164639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2958" y="0"/>
                  </a:moveTo>
                  <a:lnTo>
                    <a:pt x="452958" y="1646398"/>
                  </a:lnTo>
                  <a:lnTo>
                    <a:pt x="0" y="1646398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95127D9-A67C-A713-B9B6-047CE7D30329}"/>
                </a:ext>
              </a:extLst>
            </p:cNvPr>
            <p:cNvSpPr/>
            <p:nvPr/>
          </p:nvSpPr>
          <p:spPr>
            <a:xfrm>
              <a:off x="1378459" y="2524774"/>
              <a:ext cx="454076" cy="10469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4076" y="0"/>
                  </a:moveTo>
                  <a:lnTo>
                    <a:pt x="454076" y="1046924"/>
                  </a:lnTo>
                  <a:lnTo>
                    <a:pt x="0" y="1046924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45775CF-DF0F-AADC-ACF3-E3442C322186}"/>
                </a:ext>
              </a:extLst>
            </p:cNvPr>
            <p:cNvSpPr/>
            <p:nvPr/>
          </p:nvSpPr>
          <p:spPr>
            <a:xfrm>
              <a:off x="2477761" y="1880161"/>
              <a:ext cx="246273" cy="48580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46273" y="0"/>
                  </a:moveTo>
                  <a:lnTo>
                    <a:pt x="246273" y="485806"/>
                  </a:lnTo>
                  <a:lnTo>
                    <a:pt x="0" y="485806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0B28EE8-A460-D4F3-F2D5-8B4A4C17E8DB}"/>
                </a:ext>
              </a:extLst>
            </p:cNvPr>
            <p:cNvSpPr/>
            <p:nvPr/>
          </p:nvSpPr>
          <p:spPr>
            <a:xfrm>
              <a:off x="3361669" y="1622540"/>
              <a:ext cx="2240335" cy="9881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240335" y="0"/>
                  </a:moveTo>
                  <a:lnTo>
                    <a:pt x="2240335" y="98815"/>
                  </a:lnTo>
                  <a:lnTo>
                    <a:pt x="0" y="98815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9FFAC2-D0D6-046D-7F98-ED1A1A1CEA53}"/>
                </a:ext>
              </a:extLst>
            </p:cNvPr>
            <p:cNvSpPr/>
            <p:nvPr/>
          </p:nvSpPr>
          <p:spPr>
            <a:xfrm>
              <a:off x="5054425" y="1082371"/>
              <a:ext cx="1095157" cy="540168"/>
            </a:xfrm>
            <a:custGeom>
              <a:avLst/>
              <a:gdLst>
                <a:gd name="connsiteX0" fmla="*/ 0 w 1095157"/>
                <a:gd name="connsiteY0" fmla="*/ 0 h 540168"/>
                <a:gd name="connsiteX1" fmla="*/ 1095157 w 1095157"/>
                <a:gd name="connsiteY1" fmla="*/ 0 h 540168"/>
                <a:gd name="connsiteX2" fmla="*/ 1095157 w 1095157"/>
                <a:gd name="connsiteY2" fmla="*/ 540168 h 540168"/>
                <a:gd name="connsiteX3" fmla="*/ 0 w 1095157"/>
                <a:gd name="connsiteY3" fmla="*/ 540168 h 540168"/>
                <a:gd name="connsiteX4" fmla="*/ 0 w 1095157"/>
                <a:gd name="connsiteY4" fmla="*/ 0 h 54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157" h="540168">
                  <a:moveTo>
                    <a:pt x="0" y="0"/>
                  </a:moveTo>
                  <a:lnTo>
                    <a:pt x="1095157" y="0"/>
                  </a:lnTo>
                  <a:lnTo>
                    <a:pt x="1095157" y="540168"/>
                  </a:lnTo>
                  <a:lnTo>
                    <a:pt x="0" y="54016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Colonel (Administrator)</a:t>
              </a: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A654B66-812C-3612-2E9E-468D8CC9203C}"/>
                </a:ext>
              </a:extLst>
            </p:cNvPr>
            <p:cNvSpPr/>
            <p:nvPr/>
          </p:nvSpPr>
          <p:spPr>
            <a:xfrm>
              <a:off x="2086400" y="1562550"/>
              <a:ext cx="1275268" cy="317611"/>
            </a:xfrm>
            <a:custGeom>
              <a:avLst/>
              <a:gdLst>
                <a:gd name="connsiteX0" fmla="*/ 0 w 1275268"/>
                <a:gd name="connsiteY0" fmla="*/ 0 h 317611"/>
                <a:gd name="connsiteX1" fmla="*/ 1275268 w 1275268"/>
                <a:gd name="connsiteY1" fmla="*/ 0 h 317611"/>
                <a:gd name="connsiteX2" fmla="*/ 1275268 w 1275268"/>
                <a:gd name="connsiteY2" fmla="*/ 317611 h 317611"/>
                <a:gd name="connsiteX3" fmla="*/ 0 w 1275268"/>
                <a:gd name="connsiteY3" fmla="*/ 317611 h 317611"/>
                <a:gd name="connsiteX4" fmla="*/ 0 w 1275268"/>
                <a:gd name="connsiteY4" fmla="*/ 0 h 31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268" h="317611">
                  <a:moveTo>
                    <a:pt x="0" y="0"/>
                  </a:moveTo>
                  <a:lnTo>
                    <a:pt x="1275268" y="0"/>
                  </a:lnTo>
                  <a:lnTo>
                    <a:pt x="1275268" y="317611"/>
                  </a:lnTo>
                  <a:lnTo>
                    <a:pt x="0" y="31761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Lieutenant Colonel</a:t>
              </a: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FB73F99-70F2-DA60-8593-08BB85F2C581}"/>
                </a:ext>
              </a:extLst>
            </p:cNvPr>
            <p:cNvSpPr/>
            <p:nvPr/>
          </p:nvSpPr>
          <p:spPr>
            <a:xfrm>
              <a:off x="1187311" y="2207162"/>
              <a:ext cx="1290450" cy="317611"/>
            </a:xfrm>
            <a:custGeom>
              <a:avLst/>
              <a:gdLst>
                <a:gd name="connsiteX0" fmla="*/ 0 w 1290450"/>
                <a:gd name="connsiteY0" fmla="*/ 0 h 317611"/>
                <a:gd name="connsiteX1" fmla="*/ 1290450 w 1290450"/>
                <a:gd name="connsiteY1" fmla="*/ 0 h 317611"/>
                <a:gd name="connsiteX2" fmla="*/ 1290450 w 1290450"/>
                <a:gd name="connsiteY2" fmla="*/ 317611 h 317611"/>
                <a:gd name="connsiteX3" fmla="*/ 0 w 1290450"/>
                <a:gd name="connsiteY3" fmla="*/ 317611 h 317611"/>
                <a:gd name="connsiteX4" fmla="*/ 0 w 1290450"/>
                <a:gd name="connsiteY4" fmla="*/ 0 h 31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450" h="317611">
                  <a:moveTo>
                    <a:pt x="0" y="0"/>
                  </a:moveTo>
                  <a:lnTo>
                    <a:pt x="1290450" y="0"/>
                  </a:lnTo>
                  <a:lnTo>
                    <a:pt x="1290450" y="317611"/>
                  </a:lnTo>
                  <a:lnTo>
                    <a:pt x="0" y="31761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Western Major</a:t>
              </a: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1A648AE-CFB1-5FE1-622E-8F99766E0A82}"/>
                </a:ext>
              </a:extLst>
            </p:cNvPr>
            <p:cNvSpPr/>
            <p:nvPr/>
          </p:nvSpPr>
          <p:spPr>
            <a:xfrm>
              <a:off x="67746" y="3369764"/>
              <a:ext cx="1310713" cy="403868"/>
            </a:xfrm>
            <a:custGeom>
              <a:avLst/>
              <a:gdLst>
                <a:gd name="connsiteX0" fmla="*/ 0 w 875954"/>
                <a:gd name="connsiteY0" fmla="*/ 0 h 403868"/>
                <a:gd name="connsiteX1" fmla="*/ 875954 w 875954"/>
                <a:gd name="connsiteY1" fmla="*/ 0 h 403868"/>
                <a:gd name="connsiteX2" fmla="*/ 875954 w 875954"/>
                <a:gd name="connsiteY2" fmla="*/ 403868 h 403868"/>
                <a:gd name="connsiteX3" fmla="*/ 0 w 875954"/>
                <a:gd name="connsiteY3" fmla="*/ 403868 h 403868"/>
                <a:gd name="connsiteX4" fmla="*/ 0 w 875954"/>
                <a:gd name="connsiteY4" fmla="*/ 0 h 40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954" h="403868">
                  <a:moveTo>
                    <a:pt x="0" y="0"/>
                  </a:moveTo>
                  <a:lnTo>
                    <a:pt x="875954" y="0"/>
                  </a:lnTo>
                  <a:lnTo>
                    <a:pt x="875954" y="403868"/>
                  </a:lnTo>
                  <a:lnTo>
                    <a:pt x="0" y="40386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Missoula Captain</a:t>
              </a: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3CEFA65-CABC-F69B-A494-761C9ED09884}"/>
                </a:ext>
              </a:extLst>
            </p:cNvPr>
            <p:cNvSpPr/>
            <p:nvPr/>
          </p:nvSpPr>
          <p:spPr>
            <a:xfrm>
              <a:off x="74574" y="3960186"/>
              <a:ext cx="1305003" cy="421972"/>
            </a:xfrm>
            <a:custGeom>
              <a:avLst/>
              <a:gdLst>
                <a:gd name="connsiteX0" fmla="*/ 0 w 876291"/>
                <a:gd name="connsiteY0" fmla="*/ 0 h 421972"/>
                <a:gd name="connsiteX1" fmla="*/ 876291 w 876291"/>
                <a:gd name="connsiteY1" fmla="*/ 0 h 421972"/>
                <a:gd name="connsiteX2" fmla="*/ 876291 w 876291"/>
                <a:gd name="connsiteY2" fmla="*/ 421972 h 421972"/>
                <a:gd name="connsiteX3" fmla="*/ 0 w 876291"/>
                <a:gd name="connsiteY3" fmla="*/ 421972 h 421972"/>
                <a:gd name="connsiteX4" fmla="*/ 0 w 876291"/>
                <a:gd name="connsiteY4" fmla="*/ 0 h 42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291" h="421972">
                  <a:moveTo>
                    <a:pt x="0" y="0"/>
                  </a:moveTo>
                  <a:lnTo>
                    <a:pt x="876291" y="0"/>
                  </a:lnTo>
                  <a:lnTo>
                    <a:pt x="876291" y="421972"/>
                  </a:lnTo>
                  <a:lnTo>
                    <a:pt x="0" y="421972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Great Falls Captain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428995E-1C33-811B-F663-D52025683173}"/>
                </a:ext>
              </a:extLst>
            </p:cNvPr>
            <p:cNvSpPr/>
            <p:nvPr/>
          </p:nvSpPr>
          <p:spPr>
            <a:xfrm>
              <a:off x="67746" y="4544178"/>
              <a:ext cx="1308877" cy="409849"/>
            </a:xfrm>
            <a:custGeom>
              <a:avLst/>
              <a:gdLst>
                <a:gd name="connsiteX0" fmla="*/ 0 w 844771"/>
                <a:gd name="connsiteY0" fmla="*/ 0 h 409849"/>
                <a:gd name="connsiteX1" fmla="*/ 844771 w 844771"/>
                <a:gd name="connsiteY1" fmla="*/ 0 h 409849"/>
                <a:gd name="connsiteX2" fmla="*/ 844771 w 844771"/>
                <a:gd name="connsiteY2" fmla="*/ 409849 h 409849"/>
                <a:gd name="connsiteX3" fmla="*/ 0 w 844771"/>
                <a:gd name="connsiteY3" fmla="*/ 409849 h 409849"/>
                <a:gd name="connsiteX4" fmla="*/ 0 w 844771"/>
                <a:gd name="connsiteY4" fmla="*/ 0 h 40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4771" h="409849">
                  <a:moveTo>
                    <a:pt x="0" y="0"/>
                  </a:moveTo>
                  <a:lnTo>
                    <a:pt x="844771" y="0"/>
                  </a:lnTo>
                  <a:lnTo>
                    <a:pt x="844771" y="409849"/>
                  </a:lnTo>
                  <a:lnTo>
                    <a:pt x="0" y="409849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Kalispell Captain</a:t>
              </a: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E1218D2-0A3A-F706-4BB1-8FBA18830F13}"/>
                </a:ext>
              </a:extLst>
            </p:cNvPr>
            <p:cNvSpPr/>
            <p:nvPr/>
          </p:nvSpPr>
          <p:spPr>
            <a:xfrm>
              <a:off x="2095620" y="2922957"/>
              <a:ext cx="1498575" cy="411653"/>
            </a:xfrm>
            <a:custGeom>
              <a:avLst/>
              <a:gdLst>
                <a:gd name="connsiteX0" fmla="*/ 0 w 1498575"/>
                <a:gd name="connsiteY0" fmla="*/ 0 h 411653"/>
                <a:gd name="connsiteX1" fmla="*/ 1498575 w 1498575"/>
                <a:gd name="connsiteY1" fmla="*/ 0 h 411653"/>
                <a:gd name="connsiteX2" fmla="*/ 1498575 w 1498575"/>
                <a:gd name="connsiteY2" fmla="*/ 411653 h 411653"/>
                <a:gd name="connsiteX3" fmla="*/ 0 w 1498575"/>
                <a:gd name="connsiteY3" fmla="*/ 411653 h 411653"/>
                <a:gd name="connsiteX4" fmla="*/ 0 w 1498575"/>
                <a:gd name="connsiteY4" fmla="*/ 0 h 41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575" h="411653">
                  <a:moveTo>
                    <a:pt x="0" y="0"/>
                  </a:moveTo>
                  <a:lnTo>
                    <a:pt x="1498575" y="0"/>
                  </a:lnTo>
                  <a:lnTo>
                    <a:pt x="1498575" y="411653"/>
                  </a:lnTo>
                  <a:lnTo>
                    <a:pt x="0" y="411653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Strategic Enforcement Captain</a:t>
              </a: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DF9375-E763-678A-4A09-52CA1CD9A208}"/>
                </a:ext>
              </a:extLst>
            </p:cNvPr>
            <p:cNvSpPr/>
            <p:nvPr/>
          </p:nvSpPr>
          <p:spPr>
            <a:xfrm>
              <a:off x="3381799" y="2192291"/>
              <a:ext cx="1132788" cy="352183"/>
            </a:xfrm>
            <a:custGeom>
              <a:avLst/>
              <a:gdLst>
                <a:gd name="connsiteX0" fmla="*/ 0 w 1132788"/>
                <a:gd name="connsiteY0" fmla="*/ 0 h 352183"/>
                <a:gd name="connsiteX1" fmla="*/ 1132788 w 1132788"/>
                <a:gd name="connsiteY1" fmla="*/ 0 h 352183"/>
                <a:gd name="connsiteX2" fmla="*/ 1132788 w 1132788"/>
                <a:gd name="connsiteY2" fmla="*/ 352183 h 352183"/>
                <a:gd name="connsiteX3" fmla="*/ 0 w 1132788"/>
                <a:gd name="connsiteY3" fmla="*/ 352183 h 352183"/>
                <a:gd name="connsiteX4" fmla="*/ 0 w 1132788"/>
                <a:gd name="connsiteY4" fmla="*/ 0 h 35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788" h="352183">
                  <a:moveTo>
                    <a:pt x="0" y="0"/>
                  </a:moveTo>
                  <a:lnTo>
                    <a:pt x="1132788" y="0"/>
                  </a:lnTo>
                  <a:lnTo>
                    <a:pt x="1132788" y="352183"/>
                  </a:lnTo>
                  <a:lnTo>
                    <a:pt x="0" y="352183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Eastern Major</a:t>
              </a: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F53AFD0-5B4A-DC10-61D1-7EEADAD9FC3A}"/>
                </a:ext>
              </a:extLst>
            </p:cNvPr>
            <p:cNvSpPr/>
            <p:nvPr/>
          </p:nvSpPr>
          <p:spPr>
            <a:xfrm>
              <a:off x="4123146" y="3083609"/>
              <a:ext cx="1357558" cy="317611"/>
            </a:xfrm>
            <a:custGeom>
              <a:avLst/>
              <a:gdLst>
                <a:gd name="connsiteX0" fmla="*/ 0 w 1179775"/>
                <a:gd name="connsiteY0" fmla="*/ 0 h 317611"/>
                <a:gd name="connsiteX1" fmla="*/ 1179775 w 1179775"/>
                <a:gd name="connsiteY1" fmla="*/ 0 h 317611"/>
                <a:gd name="connsiteX2" fmla="*/ 1179775 w 1179775"/>
                <a:gd name="connsiteY2" fmla="*/ 317611 h 317611"/>
                <a:gd name="connsiteX3" fmla="*/ 0 w 1179775"/>
                <a:gd name="connsiteY3" fmla="*/ 317611 h 317611"/>
                <a:gd name="connsiteX4" fmla="*/ 0 w 1179775"/>
                <a:gd name="connsiteY4" fmla="*/ 0 h 31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775" h="317611">
                  <a:moveTo>
                    <a:pt x="0" y="0"/>
                  </a:moveTo>
                  <a:lnTo>
                    <a:pt x="1179775" y="0"/>
                  </a:lnTo>
                  <a:lnTo>
                    <a:pt x="1179775" y="317611"/>
                  </a:lnTo>
                  <a:lnTo>
                    <a:pt x="0" y="31761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Butte Captain</a:t>
              </a: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F1EB3DC-B92D-5A89-7384-CBF57BAEF093}"/>
                </a:ext>
              </a:extLst>
            </p:cNvPr>
            <p:cNvSpPr/>
            <p:nvPr/>
          </p:nvSpPr>
          <p:spPr>
            <a:xfrm>
              <a:off x="4124766" y="3582921"/>
              <a:ext cx="1355938" cy="323808"/>
            </a:xfrm>
            <a:custGeom>
              <a:avLst/>
              <a:gdLst>
                <a:gd name="connsiteX0" fmla="*/ 0 w 1207223"/>
                <a:gd name="connsiteY0" fmla="*/ 0 h 326435"/>
                <a:gd name="connsiteX1" fmla="*/ 1207223 w 1207223"/>
                <a:gd name="connsiteY1" fmla="*/ 0 h 326435"/>
                <a:gd name="connsiteX2" fmla="*/ 1207223 w 1207223"/>
                <a:gd name="connsiteY2" fmla="*/ 326435 h 326435"/>
                <a:gd name="connsiteX3" fmla="*/ 0 w 1207223"/>
                <a:gd name="connsiteY3" fmla="*/ 326435 h 326435"/>
                <a:gd name="connsiteX4" fmla="*/ 0 w 1207223"/>
                <a:gd name="connsiteY4" fmla="*/ 0 h 326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223" h="326435">
                  <a:moveTo>
                    <a:pt x="0" y="0"/>
                  </a:moveTo>
                  <a:lnTo>
                    <a:pt x="1207223" y="0"/>
                  </a:lnTo>
                  <a:lnTo>
                    <a:pt x="1207223" y="326435"/>
                  </a:lnTo>
                  <a:lnTo>
                    <a:pt x="0" y="326435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Bozeman Captain</a:t>
              </a: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A80C7FD-2223-2056-8324-E6838D5C4328}"/>
                </a:ext>
              </a:extLst>
            </p:cNvPr>
            <p:cNvSpPr/>
            <p:nvPr/>
          </p:nvSpPr>
          <p:spPr>
            <a:xfrm>
              <a:off x="4135870" y="4093935"/>
              <a:ext cx="1344834" cy="317611"/>
            </a:xfrm>
            <a:custGeom>
              <a:avLst/>
              <a:gdLst>
                <a:gd name="connsiteX0" fmla="*/ 0 w 1023605"/>
                <a:gd name="connsiteY0" fmla="*/ 0 h 317611"/>
                <a:gd name="connsiteX1" fmla="*/ 1023605 w 1023605"/>
                <a:gd name="connsiteY1" fmla="*/ 0 h 317611"/>
                <a:gd name="connsiteX2" fmla="*/ 1023605 w 1023605"/>
                <a:gd name="connsiteY2" fmla="*/ 317611 h 317611"/>
                <a:gd name="connsiteX3" fmla="*/ 0 w 1023605"/>
                <a:gd name="connsiteY3" fmla="*/ 317611 h 317611"/>
                <a:gd name="connsiteX4" fmla="*/ 0 w 1023605"/>
                <a:gd name="connsiteY4" fmla="*/ 0 h 31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3605" h="317611">
                  <a:moveTo>
                    <a:pt x="0" y="0"/>
                  </a:moveTo>
                  <a:lnTo>
                    <a:pt x="1023605" y="0"/>
                  </a:lnTo>
                  <a:lnTo>
                    <a:pt x="1023605" y="317611"/>
                  </a:lnTo>
                  <a:lnTo>
                    <a:pt x="0" y="31761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Billings Captain</a:t>
              </a: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5BA0354-34AA-66EF-2DA2-277618F4B609}"/>
                </a:ext>
              </a:extLst>
            </p:cNvPr>
            <p:cNvSpPr/>
            <p:nvPr/>
          </p:nvSpPr>
          <p:spPr>
            <a:xfrm>
              <a:off x="4140081" y="4591903"/>
              <a:ext cx="1334014" cy="314789"/>
            </a:xfrm>
            <a:custGeom>
              <a:avLst/>
              <a:gdLst>
                <a:gd name="connsiteX0" fmla="*/ 0 w 1334014"/>
                <a:gd name="connsiteY0" fmla="*/ 0 h 266174"/>
                <a:gd name="connsiteX1" fmla="*/ 1334014 w 1334014"/>
                <a:gd name="connsiteY1" fmla="*/ 0 h 266174"/>
                <a:gd name="connsiteX2" fmla="*/ 1334014 w 1334014"/>
                <a:gd name="connsiteY2" fmla="*/ 266174 h 266174"/>
                <a:gd name="connsiteX3" fmla="*/ 0 w 1334014"/>
                <a:gd name="connsiteY3" fmla="*/ 266174 h 266174"/>
                <a:gd name="connsiteX4" fmla="*/ 0 w 1334014"/>
                <a:gd name="connsiteY4" fmla="*/ 0 h 266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4014" h="266174">
                  <a:moveTo>
                    <a:pt x="0" y="0"/>
                  </a:moveTo>
                  <a:lnTo>
                    <a:pt x="1334014" y="0"/>
                  </a:lnTo>
                  <a:lnTo>
                    <a:pt x="1334014" y="266174"/>
                  </a:lnTo>
                  <a:lnTo>
                    <a:pt x="0" y="26617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Glendive Captain</a:t>
              </a: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992B8E6-C492-8B80-B613-8749AF4897B4}"/>
                </a:ext>
              </a:extLst>
            </p:cNvPr>
            <p:cNvSpPr/>
            <p:nvPr/>
          </p:nvSpPr>
          <p:spPr>
            <a:xfrm>
              <a:off x="8657976" y="1517741"/>
              <a:ext cx="974204" cy="393559"/>
            </a:xfrm>
            <a:custGeom>
              <a:avLst/>
              <a:gdLst>
                <a:gd name="connsiteX0" fmla="*/ 0 w 974204"/>
                <a:gd name="connsiteY0" fmla="*/ 0 h 393559"/>
                <a:gd name="connsiteX1" fmla="*/ 974204 w 974204"/>
                <a:gd name="connsiteY1" fmla="*/ 0 h 393559"/>
                <a:gd name="connsiteX2" fmla="*/ 974204 w 974204"/>
                <a:gd name="connsiteY2" fmla="*/ 393559 h 393559"/>
                <a:gd name="connsiteX3" fmla="*/ 0 w 974204"/>
                <a:gd name="connsiteY3" fmla="*/ 393559 h 393559"/>
                <a:gd name="connsiteX4" fmla="*/ 0 w 974204"/>
                <a:gd name="connsiteY4" fmla="*/ 0 h 39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204" h="393559">
                  <a:moveTo>
                    <a:pt x="0" y="0"/>
                  </a:moveTo>
                  <a:lnTo>
                    <a:pt x="974204" y="0"/>
                  </a:lnTo>
                  <a:lnTo>
                    <a:pt x="974204" y="393559"/>
                  </a:lnTo>
                  <a:lnTo>
                    <a:pt x="0" y="393559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Operations Major</a:t>
              </a: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B5E2D8-345C-47B3-392B-59B20195C622}"/>
                </a:ext>
              </a:extLst>
            </p:cNvPr>
            <p:cNvSpPr/>
            <p:nvPr/>
          </p:nvSpPr>
          <p:spPr>
            <a:xfrm>
              <a:off x="5129505" y="2220562"/>
              <a:ext cx="1372718" cy="374953"/>
            </a:xfrm>
            <a:custGeom>
              <a:avLst/>
              <a:gdLst>
                <a:gd name="connsiteX0" fmla="*/ 0 w 1372718"/>
                <a:gd name="connsiteY0" fmla="*/ 0 h 374953"/>
                <a:gd name="connsiteX1" fmla="*/ 1372718 w 1372718"/>
                <a:gd name="connsiteY1" fmla="*/ 0 h 374953"/>
                <a:gd name="connsiteX2" fmla="*/ 1372718 w 1372718"/>
                <a:gd name="connsiteY2" fmla="*/ 374953 h 374953"/>
                <a:gd name="connsiteX3" fmla="*/ 0 w 1372718"/>
                <a:gd name="connsiteY3" fmla="*/ 374953 h 374953"/>
                <a:gd name="connsiteX4" fmla="*/ 0 w 1372718"/>
                <a:gd name="connsiteY4" fmla="*/ 0 h 374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718" h="374953">
                  <a:moveTo>
                    <a:pt x="0" y="0"/>
                  </a:moveTo>
                  <a:lnTo>
                    <a:pt x="1372718" y="0"/>
                  </a:lnTo>
                  <a:lnTo>
                    <a:pt x="1372718" y="374953"/>
                  </a:lnTo>
                  <a:lnTo>
                    <a:pt x="0" y="374953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Professional Standards Captain</a:t>
              </a: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7B8E32E-A6BA-2D62-1A47-FC656F050CE9}"/>
                </a:ext>
              </a:extLst>
            </p:cNvPr>
            <p:cNvSpPr/>
            <p:nvPr/>
          </p:nvSpPr>
          <p:spPr>
            <a:xfrm>
              <a:off x="5948657" y="2743929"/>
              <a:ext cx="1343905" cy="317611"/>
            </a:xfrm>
            <a:custGeom>
              <a:avLst/>
              <a:gdLst>
                <a:gd name="connsiteX0" fmla="*/ 0 w 1249294"/>
                <a:gd name="connsiteY0" fmla="*/ 0 h 317611"/>
                <a:gd name="connsiteX1" fmla="*/ 1249294 w 1249294"/>
                <a:gd name="connsiteY1" fmla="*/ 0 h 317611"/>
                <a:gd name="connsiteX2" fmla="*/ 1249294 w 1249294"/>
                <a:gd name="connsiteY2" fmla="*/ 317611 h 317611"/>
                <a:gd name="connsiteX3" fmla="*/ 0 w 1249294"/>
                <a:gd name="connsiteY3" fmla="*/ 317611 h 317611"/>
                <a:gd name="connsiteX4" fmla="*/ 0 w 1249294"/>
                <a:gd name="connsiteY4" fmla="*/ 0 h 31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294" h="317611">
                  <a:moveTo>
                    <a:pt x="0" y="0"/>
                  </a:moveTo>
                  <a:lnTo>
                    <a:pt x="1249294" y="0"/>
                  </a:lnTo>
                  <a:lnTo>
                    <a:pt x="1249294" y="317611"/>
                  </a:lnTo>
                  <a:lnTo>
                    <a:pt x="0" y="31761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Training Sergeant</a:t>
              </a: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9075711-190F-41E7-14CE-E4B67470F1B9}"/>
                </a:ext>
              </a:extLst>
            </p:cNvPr>
            <p:cNvSpPr/>
            <p:nvPr/>
          </p:nvSpPr>
          <p:spPr>
            <a:xfrm>
              <a:off x="5956649" y="3298667"/>
              <a:ext cx="1338263" cy="317611"/>
            </a:xfrm>
            <a:custGeom>
              <a:avLst/>
              <a:gdLst>
                <a:gd name="connsiteX0" fmla="*/ 0 w 1293626"/>
                <a:gd name="connsiteY0" fmla="*/ 0 h 317611"/>
                <a:gd name="connsiteX1" fmla="*/ 1293626 w 1293626"/>
                <a:gd name="connsiteY1" fmla="*/ 0 h 317611"/>
                <a:gd name="connsiteX2" fmla="*/ 1293626 w 1293626"/>
                <a:gd name="connsiteY2" fmla="*/ 317611 h 317611"/>
                <a:gd name="connsiteX3" fmla="*/ 0 w 1293626"/>
                <a:gd name="connsiteY3" fmla="*/ 317611 h 317611"/>
                <a:gd name="connsiteX4" fmla="*/ 0 w 1293626"/>
                <a:gd name="connsiteY4" fmla="*/ 0 h 31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3626" h="317611">
                  <a:moveTo>
                    <a:pt x="0" y="0"/>
                  </a:moveTo>
                  <a:lnTo>
                    <a:pt x="1293626" y="0"/>
                  </a:lnTo>
                  <a:lnTo>
                    <a:pt x="1293626" y="317611"/>
                  </a:lnTo>
                  <a:lnTo>
                    <a:pt x="0" y="31761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Academy Sergeant</a:t>
              </a: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5ED44B3-9EAF-C8E2-B3B8-9FD335BC1FA3}"/>
                </a:ext>
              </a:extLst>
            </p:cNvPr>
            <p:cNvSpPr/>
            <p:nvPr/>
          </p:nvSpPr>
          <p:spPr>
            <a:xfrm>
              <a:off x="5972834" y="4377642"/>
              <a:ext cx="1315141" cy="418631"/>
            </a:xfrm>
            <a:custGeom>
              <a:avLst/>
              <a:gdLst>
                <a:gd name="connsiteX0" fmla="*/ 0 w 1234982"/>
                <a:gd name="connsiteY0" fmla="*/ 0 h 418631"/>
                <a:gd name="connsiteX1" fmla="*/ 1234982 w 1234982"/>
                <a:gd name="connsiteY1" fmla="*/ 0 h 418631"/>
                <a:gd name="connsiteX2" fmla="*/ 1234982 w 1234982"/>
                <a:gd name="connsiteY2" fmla="*/ 418631 h 418631"/>
                <a:gd name="connsiteX3" fmla="*/ 0 w 1234982"/>
                <a:gd name="connsiteY3" fmla="*/ 418631 h 418631"/>
                <a:gd name="connsiteX4" fmla="*/ 0 w 1234982"/>
                <a:gd name="connsiteY4" fmla="*/ 0 h 418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982" h="418631">
                  <a:moveTo>
                    <a:pt x="0" y="0"/>
                  </a:moveTo>
                  <a:lnTo>
                    <a:pt x="1234982" y="0"/>
                  </a:lnTo>
                  <a:lnTo>
                    <a:pt x="1234982" y="418631"/>
                  </a:lnTo>
                  <a:lnTo>
                    <a:pt x="0" y="41863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Impaired Driving Sergeant</a:t>
              </a: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102D417-9212-F3F1-1698-5E980ACE13AB}"/>
                </a:ext>
              </a:extLst>
            </p:cNvPr>
            <p:cNvSpPr/>
            <p:nvPr/>
          </p:nvSpPr>
          <p:spPr>
            <a:xfrm>
              <a:off x="5945161" y="3849295"/>
              <a:ext cx="1308877" cy="264373"/>
            </a:xfrm>
            <a:custGeom>
              <a:avLst/>
              <a:gdLst>
                <a:gd name="connsiteX0" fmla="*/ 0 w 1256745"/>
                <a:gd name="connsiteY0" fmla="*/ 0 h 264373"/>
                <a:gd name="connsiteX1" fmla="*/ 1256745 w 1256745"/>
                <a:gd name="connsiteY1" fmla="*/ 0 h 264373"/>
                <a:gd name="connsiteX2" fmla="*/ 1256745 w 1256745"/>
                <a:gd name="connsiteY2" fmla="*/ 264373 h 264373"/>
                <a:gd name="connsiteX3" fmla="*/ 0 w 1256745"/>
                <a:gd name="connsiteY3" fmla="*/ 264373 h 264373"/>
                <a:gd name="connsiteX4" fmla="*/ 0 w 1256745"/>
                <a:gd name="connsiteY4" fmla="*/ 0 h 264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6745" h="264373">
                  <a:moveTo>
                    <a:pt x="0" y="0"/>
                  </a:moveTo>
                  <a:lnTo>
                    <a:pt x="1256745" y="0"/>
                  </a:lnTo>
                  <a:lnTo>
                    <a:pt x="1256745" y="264373"/>
                  </a:lnTo>
                  <a:lnTo>
                    <a:pt x="0" y="264373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24/7 Sergeant</a:t>
              </a: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64304AB-7208-51BD-D10C-CBEB90674D8E}"/>
                </a:ext>
              </a:extLst>
            </p:cNvPr>
            <p:cNvSpPr/>
            <p:nvPr/>
          </p:nvSpPr>
          <p:spPr>
            <a:xfrm>
              <a:off x="6911017" y="2197098"/>
              <a:ext cx="2066136" cy="376268"/>
            </a:xfrm>
            <a:custGeom>
              <a:avLst/>
              <a:gdLst>
                <a:gd name="connsiteX0" fmla="*/ 0 w 1410958"/>
                <a:gd name="connsiteY0" fmla="*/ 0 h 522376"/>
                <a:gd name="connsiteX1" fmla="*/ 1410958 w 1410958"/>
                <a:gd name="connsiteY1" fmla="*/ 0 h 522376"/>
                <a:gd name="connsiteX2" fmla="*/ 1410958 w 1410958"/>
                <a:gd name="connsiteY2" fmla="*/ 522376 h 522376"/>
                <a:gd name="connsiteX3" fmla="*/ 0 w 1410958"/>
                <a:gd name="connsiteY3" fmla="*/ 522376 h 522376"/>
                <a:gd name="connsiteX4" fmla="*/ 0 w 1410958"/>
                <a:gd name="connsiteY4" fmla="*/ 0 h 5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0958" h="522376">
                  <a:moveTo>
                    <a:pt x="0" y="0"/>
                  </a:moveTo>
                  <a:lnTo>
                    <a:pt x="1410958" y="0"/>
                  </a:lnTo>
                  <a:lnTo>
                    <a:pt x="1410958" y="522376"/>
                  </a:lnTo>
                  <a:lnTo>
                    <a:pt x="0" y="522376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Executive Protection Captain</a:t>
              </a: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294C84A-4EB5-1F3F-37E1-754E21915048}"/>
                </a:ext>
              </a:extLst>
            </p:cNvPr>
            <p:cNvSpPr/>
            <p:nvPr/>
          </p:nvSpPr>
          <p:spPr>
            <a:xfrm>
              <a:off x="7612964" y="2717224"/>
              <a:ext cx="1404112" cy="375938"/>
            </a:xfrm>
            <a:custGeom>
              <a:avLst/>
              <a:gdLst>
                <a:gd name="connsiteX0" fmla="*/ 0 w 1211714"/>
                <a:gd name="connsiteY0" fmla="*/ 0 h 375938"/>
                <a:gd name="connsiteX1" fmla="*/ 1211714 w 1211714"/>
                <a:gd name="connsiteY1" fmla="*/ 0 h 375938"/>
                <a:gd name="connsiteX2" fmla="*/ 1211714 w 1211714"/>
                <a:gd name="connsiteY2" fmla="*/ 375938 h 375938"/>
                <a:gd name="connsiteX3" fmla="*/ 0 w 1211714"/>
                <a:gd name="connsiteY3" fmla="*/ 375938 h 375938"/>
                <a:gd name="connsiteX4" fmla="*/ 0 w 1211714"/>
                <a:gd name="connsiteY4" fmla="*/ 0 h 37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714" h="375938">
                  <a:moveTo>
                    <a:pt x="0" y="0"/>
                  </a:moveTo>
                  <a:lnTo>
                    <a:pt x="1211714" y="0"/>
                  </a:lnTo>
                  <a:lnTo>
                    <a:pt x="1211714" y="375938"/>
                  </a:lnTo>
                  <a:lnTo>
                    <a:pt x="0" y="37593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Capitol Security Sergeant</a:t>
              </a: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40A5F2B-56D5-37A1-534C-3CCC7902DE33}"/>
                </a:ext>
              </a:extLst>
            </p:cNvPr>
            <p:cNvSpPr/>
            <p:nvPr/>
          </p:nvSpPr>
          <p:spPr>
            <a:xfrm>
              <a:off x="7646628" y="3694048"/>
              <a:ext cx="1370447" cy="381451"/>
            </a:xfrm>
            <a:custGeom>
              <a:avLst/>
              <a:gdLst>
                <a:gd name="connsiteX0" fmla="*/ 0 w 1232492"/>
                <a:gd name="connsiteY0" fmla="*/ 0 h 381451"/>
                <a:gd name="connsiteX1" fmla="*/ 1232492 w 1232492"/>
                <a:gd name="connsiteY1" fmla="*/ 0 h 381451"/>
                <a:gd name="connsiteX2" fmla="*/ 1232492 w 1232492"/>
                <a:gd name="connsiteY2" fmla="*/ 381451 h 381451"/>
                <a:gd name="connsiteX3" fmla="*/ 0 w 1232492"/>
                <a:gd name="connsiteY3" fmla="*/ 381451 h 381451"/>
                <a:gd name="connsiteX4" fmla="*/ 0 w 1232492"/>
                <a:gd name="connsiteY4" fmla="*/ 0 h 38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492" h="381451">
                  <a:moveTo>
                    <a:pt x="0" y="0"/>
                  </a:moveTo>
                  <a:lnTo>
                    <a:pt x="1232492" y="0"/>
                  </a:lnTo>
                  <a:lnTo>
                    <a:pt x="1232492" y="381451"/>
                  </a:lnTo>
                  <a:lnTo>
                    <a:pt x="0" y="38145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Dispatch Supervisor</a:t>
              </a: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438644E-53D9-C22F-EF79-3A60D4A9F7CC}"/>
                </a:ext>
              </a:extLst>
            </p:cNvPr>
            <p:cNvSpPr/>
            <p:nvPr/>
          </p:nvSpPr>
          <p:spPr>
            <a:xfrm>
              <a:off x="7481499" y="4295800"/>
              <a:ext cx="1502012" cy="325387"/>
            </a:xfrm>
            <a:custGeom>
              <a:avLst/>
              <a:gdLst>
                <a:gd name="connsiteX0" fmla="*/ 0 w 1022348"/>
                <a:gd name="connsiteY0" fmla="*/ 0 h 397894"/>
                <a:gd name="connsiteX1" fmla="*/ 1022348 w 1022348"/>
                <a:gd name="connsiteY1" fmla="*/ 0 h 397894"/>
                <a:gd name="connsiteX2" fmla="*/ 1022348 w 1022348"/>
                <a:gd name="connsiteY2" fmla="*/ 397894 h 397894"/>
                <a:gd name="connsiteX3" fmla="*/ 0 w 1022348"/>
                <a:gd name="connsiteY3" fmla="*/ 397894 h 397894"/>
                <a:gd name="connsiteX4" fmla="*/ 0 w 1022348"/>
                <a:gd name="connsiteY4" fmla="*/ 0 h 39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2348" h="397894">
                  <a:moveTo>
                    <a:pt x="0" y="0"/>
                  </a:moveTo>
                  <a:lnTo>
                    <a:pt x="1022348" y="0"/>
                  </a:lnTo>
                  <a:lnTo>
                    <a:pt x="1022348" y="397894"/>
                  </a:lnTo>
                  <a:lnTo>
                    <a:pt x="0" y="39789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Administrative Officer</a:t>
              </a: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D400808-D6FD-DD75-D66B-6F95FCABB5E0}"/>
                </a:ext>
              </a:extLst>
            </p:cNvPr>
            <p:cNvSpPr/>
            <p:nvPr/>
          </p:nvSpPr>
          <p:spPr>
            <a:xfrm>
              <a:off x="9632180" y="4300321"/>
              <a:ext cx="1350832" cy="399997"/>
            </a:xfrm>
            <a:custGeom>
              <a:avLst/>
              <a:gdLst>
                <a:gd name="connsiteX0" fmla="*/ 0 w 974204"/>
                <a:gd name="connsiteY0" fmla="*/ 0 h 398526"/>
                <a:gd name="connsiteX1" fmla="*/ 974204 w 974204"/>
                <a:gd name="connsiteY1" fmla="*/ 0 h 398526"/>
                <a:gd name="connsiteX2" fmla="*/ 974204 w 974204"/>
                <a:gd name="connsiteY2" fmla="*/ 398526 h 398526"/>
                <a:gd name="connsiteX3" fmla="*/ 0 w 974204"/>
                <a:gd name="connsiteY3" fmla="*/ 398526 h 398526"/>
                <a:gd name="connsiteX4" fmla="*/ 0 w 974204"/>
                <a:gd name="connsiteY4" fmla="*/ 0 h 39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204" h="398526">
                  <a:moveTo>
                    <a:pt x="0" y="0"/>
                  </a:moveTo>
                  <a:lnTo>
                    <a:pt x="974204" y="0"/>
                  </a:lnTo>
                  <a:lnTo>
                    <a:pt x="974204" y="398526"/>
                  </a:lnTo>
                  <a:lnTo>
                    <a:pt x="0" y="398526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Operations Captain</a:t>
              </a: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BA650FB-F523-829A-ECA3-0EDE3AE4BB91}"/>
                </a:ext>
              </a:extLst>
            </p:cNvPr>
            <p:cNvSpPr/>
            <p:nvPr/>
          </p:nvSpPr>
          <p:spPr>
            <a:xfrm>
              <a:off x="7873530" y="5218186"/>
              <a:ext cx="1738386" cy="317610"/>
            </a:xfrm>
            <a:custGeom>
              <a:avLst/>
              <a:gdLst>
                <a:gd name="connsiteX0" fmla="*/ 0 w 1714087"/>
                <a:gd name="connsiteY0" fmla="*/ 0 h 317611"/>
                <a:gd name="connsiteX1" fmla="*/ 1714087 w 1714087"/>
                <a:gd name="connsiteY1" fmla="*/ 0 h 317611"/>
                <a:gd name="connsiteX2" fmla="*/ 1714087 w 1714087"/>
                <a:gd name="connsiteY2" fmla="*/ 317611 h 317611"/>
                <a:gd name="connsiteX3" fmla="*/ 0 w 1714087"/>
                <a:gd name="connsiteY3" fmla="*/ 317611 h 317611"/>
                <a:gd name="connsiteX4" fmla="*/ 0 w 1714087"/>
                <a:gd name="connsiteY4" fmla="*/ 0 h 31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87" h="317611">
                  <a:moveTo>
                    <a:pt x="0" y="0"/>
                  </a:moveTo>
                  <a:lnTo>
                    <a:pt x="1714087" y="0"/>
                  </a:lnTo>
                  <a:lnTo>
                    <a:pt x="1714087" y="317611"/>
                  </a:lnTo>
                  <a:lnTo>
                    <a:pt x="0" y="31761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Supply Sergeant</a:t>
              </a: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B50B512-2953-1FC9-AB53-8F7B8CE0A7D9}"/>
                </a:ext>
              </a:extLst>
            </p:cNvPr>
            <p:cNvSpPr/>
            <p:nvPr/>
          </p:nvSpPr>
          <p:spPr>
            <a:xfrm>
              <a:off x="7884031" y="5656049"/>
              <a:ext cx="1712515" cy="317611"/>
            </a:xfrm>
            <a:custGeom>
              <a:avLst/>
              <a:gdLst>
                <a:gd name="connsiteX0" fmla="*/ 0 w 1717200"/>
                <a:gd name="connsiteY0" fmla="*/ 0 h 317611"/>
                <a:gd name="connsiteX1" fmla="*/ 1717200 w 1717200"/>
                <a:gd name="connsiteY1" fmla="*/ 0 h 317611"/>
                <a:gd name="connsiteX2" fmla="*/ 1717200 w 1717200"/>
                <a:gd name="connsiteY2" fmla="*/ 317611 h 317611"/>
                <a:gd name="connsiteX3" fmla="*/ 0 w 1717200"/>
                <a:gd name="connsiteY3" fmla="*/ 317611 h 317611"/>
                <a:gd name="connsiteX4" fmla="*/ 0 w 1717200"/>
                <a:gd name="connsiteY4" fmla="*/ 0 h 31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7200" h="317611">
                  <a:moveTo>
                    <a:pt x="0" y="0"/>
                  </a:moveTo>
                  <a:lnTo>
                    <a:pt x="1717200" y="0"/>
                  </a:lnTo>
                  <a:lnTo>
                    <a:pt x="1717200" y="317611"/>
                  </a:lnTo>
                  <a:lnTo>
                    <a:pt x="0" y="31761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Records Sergeant</a:t>
              </a: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E54D490-A215-A149-9106-4A0CB254D815}"/>
                </a:ext>
              </a:extLst>
            </p:cNvPr>
            <p:cNvSpPr/>
            <p:nvPr/>
          </p:nvSpPr>
          <p:spPr>
            <a:xfrm>
              <a:off x="7887779" y="6092288"/>
              <a:ext cx="1717200" cy="317611"/>
            </a:xfrm>
            <a:custGeom>
              <a:avLst/>
              <a:gdLst>
                <a:gd name="connsiteX0" fmla="*/ 0 w 1717295"/>
                <a:gd name="connsiteY0" fmla="*/ 0 h 388153"/>
                <a:gd name="connsiteX1" fmla="*/ 1717295 w 1717295"/>
                <a:gd name="connsiteY1" fmla="*/ 0 h 388153"/>
                <a:gd name="connsiteX2" fmla="*/ 1717295 w 1717295"/>
                <a:gd name="connsiteY2" fmla="*/ 388153 h 388153"/>
                <a:gd name="connsiteX3" fmla="*/ 0 w 1717295"/>
                <a:gd name="connsiteY3" fmla="*/ 388153 h 388153"/>
                <a:gd name="connsiteX4" fmla="*/ 0 w 1717295"/>
                <a:gd name="connsiteY4" fmla="*/ 0 h 38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7295" h="388153">
                  <a:moveTo>
                    <a:pt x="0" y="0"/>
                  </a:moveTo>
                  <a:lnTo>
                    <a:pt x="1717295" y="0"/>
                  </a:lnTo>
                  <a:lnTo>
                    <a:pt x="1717295" y="388153"/>
                  </a:lnTo>
                  <a:lnTo>
                    <a:pt x="0" y="388153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Traffic Homicide Sergeant</a:t>
              </a: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23FA3C6-04CA-F3CF-75F4-56D56764DE4B}"/>
                </a:ext>
              </a:extLst>
            </p:cNvPr>
            <p:cNvSpPr/>
            <p:nvPr/>
          </p:nvSpPr>
          <p:spPr>
            <a:xfrm>
              <a:off x="7873529" y="4788904"/>
              <a:ext cx="1723017" cy="317610"/>
            </a:xfrm>
            <a:custGeom>
              <a:avLst/>
              <a:gdLst>
                <a:gd name="connsiteX0" fmla="*/ 0 w 1555192"/>
                <a:gd name="connsiteY0" fmla="*/ 0 h 317611"/>
                <a:gd name="connsiteX1" fmla="*/ 1555192 w 1555192"/>
                <a:gd name="connsiteY1" fmla="*/ 0 h 317611"/>
                <a:gd name="connsiteX2" fmla="*/ 1555192 w 1555192"/>
                <a:gd name="connsiteY2" fmla="*/ 317611 h 317611"/>
                <a:gd name="connsiteX3" fmla="*/ 0 w 1555192"/>
                <a:gd name="connsiteY3" fmla="*/ 317611 h 317611"/>
                <a:gd name="connsiteX4" fmla="*/ 0 w 1555192"/>
                <a:gd name="connsiteY4" fmla="*/ 0 h 31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5192" h="317611">
                  <a:moveTo>
                    <a:pt x="0" y="0"/>
                  </a:moveTo>
                  <a:lnTo>
                    <a:pt x="1555192" y="0"/>
                  </a:lnTo>
                  <a:lnTo>
                    <a:pt x="1555192" y="317611"/>
                  </a:lnTo>
                  <a:lnTo>
                    <a:pt x="0" y="31761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kern="12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Maintenance Manager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914EA03-2CC0-B103-E01C-16A23BB177A3}"/>
              </a:ext>
            </a:extLst>
          </p:cNvPr>
          <p:cNvCxnSpPr>
            <a:cxnSpLocks/>
          </p:cNvCxnSpPr>
          <p:nvPr/>
        </p:nvCxnSpPr>
        <p:spPr>
          <a:xfrm>
            <a:off x="7425961" y="2579220"/>
            <a:ext cx="19537" cy="1335129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7D45EBF-BC8F-EC96-AD78-AE2BC34D9794}"/>
              </a:ext>
            </a:extLst>
          </p:cNvPr>
          <p:cNvCxnSpPr/>
          <p:nvPr/>
        </p:nvCxnSpPr>
        <p:spPr>
          <a:xfrm>
            <a:off x="7425961" y="2953580"/>
            <a:ext cx="1970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C5C9923-C813-0AC7-4CDA-2293885D3A38}"/>
              </a:ext>
            </a:extLst>
          </p:cNvPr>
          <p:cNvCxnSpPr>
            <a:cxnSpLocks/>
          </p:cNvCxnSpPr>
          <p:nvPr/>
        </p:nvCxnSpPr>
        <p:spPr>
          <a:xfrm>
            <a:off x="7439160" y="3457472"/>
            <a:ext cx="2045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C440453-BF95-3C74-2463-F83E032A869C}"/>
              </a:ext>
            </a:extLst>
          </p:cNvPr>
          <p:cNvCxnSpPr>
            <a:cxnSpLocks/>
          </p:cNvCxnSpPr>
          <p:nvPr/>
        </p:nvCxnSpPr>
        <p:spPr>
          <a:xfrm flipH="1">
            <a:off x="5826201" y="2073551"/>
            <a:ext cx="33313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50330DE-7181-9CA4-7C64-D618F1491E4B}"/>
              </a:ext>
            </a:extLst>
          </p:cNvPr>
          <p:cNvCxnSpPr>
            <a:cxnSpLocks/>
          </p:cNvCxnSpPr>
          <p:nvPr/>
        </p:nvCxnSpPr>
        <p:spPr>
          <a:xfrm>
            <a:off x="5826201" y="2073551"/>
            <a:ext cx="0" cy="1546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46F415F7-36BE-10A1-E41A-CE4657358DEC}"/>
              </a:ext>
            </a:extLst>
          </p:cNvPr>
          <p:cNvCxnSpPr/>
          <p:nvPr/>
        </p:nvCxnSpPr>
        <p:spPr>
          <a:xfrm flipH="1">
            <a:off x="8998751" y="2373587"/>
            <a:ext cx="1588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FB6A8047-6E42-7FC5-31C5-586F7C4FAB35}"/>
              </a:ext>
            </a:extLst>
          </p:cNvPr>
          <p:cNvCxnSpPr/>
          <p:nvPr/>
        </p:nvCxnSpPr>
        <p:spPr>
          <a:xfrm>
            <a:off x="9157584" y="2373587"/>
            <a:ext cx="3369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7E0EA15E-C679-7100-0B05-AFB5AA0D1B3F}"/>
              </a:ext>
            </a:extLst>
          </p:cNvPr>
          <p:cNvSpPr/>
          <p:nvPr/>
        </p:nvSpPr>
        <p:spPr>
          <a:xfrm>
            <a:off x="9452726" y="2172226"/>
            <a:ext cx="1434470" cy="393559"/>
          </a:xfrm>
          <a:custGeom>
            <a:avLst/>
            <a:gdLst>
              <a:gd name="connsiteX0" fmla="*/ 0 w 974204"/>
              <a:gd name="connsiteY0" fmla="*/ 0 h 393559"/>
              <a:gd name="connsiteX1" fmla="*/ 974204 w 974204"/>
              <a:gd name="connsiteY1" fmla="*/ 0 h 393559"/>
              <a:gd name="connsiteX2" fmla="*/ 974204 w 974204"/>
              <a:gd name="connsiteY2" fmla="*/ 393559 h 393559"/>
              <a:gd name="connsiteX3" fmla="*/ 0 w 974204"/>
              <a:gd name="connsiteY3" fmla="*/ 393559 h 393559"/>
              <a:gd name="connsiteX4" fmla="*/ 0 w 974204"/>
              <a:gd name="connsiteY4" fmla="*/ 0 h 393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204" h="393559">
                <a:moveTo>
                  <a:pt x="0" y="0"/>
                </a:moveTo>
                <a:lnTo>
                  <a:pt x="974204" y="0"/>
                </a:lnTo>
                <a:lnTo>
                  <a:pt x="974204" y="393559"/>
                </a:lnTo>
                <a:lnTo>
                  <a:pt x="0" y="393559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0" kern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Technology Captain</a:t>
            </a: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8E4496DD-329F-B21E-8159-2F365750A654}"/>
              </a:ext>
            </a:extLst>
          </p:cNvPr>
          <p:cNvSpPr/>
          <p:nvPr/>
        </p:nvSpPr>
        <p:spPr>
          <a:xfrm>
            <a:off x="9465335" y="3773793"/>
            <a:ext cx="1432436" cy="393559"/>
          </a:xfrm>
          <a:custGeom>
            <a:avLst/>
            <a:gdLst>
              <a:gd name="connsiteX0" fmla="*/ 0 w 974204"/>
              <a:gd name="connsiteY0" fmla="*/ 0 h 393559"/>
              <a:gd name="connsiteX1" fmla="*/ 974204 w 974204"/>
              <a:gd name="connsiteY1" fmla="*/ 0 h 393559"/>
              <a:gd name="connsiteX2" fmla="*/ 974204 w 974204"/>
              <a:gd name="connsiteY2" fmla="*/ 393559 h 393559"/>
              <a:gd name="connsiteX3" fmla="*/ 0 w 974204"/>
              <a:gd name="connsiteY3" fmla="*/ 393559 h 393559"/>
              <a:gd name="connsiteX4" fmla="*/ 0 w 974204"/>
              <a:gd name="connsiteY4" fmla="*/ 0 h 393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204" h="393559">
                <a:moveTo>
                  <a:pt x="0" y="0"/>
                </a:moveTo>
                <a:lnTo>
                  <a:pt x="974204" y="0"/>
                </a:lnTo>
                <a:lnTo>
                  <a:pt x="974204" y="393559"/>
                </a:lnTo>
                <a:lnTo>
                  <a:pt x="0" y="393559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0" kern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IT Systems Analysts</a:t>
            </a: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30E5E99D-D1E7-4298-8617-CD3B34C43C66}"/>
              </a:ext>
            </a:extLst>
          </p:cNvPr>
          <p:cNvSpPr/>
          <p:nvPr/>
        </p:nvSpPr>
        <p:spPr>
          <a:xfrm>
            <a:off x="9467150" y="3240702"/>
            <a:ext cx="1432437" cy="393559"/>
          </a:xfrm>
          <a:custGeom>
            <a:avLst/>
            <a:gdLst>
              <a:gd name="connsiteX0" fmla="*/ 0 w 974204"/>
              <a:gd name="connsiteY0" fmla="*/ 0 h 393559"/>
              <a:gd name="connsiteX1" fmla="*/ 974204 w 974204"/>
              <a:gd name="connsiteY1" fmla="*/ 0 h 393559"/>
              <a:gd name="connsiteX2" fmla="*/ 974204 w 974204"/>
              <a:gd name="connsiteY2" fmla="*/ 393559 h 393559"/>
              <a:gd name="connsiteX3" fmla="*/ 0 w 974204"/>
              <a:gd name="connsiteY3" fmla="*/ 393559 h 393559"/>
              <a:gd name="connsiteX4" fmla="*/ 0 w 974204"/>
              <a:gd name="connsiteY4" fmla="*/ 0 h 393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204" h="393559">
                <a:moveTo>
                  <a:pt x="0" y="0"/>
                </a:moveTo>
                <a:lnTo>
                  <a:pt x="974204" y="0"/>
                </a:lnTo>
                <a:lnTo>
                  <a:pt x="974204" y="393559"/>
                </a:lnTo>
                <a:lnTo>
                  <a:pt x="0" y="393559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0" kern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MHP Radio Manager</a:t>
            </a: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9030676B-5211-8CBA-1A28-7EA2F40AF0A2}"/>
              </a:ext>
            </a:extLst>
          </p:cNvPr>
          <p:cNvSpPr/>
          <p:nvPr/>
        </p:nvSpPr>
        <p:spPr>
          <a:xfrm>
            <a:off x="9465118" y="2706554"/>
            <a:ext cx="1434470" cy="393559"/>
          </a:xfrm>
          <a:custGeom>
            <a:avLst/>
            <a:gdLst>
              <a:gd name="connsiteX0" fmla="*/ 0 w 974204"/>
              <a:gd name="connsiteY0" fmla="*/ 0 h 393559"/>
              <a:gd name="connsiteX1" fmla="*/ 974204 w 974204"/>
              <a:gd name="connsiteY1" fmla="*/ 0 h 393559"/>
              <a:gd name="connsiteX2" fmla="*/ 974204 w 974204"/>
              <a:gd name="connsiteY2" fmla="*/ 393559 h 393559"/>
              <a:gd name="connsiteX3" fmla="*/ 0 w 974204"/>
              <a:gd name="connsiteY3" fmla="*/ 393559 h 393559"/>
              <a:gd name="connsiteX4" fmla="*/ 0 w 974204"/>
              <a:gd name="connsiteY4" fmla="*/ 0 h 393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204" h="393559">
                <a:moveTo>
                  <a:pt x="0" y="0"/>
                </a:moveTo>
                <a:lnTo>
                  <a:pt x="974204" y="0"/>
                </a:lnTo>
                <a:lnTo>
                  <a:pt x="974204" y="393559"/>
                </a:lnTo>
                <a:lnTo>
                  <a:pt x="0" y="393559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0" kern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Statewide Radio Manager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B1770495-8ECB-62E2-01CB-147FF2C26FD2}"/>
              </a:ext>
            </a:extLst>
          </p:cNvPr>
          <p:cNvCxnSpPr/>
          <p:nvPr/>
        </p:nvCxnSpPr>
        <p:spPr>
          <a:xfrm>
            <a:off x="11102340" y="2373587"/>
            <a:ext cx="0" cy="16261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FD6C347-1B15-FA78-363B-FA5B1AED2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280204-0837-C980-6450-700FDD2EE04C}"/>
              </a:ext>
            </a:extLst>
          </p:cNvPr>
          <p:cNvSpPr/>
          <p:nvPr/>
        </p:nvSpPr>
        <p:spPr>
          <a:xfrm>
            <a:off x="7654740" y="3244423"/>
            <a:ext cx="1379925" cy="381451"/>
          </a:xfrm>
          <a:custGeom>
            <a:avLst/>
            <a:gdLst>
              <a:gd name="connsiteX0" fmla="*/ 0 w 1232492"/>
              <a:gd name="connsiteY0" fmla="*/ 0 h 381451"/>
              <a:gd name="connsiteX1" fmla="*/ 1232492 w 1232492"/>
              <a:gd name="connsiteY1" fmla="*/ 0 h 381451"/>
              <a:gd name="connsiteX2" fmla="*/ 1232492 w 1232492"/>
              <a:gd name="connsiteY2" fmla="*/ 381451 h 381451"/>
              <a:gd name="connsiteX3" fmla="*/ 0 w 1232492"/>
              <a:gd name="connsiteY3" fmla="*/ 381451 h 381451"/>
              <a:gd name="connsiteX4" fmla="*/ 0 w 1232492"/>
              <a:gd name="connsiteY4" fmla="*/ 0 h 38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2492" h="381451">
                <a:moveTo>
                  <a:pt x="0" y="0"/>
                </a:moveTo>
                <a:lnTo>
                  <a:pt x="1232492" y="0"/>
                </a:lnTo>
                <a:lnTo>
                  <a:pt x="1232492" y="381451"/>
                </a:lnTo>
                <a:lnTo>
                  <a:pt x="0" y="381451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0" kern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Executive Protection Sergeant</a:t>
            </a:r>
          </a:p>
        </p:txBody>
      </p:sp>
    </p:spTree>
    <p:extLst>
      <p:ext uri="{BB962C8B-B14F-4D97-AF65-F5344CB8AC3E}">
        <p14:creationId xmlns:p14="http://schemas.microsoft.com/office/powerpoint/2010/main" val="1683688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7728E-0159-F7C2-7DE3-C7C345A7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66C77-8090-C282-E637-9A4777E3D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4925"/>
            <a:ext cx="10515600" cy="4872038"/>
          </a:xfrm>
        </p:spPr>
        <p:txBody>
          <a:bodyPr vert="horz" lIns="91440" tIns="45720" rIns="91440" bIns="45720" numCol="2" rtlCol="0" anchor="t">
            <a:normAutofit/>
          </a:bodyPr>
          <a:lstStyle/>
          <a:p>
            <a:r>
              <a:rPr lang="en-US" dirty="0"/>
              <a:t>Pay and Retention</a:t>
            </a:r>
          </a:p>
          <a:p>
            <a:r>
              <a:rPr lang="en-US" dirty="0"/>
              <a:t>Budget Shortfall</a:t>
            </a:r>
          </a:p>
          <a:p>
            <a:r>
              <a:rPr lang="en-US" dirty="0"/>
              <a:t>New Funding Source</a:t>
            </a:r>
          </a:p>
          <a:p>
            <a:pPr marL="0" indent="0">
              <a:buNone/>
            </a:pPr>
            <a:endParaRPr lang="en-US" sz="3600" dirty="0">
              <a:cs typeface="Calibri"/>
            </a:endParaRPr>
          </a:p>
          <a:p>
            <a:pPr lvl="1"/>
            <a:endParaRPr lang="en-US" sz="3200" dirty="0"/>
          </a:p>
          <a:p>
            <a:pPr marL="520700" lvl="2" indent="0">
              <a:buNone/>
            </a:pPr>
            <a:endParaRPr lang="en-US" dirty="0"/>
          </a:p>
          <a:p>
            <a:pPr marL="0" lvl="1" indent="279400"/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C4A1523-91CA-BEAB-C6C8-5A68E6B07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85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8D8E-2BBD-44B5-9CEB-37BD30C1E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0"/>
            <a:ext cx="10018713" cy="753996"/>
          </a:xfrm>
        </p:spPr>
        <p:txBody>
          <a:bodyPr/>
          <a:lstStyle/>
          <a:p>
            <a:pPr algn="ctr"/>
            <a:r>
              <a:rPr lang="en-US" dirty="0">
                <a:latin typeface="Century Schoolbook"/>
              </a:rPr>
              <a:t>Drug Seizures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A423391-5281-4932-80A2-3799D324B3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8357710"/>
              </p:ext>
            </p:extLst>
          </p:nvPr>
        </p:nvGraphicFramePr>
        <p:xfrm>
          <a:off x="1487325" y="1752352"/>
          <a:ext cx="9217348" cy="371597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837716">
                  <a:extLst>
                    <a:ext uri="{9D8B030D-6E8A-4147-A177-3AD203B41FA5}">
                      <a16:colId xmlns:a16="http://schemas.microsoft.com/office/drawing/2014/main" val="968944801"/>
                    </a:ext>
                  </a:extLst>
                </a:gridCol>
                <a:gridCol w="1953582">
                  <a:extLst>
                    <a:ext uri="{9D8B030D-6E8A-4147-A177-3AD203B41FA5}">
                      <a16:colId xmlns:a16="http://schemas.microsoft.com/office/drawing/2014/main" val="4151099613"/>
                    </a:ext>
                  </a:extLst>
                </a:gridCol>
                <a:gridCol w="3426050">
                  <a:extLst>
                    <a:ext uri="{9D8B030D-6E8A-4147-A177-3AD203B41FA5}">
                      <a16:colId xmlns:a16="http://schemas.microsoft.com/office/drawing/2014/main" val="3268159192"/>
                    </a:ext>
                  </a:extLst>
                </a:gridCol>
              </a:tblGrid>
              <a:tr h="379747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Seizure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55575"/>
                  </a:ext>
                </a:extLst>
              </a:tr>
              <a:tr h="379747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Cocaine/Crack Cocaine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23.25 Pounds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18.45 Pounds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368329"/>
                  </a:ext>
                </a:extLst>
              </a:tr>
              <a:tr h="379747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Fentanyl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49,936 DU/2.96 Pounds Powder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109,463 DU &amp; 1.06 Pounds Powder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92052"/>
                  </a:ext>
                </a:extLst>
              </a:tr>
              <a:tr h="379747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Hallucinogen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1.38 Pounds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 Pounds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891918"/>
                  </a:ext>
                </a:extLst>
              </a:tr>
              <a:tr h="379747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Heroin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.35 Pounds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12.46 Pounds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123442"/>
                  </a:ext>
                </a:extLst>
              </a:tr>
              <a:tr h="379747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Marijuana &amp; Marijuana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3458.5 Pounds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463.13 Pounds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539312"/>
                  </a:ext>
                </a:extLst>
              </a:tr>
              <a:tr h="37974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Methamphetamine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145.4 Pounds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140.24 Pounds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044617"/>
                  </a:ext>
                </a:extLst>
              </a:tr>
              <a:tr h="379747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Pharmaceuticals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322.25 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1,699.5 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14959"/>
                  </a:ext>
                </a:extLst>
              </a:tr>
              <a:tr h="4176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Weapons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42374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EE4E458-32A2-161B-96ED-C3B5BA1D0033}"/>
              </a:ext>
            </a:extLst>
          </p:cNvPr>
          <p:cNvSpPr txBox="1"/>
          <p:nvPr/>
        </p:nvSpPr>
        <p:spPr>
          <a:xfrm>
            <a:off x="1487326" y="6466688"/>
            <a:ext cx="5111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**DU-Dosage Units=Number of Pills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A2F0CA7-AFA2-7F24-F2CB-AFAA8D560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12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8D8E-2BBD-44B5-9CEB-37BD30C1E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40"/>
            <a:ext cx="12191999" cy="91987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entury Schoolbook"/>
              </a:rPr>
              <a:t>Violent Crime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7E6891-3532-4CEA-BF71-0F658DCF3C98}"/>
              </a:ext>
            </a:extLst>
          </p:cNvPr>
          <p:cNvSpPr txBox="1">
            <a:spLocks/>
          </p:cNvSpPr>
          <p:nvPr/>
        </p:nvSpPr>
        <p:spPr>
          <a:xfrm>
            <a:off x="1006644" y="6120312"/>
            <a:ext cx="3819787" cy="4938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1200" dirty="0">
                <a:latin typeface="Century Schoolbook"/>
              </a:rPr>
              <a:t>Source: Montana Board of Crime Control</a:t>
            </a:r>
          </a:p>
          <a:p>
            <a:pPr algn="l"/>
            <a:r>
              <a:rPr lang="en-US" sz="1200" dirty="0">
                <a:latin typeface="Century Schoolbook"/>
              </a:rPr>
              <a:t>*2024 numbers are not yet available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4244573-2576-C89F-A803-A29E2D57C9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4942961"/>
              </p:ext>
            </p:extLst>
          </p:nvPr>
        </p:nvGraphicFramePr>
        <p:xfrm>
          <a:off x="2267712" y="1115568"/>
          <a:ext cx="7892288" cy="5330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D154DE3-D64F-A2A4-59AC-832E8F356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98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8D8E-2BBD-44B5-9CEB-37BD30C1E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28041"/>
            <a:ext cx="10018713" cy="86546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entury Schoolbook"/>
              </a:rPr>
              <a:t>Marijuana in Montana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23F644-132A-4058-AEC8-9686B8C80B8F}"/>
              </a:ext>
            </a:extLst>
          </p:cNvPr>
          <p:cNvSpPr txBox="1">
            <a:spLocks/>
          </p:cNvSpPr>
          <p:nvPr/>
        </p:nvSpPr>
        <p:spPr>
          <a:xfrm>
            <a:off x="1161255" y="6221274"/>
            <a:ext cx="9398669" cy="6399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1400" dirty="0">
                <a:latin typeface="Century Schoolbook"/>
              </a:rPr>
              <a:t>Source: Forensic Science Division</a:t>
            </a:r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5EE3510-6D0B-8736-2529-724A912D7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8262D5E-0C2F-4066-CC62-A06D528D4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33" y="1282460"/>
            <a:ext cx="9640334" cy="429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448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8D8E-2BBD-44B5-9CEB-37BD30C1E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9900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entury Schoolbook"/>
              </a:rPr>
              <a:t>Population Growth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BA4A97-3C95-4AF7-B378-2FCE50CEB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7" y="787735"/>
            <a:ext cx="5785603" cy="57180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Century Schoolbook"/>
                <a:cs typeface="Calibri"/>
              </a:rPr>
              <a:t>Kalispell 8.9% - District 6</a:t>
            </a:r>
          </a:p>
          <a:p>
            <a:pPr marL="0" indent="0">
              <a:buNone/>
            </a:pPr>
            <a:endParaRPr lang="en-US" dirty="0">
              <a:latin typeface="Century Schoolbook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entury Schoolbook"/>
                <a:cs typeface="Calibri"/>
              </a:rPr>
              <a:t>Helena 7% - District 3</a:t>
            </a:r>
          </a:p>
          <a:p>
            <a:pPr marL="0" indent="0">
              <a:buNone/>
            </a:pPr>
            <a:endParaRPr lang="en-US" dirty="0">
              <a:latin typeface="Century Schoolbook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entury Schoolbook"/>
                <a:cs typeface="Calibri"/>
              </a:rPr>
              <a:t>Bozeman 6.3% - District 7</a:t>
            </a:r>
          </a:p>
          <a:p>
            <a:pPr marL="0" indent="0">
              <a:buNone/>
            </a:pPr>
            <a:endParaRPr lang="en-US" dirty="0">
              <a:latin typeface="Century Schoolbook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entury Schoolbook"/>
                <a:cs typeface="Calibri"/>
              </a:rPr>
              <a:t>Billings 3.9% - District 4</a:t>
            </a:r>
          </a:p>
          <a:p>
            <a:pPr marL="0" indent="0">
              <a:buNone/>
            </a:pPr>
            <a:endParaRPr lang="en-US" dirty="0">
              <a:latin typeface="Century Schoolbook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entury Schoolbook"/>
                <a:cs typeface="Calibri"/>
              </a:rPr>
              <a:t>Missoula 3.7% -  District 1</a:t>
            </a:r>
          </a:p>
          <a:p>
            <a:pPr marL="0" indent="0">
              <a:buNone/>
            </a:pPr>
            <a:endParaRPr lang="en-US" dirty="0">
              <a:latin typeface="Century Schoolbook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entury Schoolbook"/>
                <a:cs typeface="Calibri"/>
              </a:rPr>
              <a:t>Butte-Silver Bow 3.5% - District 3</a:t>
            </a:r>
          </a:p>
          <a:p>
            <a:pPr marL="0" indent="0" algn="ctr">
              <a:buNone/>
            </a:pPr>
            <a:endParaRPr lang="en-US" sz="2400" dirty="0">
              <a:latin typeface="Century Schoolbook"/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E8D124-E52D-4248-957D-31657BCDF672}"/>
              </a:ext>
            </a:extLst>
          </p:cNvPr>
          <p:cNvSpPr txBox="1">
            <a:spLocks/>
          </p:cNvSpPr>
          <p:nvPr/>
        </p:nvSpPr>
        <p:spPr>
          <a:xfrm>
            <a:off x="152869" y="6364137"/>
            <a:ext cx="3819787" cy="4938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dirty="0">
                <a:latin typeface="Century Schoolbook"/>
              </a:rPr>
              <a:t>Source: US Census Bureau, 2020-2023 data</a:t>
            </a:r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989A22A3-0303-988A-B9B3-6FAF034FC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1266825"/>
            <a:ext cx="231457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2">
            <a:extLst>
              <a:ext uri="{FF2B5EF4-FFF2-40B4-BE49-F238E27FC236}">
                <a16:creationId xmlns:a16="http://schemas.microsoft.com/office/drawing/2014/main" id="{4B9376D1-1DB0-1D3E-CD40-3030139C52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ED98D-3AB0-3FD7-8C14-9EA540BFC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168" y="787735"/>
            <a:ext cx="7604291" cy="419594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98634B1-31FB-4BA4-5D69-B8723470A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94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8D8E-2BBD-44B5-9CEB-37BD30C1E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41"/>
            <a:ext cx="12192000" cy="842445"/>
          </a:xfrm>
        </p:spPr>
        <p:txBody>
          <a:bodyPr>
            <a:normAutofit/>
          </a:bodyPr>
          <a:lstStyle/>
          <a:p>
            <a:r>
              <a:rPr lang="en-US" dirty="0">
                <a:latin typeface="Century Schoolbook"/>
              </a:rPr>
              <a:t>Travel &amp; Tourism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7D841AB-C328-4198-8ADA-C88E974E4F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8111264"/>
              </p:ext>
            </p:extLst>
          </p:nvPr>
        </p:nvGraphicFramePr>
        <p:xfrm>
          <a:off x="688976" y="1125144"/>
          <a:ext cx="10814048" cy="4862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3FC302A9-3C77-4DF2-906A-23734E4182BD}"/>
              </a:ext>
            </a:extLst>
          </p:cNvPr>
          <p:cNvSpPr txBox="1">
            <a:spLocks/>
          </p:cNvSpPr>
          <p:nvPr/>
        </p:nvSpPr>
        <p:spPr>
          <a:xfrm>
            <a:off x="831053" y="5987515"/>
            <a:ext cx="8455822" cy="8006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1200" dirty="0">
                <a:latin typeface="Century Schoolbook"/>
              </a:rPr>
              <a:t>Non-Resident Visitor Source: University of Montana Institute for Tourism and Recreation Research</a:t>
            </a:r>
            <a:endParaRPr lang="en-US" sz="1200" dirty="0"/>
          </a:p>
          <a:p>
            <a:pPr algn="l"/>
            <a:r>
              <a:rPr lang="en-US" sz="1200" dirty="0">
                <a:latin typeface="Century Schoolbook"/>
              </a:rPr>
              <a:t>Miles Driven Source: Montana Department of Transportation</a:t>
            </a:r>
          </a:p>
          <a:p>
            <a:pPr algn="l"/>
            <a:r>
              <a:rPr lang="en-US" sz="1200" dirty="0">
                <a:latin typeface="Century Schoolbook"/>
              </a:rPr>
              <a:t>*2024 numbers are not yet available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8414632-7C5B-6AAF-8930-F8178E51D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17" y="5696275"/>
            <a:ext cx="828542" cy="10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62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FFFFFF"/>
      </a:dk1>
      <a:lt1>
        <a:sysClr val="window" lastClr="FFFFFF"/>
      </a:lt1>
      <a:dk2>
        <a:srgbClr val="44546A"/>
      </a:dk2>
      <a:lt2>
        <a:srgbClr val="5F5F5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B2B2B2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35FA510BCAAD4B9930973C01794B1F" ma:contentTypeVersion="4" ma:contentTypeDescription="Create a new document." ma:contentTypeScope="" ma:versionID="af16e58c347fad798a54949c712c0288">
  <xsd:schema xmlns:xsd="http://www.w3.org/2001/XMLSchema" xmlns:xs="http://www.w3.org/2001/XMLSchema" xmlns:p="http://schemas.microsoft.com/office/2006/metadata/properties" xmlns:ns2="747b34a9-a701-4d01-8b2f-6a1f73a0809b" targetNamespace="http://schemas.microsoft.com/office/2006/metadata/properties" ma:root="true" ma:fieldsID="594e82f37976b5f3e7c41da6408fb65a" ns2:_="">
    <xsd:import namespace="747b34a9-a701-4d01-8b2f-6a1f73a080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7b34a9-a701-4d01-8b2f-6a1f73a080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77F614E-9398-4044-BCA1-CBA0DD73A8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7b34a9-a701-4d01-8b2f-6a1f73a080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D7B8CF-70E8-48BD-B298-EC77134FDE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35CA56-5D82-4A24-9E80-5B8E436D5B2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2385</TotalTime>
  <Words>658</Words>
  <Application>Microsoft Office PowerPoint</Application>
  <PresentationFormat>Widescreen</PresentationFormat>
  <Paragraphs>192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Century Schoolbook</vt:lpstr>
      <vt:lpstr>Office Theme</vt:lpstr>
      <vt:lpstr>1_Custom Design</vt:lpstr>
      <vt:lpstr>Custom Design</vt:lpstr>
      <vt:lpstr>Montana Highway Patrol  (MHP)</vt:lpstr>
      <vt:lpstr>Montana Highway Patrol Org. Chart</vt:lpstr>
      <vt:lpstr>Montana Highway Patrol Org. Chart</vt:lpstr>
      <vt:lpstr>Items of Interest</vt:lpstr>
      <vt:lpstr>Drug Seizures</vt:lpstr>
      <vt:lpstr>Violent Crime</vt:lpstr>
      <vt:lpstr>Marijuana in Montana</vt:lpstr>
      <vt:lpstr>Population Growth</vt:lpstr>
      <vt:lpstr>Travel &amp; Tourism</vt:lpstr>
      <vt:lpstr>Traffic Fatalities</vt:lpstr>
      <vt:lpstr>Annual Prisoner Per Diem Cost (Millions)</vt:lpstr>
      <vt:lpstr>Accomplishments &amp; Efficiencies</vt:lpstr>
      <vt:lpstr>Goals &amp; Metrics</vt:lpstr>
      <vt:lpstr>Ongoing Projects</vt:lpstr>
      <vt:lpstr>Division Budget Fiscal Year 2025</vt:lpstr>
      <vt:lpstr>Legislative Requests</vt:lpstr>
      <vt:lpstr>Budget Requests</vt:lpstr>
      <vt:lpstr>Budget Requests Continued</vt:lpstr>
      <vt:lpstr>Montana Highway Patrol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Cantrell, Emilee</dc:creator>
  <cp:lastModifiedBy>Thompson, Beth</cp:lastModifiedBy>
  <cp:revision>172</cp:revision>
  <dcterms:created xsi:type="dcterms:W3CDTF">2022-02-11T20:02:41Z</dcterms:created>
  <dcterms:modified xsi:type="dcterms:W3CDTF">2025-01-16T00:32:23Z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0x0101009835FA510BCAAD4B9930973C01794B1F</vt:lpwstr>
  </property>
</Properties>
</file>