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6"/>
  </p:notesMasterIdLst>
  <p:sldIdLst>
    <p:sldId id="337" r:id="rId6"/>
    <p:sldId id="382" r:id="rId7"/>
    <p:sldId id="383" r:id="rId8"/>
    <p:sldId id="385" r:id="rId9"/>
    <p:sldId id="384" r:id="rId10"/>
    <p:sldId id="370" r:id="rId11"/>
    <p:sldId id="386" r:id="rId12"/>
    <p:sldId id="374" r:id="rId13"/>
    <p:sldId id="375" r:id="rId14"/>
    <p:sldId id="381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0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78143" autoAdjust="0"/>
  </p:normalViewPr>
  <p:slideViewPr>
    <p:cSldViewPr snapToGrid="0">
      <p:cViewPr varScale="1">
        <p:scale>
          <a:sx n="86" d="100"/>
          <a:sy n="86" d="100"/>
        </p:scale>
        <p:origin x="154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$ Amount</c:v>
                </c:pt>
              </c:strCache>
            </c:strRef>
          </c:tx>
          <c:spPr>
            <a:ln>
              <a:solidFill>
                <a:schemeClr val="tx2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tx2">
                    <a:lumMod val="50000"/>
                  </a:schemeClr>
                </a:solidFill>
              </a:ln>
              <a:effectLst/>
              <a:sp3d contourW="25400">
                <a:contourClr>
                  <a:schemeClr val="tx2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FEA-433B-BBBF-9AE077CE18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tx2">
                    <a:lumMod val="50000"/>
                  </a:schemeClr>
                </a:solidFill>
              </a:ln>
              <a:effectLst/>
              <a:sp3d contourW="25400">
                <a:contourClr>
                  <a:schemeClr val="tx2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FEA-433B-BBBF-9AE077CE18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tx2">
                    <a:lumMod val="50000"/>
                  </a:schemeClr>
                </a:solidFill>
              </a:ln>
              <a:effectLst/>
              <a:sp3d contourW="25400">
                <a:contourClr>
                  <a:schemeClr val="tx2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FEA-433B-BBBF-9AE077CE184B}"/>
              </c:ext>
            </c:extLst>
          </c:dPt>
          <c:dLbls>
            <c:dLbl>
              <c:idx val="0"/>
              <c:layout>
                <c:manualLayout>
                  <c:x val="4.2067355012113783E-2"/>
                  <c:y val="2.840650468696143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029243640218"/>
                      <c:h val="9.9044087566293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FEA-433B-BBBF-9AE077CE184B}"/>
                </c:ext>
              </c:extLst>
            </c:dLbl>
            <c:dLbl>
              <c:idx val="1"/>
              <c:layout>
                <c:manualLayout>
                  <c:x val="0.17427884615384612"/>
                  <c:y val="-0.400946609338707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387359933373715"/>
                      <c:h val="0.206385782253628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FEA-433B-BBBF-9AE077CE184B}"/>
                </c:ext>
              </c:extLst>
            </c:dLbl>
            <c:dLbl>
              <c:idx val="2"/>
              <c:layout>
                <c:manualLayout>
                  <c:x val="-0.12920668344942457"/>
                  <c:y val="2.840650468696143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57777483343428"/>
                      <c:h val="0.155857096940216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FEA-433B-BBBF-9AE077CE184B}"/>
                </c:ext>
              </c:extLst>
            </c:dLbl>
            <c:spPr>
              <a:solidFill>
                <a:prstClr val="white">
                  <a:alpha val="0"/>
                </a:prstClr>
              </a:solidFill>
              <a:ln>
                <a:solidFill>
                  <a:srgbClr val="FFFFFF">
                    <a:lumMod val="25000"/>
                    <a:lumOff val="75000"/>
                  </a:srgbClr>
                </a:solidFill>
              </a:ln>
              <a:effectLst>
                <a:outerShdw blurRad="50800" dist="50800" algn="ctr" rotWithShape="0">
                  <a:srgbClr val="000000">
                    <a:alpha val="43137"/>
                  </a:srgbClr>
                </a:outerShdw>
              </a:effectLst>
            </c:spPr>
            <c:txPr>
              <a:bodyPr rot="0" spcFirstLastPara="1" vertOverflow="overflow" horzOverflow="overflow" vert="horz" wrap="square" lIns="38100" tIns="19050" rIns="38100" bIns="19050" anchor="ctr" anchorCtr="1">
                <a:no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Sheet1!$A$2:$A$4</c:f>
              <c:strCache>
                <c:ptCount val="3"/>
                <c:pt idx="0">
                  <c:v>01100 General Fund</c:v>
                </c:pt>
                <c:pt idx="1">
                  <c:v>02546 MT Law Enforcement Academy</c:v>
                </c:pt>
                <c:pt idx="2">
                  <c:v>02937 DOJ Misc SSR MOUs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150000</c:v>
                </c:pt>
                <c:pt idx="1">
                  <c:v>2340059.8200000003</c:v>
                </c:pt>
                <c:pt idx="2">
                  <c:v>26000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EA-433B-BBBF-9AE077CE1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FFFFFF">
          <a:lumMod val="25000"/>
          <a:lumOff val="75000"/>
          <a:alpha val="0"/>
        </a:srgb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6E4DBF-35DE-45A2-A33E-1395F57C2EB9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7BD1FD-2787-46AC-83E6-C1E1BA09FD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21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50 year anniversary March 6</a:t>
            </a:r>
            <a:r>
              <a:rPr lang="en-US" baseline="30000" dirty="0"/>
              <a:t>th</a:t>
            </a:r>
            <a:r>
              <a:rPr lang="en-US" dirty="0"/>
              <a:t>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DA57-D9B5-4CE5-B39F-CA6318CC898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652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BD1FD-2787-46AC-83E6-C1E1BA09FD4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74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BD1FD-2787-46AC-83E6-C1E1BA09FD4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533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MLEA do and how are those activities accomplished and measured.</a:t>
            </a:r>
          </a:p>
          <a:p>
            <a:endParaRPr lang="en-US" dirty="0"/>
          </a:p>
          <a:p>
            <a:r>
              <a:rPr lang="en-US" dirty="0"/>
              <a:t>Brief intro</a:t>
            </a:r>
          </a:p>
          <a:p>
            <a:r>
              <a:rPr lang="en-US" dirty="0"/>
              <a:t>Location</a:t>
            </a:r>
          </a:p>
          <a:p>
            <a:r>
              <a:rPr lang="en-US" dirty="0"/>
              <a:t>About Facilities (stats and information related to </a:t>
            </a:r>
            <a:r>
              <a:rPr lang="en-US"/>
              <a:t>trainings; address temperature related issues at the end)</a:t>
            </a:r>
            <a:endParaRPr lang="en-US">
              <a:ea typeface="Calibri"/>
              <a:cs typeface="Calibri"/>
            </a:endParaRPr>
          </a:p>
          <a:p>
            <a:r>
              <a:rPr lang="en-US" dirty="0"/>
              <a:t>What is done with facilities</a:t>
            </a:r>
          </a:p>
          <a:p>
            <a:r>
              <a:rPr lang="en-US" dirty="0"/>
              <a:t>Who does MLEA train/provide facilities to train</a:t>
            </a:r>
          </a:p>
          <a:p>
            <a:r>
              <a:rPr lang="en-US" dirty="0"/>
              <a:t>Increased Scenarios (add something about the new scenario building)</a:t>
            </a:r>
          </a:p>
          <a:p>
            <a:r>
              <a:rPr lang="en-US" dirty="0"/>
              <a:t>Discuss the aging infrastructure/lack of heat/cool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BD1FD-2787-46AC-83E6-C1E1BA09FD4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78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19-20 student per week average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BD1FD-2787-46AC-83E6-C1E1BA09FD4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BD1FD-2787-46AC-83E6-C1E1BA09FD4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47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BD1FD-2787-46AC-83E6-C1E1BA09FD4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50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BD1FD-2787-46AC-83E6-C1E1BA09FD4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32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02546 - $20 something fee</a:t>
            </a:r>
          </a:p>
          <a:p>
            <a:r>
              <a:rPr lang="en-US">
                <a:ea typeface="Calibri"/>
                <a:cs typeface="Calibri"/>
              </a:rPr>
              <a:t>01100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02937 - $26,000 POST rental MOU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BD1FD-2787-46AC-83E6-C1E1BA09FD4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43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HB2 </a:t>
            </a:r>
          </a:p>
          <a:p>
            <a:r>
              <a:rPr lang="en-US" dirty="0"/>
              <a:t>Earlier mentioned decreased cost, explain; this request is due to the increased maintenance and energy usage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BD1FD-2787-46AC-83E6-C1E1BA09FD4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59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AD563-1295-4138-BC20-9BCA643EF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CC3B3-C126-46FD-B4D0-4BA83C615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7CE79-569D-4797-9145-3543D19C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89B64-F688-47CD-B95F-977451C4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C04DA-50E3-4C89-9E4B-2F4D4086D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4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E73B9-8033-43BE-90F0-708BF408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F73692-6916-4E7D-95DB-D6DB6447D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A1776-6DB9-415A-9827-13C3FE90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142A8-9B2B-4737-BEBF-6CF7107A3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A4A35-CC66-4636-8302-42CB40D0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4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61CAE5-4A39-4A13-A5E8-BF474366F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D40D0-B604-4E33-AAC6-9A8AE7465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86A0D-DC4C-46B5-A5DB-1C0F142B5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12AA7-D63A-4F7B-9915-CF76748A7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AF9B4-8B72-4E1E-9510-2FDD88D9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7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9410-1390-4453-99C1-2592E31CE662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7EA9-C67B-4A7F-9BA6-429B8EE19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60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B40B-413A-4807-8A57-CB2E5B1C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18D3A-AE51-4EC3-952B-3F1729DCE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8C65-A505-46B7-8C05-D930C02D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38E52-D264-47DB-8B7A-C0D1C42E8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EFE39-8E94-455D-886F-22F668FD2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46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DA314-8F06-4F08-8824-8A603D01B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AB126-0DCD-4B0E-B6D7-23E8AC1D0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E4C27-B867-43A2-9753-3E8E2F33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12CAD-72E6-459D-889D-7BBC21345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C0962-9518-4543-98CF-7B416D43D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1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00A2-879B-466F-8190-4EA255F68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E7C49-DA2E-41E4-990D-35EA399A8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0B88B-6C59-4F3B-8019-6C4BD94C0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BD134-8098-4689-8D7C-C1A26B1D0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E44C5-25F1-4606-9FDF-4D365639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548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AE57-9E63-44F5-B8F7-C5F46699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76ECD-66BC-45D9-B4B4-31B00497B3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46E9A-ACAE-41F5-BC95-1274E5F9E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86D9D-ABE5-44DE-954C-78DEBBCB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8EBAF-0239-4AFB-B172-90C26A26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71EF6-BB14-471B-AE99-0FFE2AD2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25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8B963-3470-42EF-901B-CD618DE42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7362B-782D-414C-9D72-249DE3349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E6BADB-AD9B-43CD-8AE9-63AA493A3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7904B-E553-445F-8175-45E0F21B09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6F4B57-5766-4D83-9DA5-E26E04E270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1493DD-C19A-44A5-AC64-EAEDF786D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0F2CE0-059A-4803-B821-248ED843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97D210-0106-4AE8-B273-47ACF67B6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2234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042A6-D2EE-4D13-A174-E8C262F2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D5C191-FA74-4AB1-92F0-F7F3E878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F3BF0-2657-4CB2-958E-4ADB5EE87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97DBB5-BBB8-4D02-887C-4090BC30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6913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F92E8-D9B8-41CA-8D2E-36C7A5EC2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5D3D09-826D-4FAE-828A-A9BB8FD9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61E330-3543-4400-A87C-C306AA29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4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A77A-14BE-49D6-BCAD-542B5E57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ED36D-E9D5-4010-A84C-71B09B716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C945D-28CA-4A4D-8DAA-B52FC7AB1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17ACF-4C42-40D5-864A-38A2AAF0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DDC25-46D1-4D95-8EBA-B0356D3B8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35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28E7E-94D9-4A8C-983D-B47BE2C1A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DB3B3-ED6D-4182-9934-A39824BD0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A1E15-D5B1-4F59-B7D9-E5BEA4ECE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2E4E8-9315-4DD9-A921-5718A762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BC5DC-423D-4B7A-BF3D-48094207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0455F-1A69-43A9-AD77-2A6B24B6F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721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FD7FA-F917-4B3A-B0EF-66C976EA0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B624C4-F791-4D40-A861-2DD95A06D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E1D5A0-3790-4DF5-A373-D0D51CA1E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F9A2E-AAAD-4E0C-B7FC-F39D36501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7E081-1CB9-4DE6-851A-449251FC6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B75CE-04DC-4314-A97C-65B42F61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955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A8DA4-E92E-4159-B3AE-7973C8F4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A3536-FDFC-4009-9AF3-53EB54AA5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2FDE5-C197-45D1-9053-4DB0E950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4BFFE-CB1A-4AF2-BD6F-B41DD9EFB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BD4C-B79B-49A9-B5D1-EDAB79C17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5140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5B7B5C-9285-4405-909C-50FFEC743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99862-2A78-4817-9B2F-76BE0DCFC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6797F-C693-4FBB-BC65-2060F89A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5DE2B-C375-4D39-B4AE-03D0297CE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40647-01F8-457D-9482-8433B5AA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BE5C9-5AC9-4477-A603-FFC6867EF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69924-3B98-4E19-9E91-D9C917E13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362C-CFEE-4DBF-86E9-61E6C249E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BBD74-D8C7-4FA4-85EE-B690C0ECB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F1E90-D80F-4C54-8F2B-CE982B337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1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44D4E-2978-47DC-A0B9-AD65401BE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6F2ED-E040-4536-9B7C-F3131BDD0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7FB39-7C2F-4692-BFDC-F4BB6E989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A5032-D0E1-4179-8B40-E46B219A9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5AE84-F9F8-4634-B51A-1FEED434D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939A6-3E68-48DE-A7A6-26C8D89B2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93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333A-B077-4533-8252-2B728100B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5339B-34CA-4C6D-A7A1-7F5E1027E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D289E-AD73-4148-ABA1-512F13563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065FE1-E7B6-47BF-BA11-583D764045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961091-AD12-422C-8AF9-08B59450A0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404481-24E6-4148-A4A4-6C583F8B5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C27796-FF7D-41B8-9529-A1E5B7A37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DE769E-87ED-4004-9140-4D44F8C8D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96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FAE87-2586-420F-ADF5-339BF91B7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4339F2-0208-48D7-8EE9-6CDC59460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FBF11-7FE2-4075-B621-F1B7CB7C5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7E997-C9AF-4046-85DB-43ED7F5EB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16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DA56B2-88D4-4682-907F-0155C5290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A9E39-7163-409D-B3EA-11038B0EF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198F2-03C4-4A4B-83C6-B24F40D78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26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ED811-8090-45B6-9E11-018A0334D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24166-57D0-46A6-835A-7A103065A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43E24-40EA-40EC-B460-2A77106D0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51199-737C-45F7-B45F-3148D8A12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1563EE-F2B2-4751-8042-A08628185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4389C-F7C1-48F0-A0CC-A4C7F8B0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86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126B2-DC10-4E04-8B28-D90C3493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EA8A94-576A-4C88-9B69-AA2D29B3B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74B7F-B3BB-4B8E-B34A-4AFD89400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5BDD0-CC3E-4B26-8719-E276BDBF8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08E5C-A387-4471-9DBC-72C28A10B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2F67F-B448-4D03-9590-6AA9239C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32C5E5-D52F-46A0-97DD-D3848CED5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4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20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AAAC26EE-4FAB-4B35-B9AC-7EA8A400167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015" y="151015"/>
            <a:ext cx="6570459" cy="657045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6F072D-3AE0-47A4-941C-4995EE1A0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E68F6-46C9-48CD-8144-0D11257F6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3EA3-DC97-4F86-8D1D-A20E1AE2B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6B0B-9608-4FD6-92FD-FDA55AED097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77B6294-4DB0-48BB-B7DC-808A7AEE4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0A50D14-27A7-43CE-AFD3-02F9F2403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9973C-1635-49EB-8EEC-3C675ECB4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86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873495A2-A6C2-44E1-BD64-5C0B8F786FE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451" y="109451"/>
            <a:ext cx="6612023" cy="661202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B1C651-8445-49F7-8210-45DBA7E4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5F4F7-35E4-4279-BFCC-BBAA7772A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1B437-2F8E-4EE8-BFD8-801F790EE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A0A79-9DA1-49C2-BBB2-8D7A7E742064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6618-EB13-4428-B7C8-22415A810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5864A-6E27-49B6-A49D-81E31B1BA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AC33B-EC8E-4AE9-A36A-E48E4619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5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253CCE-DBCD-48C1-8B88-6D5699C90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00" y="1219200"/>
            <a:ext cx="10363200" cy="1470025"/>
          </a:xfrm>
        </p:spPr>
        <p:txBody>
          <a:bodyPr/>
          <a:lstStyle/>
          <a:p>
            <a:r>
              <a:rPr lang="en-US" sz="4400" cap="all" dirty="0"/>
              <a:t>Montana Law Enforcement Academy</a:t>
            </a:r>
            <a:endParaRPr lang="en-US" sz="4400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46025283-813E-4A82-80F9-5E5ED833A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8534400" cy="881009"/>
          </a:xfrm>
        </p:spPr>
        <p:txBody>
          <a:bodyPr/>
          <a:lstStyle/>
          <a:p>
            <a:r>
              <a:rPr lang="en-US" sz="2800" b="1" dirty="0"/>
              <a:t>January 2025 Section D Budget Presentation</a:t>
            </a:r>
          </a:p>
          <a:p>
            <a:endParaRPr lang="en-US" dirty="0"/>
          </a:p>
        </p:txBody>
      </p:sp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E0F0AFC6-6231-D792-F50B-70AD1E162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618" y="5064873"/>
            <a:ext cx="1600200" cy="1600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10E628-4D04-83AB-5F72-693A32C50ED0}"/>
              </a:ext>
            </a:extLst>
          </p:cNvPr>
          <p:cNvSpPr txBox="1"/>
          <p:nvPr/>
        </p:nvSpPr>
        <p:spPr>
          <a:xfrm>
            <a:off x="2877552" y="2907631"/>
            <a:ext cx="643689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/>
              <a:t>Administrator: Joel Wendland</a:t>
            </a:r>
          </a:p>
        </p:txBody>
      </p:sp>
    </p:spTree>
    <p:extLst>
      <p:ext uri="{BB962C8B-B14F-4D97-AF65-F5344CB8AC3E}">
        <p14:creationId xmlns:p14="http://schemas.microsoft.com/office/powerpoint/2010/main" val="4204007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11537-481F-E5A9-CC9B-980E449F4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9194"/>
          </a:xfrm>
        </p:spPr>
        <p:txBody>
          <a:bodyPr/>
          <a:lstStyle/>
          <a:p>
            <a:pPr algn="ctr"/>
            <a:r>
              <a:rPr lang="en-US" dirty="0"/>
              <a:t>Montana Law Enforcement Academy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DDD2A-9AC5-36D4-1337-83A05DDFC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Contact info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Joel Wendland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joel.wendland@mt.gov</a:t>
            </a:r>
          </a:p>
          <a:p>
            <a:pPr marL="0" indent="0" algn="ctr">
              <a:buNone/>
            </a:pPr>
            <a:r>
              <a:rPr lang="en-US" dirty="0"/>
              <a:t>406-444-9956</a:t>
            </a:r>
          </a:p>
        </p:txBody>
      </p:sp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6FC29695-FF3C-7C12-C611-27CC676AF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5201773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FD0733-311E-465D-DFAD-6C9DFB3B5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958" y="1384955"/>
            <a:ext cx="10274083" cy="50916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01338E-D327-8A4B-2C95-8BF7E5ED6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497" y="16375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Montana Law Enforcement Academy Org. Chart</a:t>
            </a:r>
          </a:p>
        </p:txBody>
      </p:sp>
    </p:spTree>
    <p:extLst>
      <p:ext uri="{BB962C8B-B14F-4D97-AF65-F5344CB8AC3E}">
        <p14:creationId xmlns:p14="http://schemas.microsoft.com/office/powerpoint/2010/main" val="125938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FF740-2F4A-DF92-D5F2-1441E9DA3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8037"/>
            <a:ext cx="105664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MLEA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74DF2-13B7-5C1A-D64C-B3853CAF20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2260 Sierra Rd E. Helena, MT 59602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Housing - 130 Units</a:t>
            </a:r>
          </a:p>
          <a:p>
            <a:pPr marL="0" indent="0">
              <a:buNone/>
            </a:pPr>
            <a:r>
              <a:rPr lang="en-US" sz="2400" dirty="0"/>
              <a:t>          7 Classrooms/ 220 seats</a:t>
            </a:r>
          </a:p>
          <a:p>
            <a:pPr marL="0" indent="0">
              <a:buNone/>
            </a:pPr>
            <a:r>
              <a:rPr lang="en-US" sz="2400" dirty="0"/>
              <a:t>          184 Acres of land</a:t>
            </a:r>
          </a:p>
          <a:p>
            <a:pPr marL="0" indent="0">
              <a:buNone/>
            </a:pPr>
            <a:r>
              <a:rPr lang="en-US" sz="2400" dirty="0"/>
              <a:t>          22 Acres used for campus and buildings</a:t>
            </a:r>
          </a:p>
          <a:p>
            <a:pPr marL="0" indent="0">
              <a:buNone/>
            </a:pPr>
            <a:r>
              <a:rPr lang="en-US" sz="2400" dirty="0"/>
              <a:t>          162 Acres leased to local farmers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A817B381-63E7-AE59-8EE9-99EF3F943A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627" y="57407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97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2CFC-F6E9-CAD9-B67A-754E7CD4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57922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Student Attendance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A477D-61CC-752B-3CBF-08D77F9C8B8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-811559" y="1209805"/>
            <a:ext cx="10566400" cy="4438389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9600" dirty="0"/>
              <a:t>           </a:t>
            </a:r>
            <a:r>
              <a:rPr lang="en-US" sz="11200" dirty="0"/>
              <a:t>Law Enforcement Officer Basic-</a:t>
            </a:r>
          </a:p>
          <a:p>
            <a:pPr marL="0" indent="0">
              <a:buNone/>
            </a:pPr>
            <a:r>
              <a:rPr lang="en-US" sz="9600" dirty="0"/>
              <a:t>                	3 twelve-week academies</a:t>
            </a:r>
          </a:p>
          <a:p>
            <a:pPr marL="0" indent="0">
              <a:buNone/>
            </a:pPr>
            <a:r>
              <a:rPr lang="en-US" sz="9600" dirty="0"/>
              <a:t>                      ~66 students per course = 198 per year</a:t>
            </a:r>
          </a:p>
          <a:p>
            <a:pPr marL="0" indent="0">
              <a:buNone/>
            </a:pPr>
            <a:endParaRPr lang="en-US" sz="11200" dirty="0"/>
          </a:p>
          <a:p>
            <a:pPr marL="914400" lvl="2" indent="0">
              <a:buNone/>
            </a:pPr>
            <a:r>
              <a:rPr lang="en-US" sz="11200" dirty="0"/>
              <a:t>Correction Detention Officer Basic</a:t>
            </a:r>
          </a:p>
          <a:p>
            <a:pPr marL="914400" lvl="2" indent="0">
              <a:buNone/>
            </a:pPr>
            <a:r>
              <a:rPr lang="en-US" sz="9600" dirty="0"/>
              <a:t>            6 four-week academies </a:t>
            </a:r>
          </a:p>
          <a:p>
            <a:pPr marL="914400" lvl="2" indent="0">
              <a:buNone/>
            </a:pPr>
            <a:r>
              <a:rPr lang="en-US" sz="9600" dirty="0"/>
              <a:t>            ~36 students per course = 216 per year</a:t>
            </a:r>
          </a:p>
          <a:p>
            <a:pPr marL="914400" lvl="2" indent="0">
              <a:buNone/>
            </a:pPr>
            <a:endParaRPr lang="en-US" sz="11200" dirty="0"/>
          </a:p>
          <a:p>
            <a:pPr marL="914400" lvl="2" indent="0">
              <a:buNone/>
            </a:pPr>
            <a:r>
              <a:rPr lang="en-US" sz="11200" dirty="0"/>
              <a:t>Public Safety Communicators Basic</a:t>
            </a:r>
          </a:p>
          <a:p>
            <a:pPr marL="914400" lvl="2" indent="0">
              <a:buNone/>
            </a:pPr>
            <a:r>
              <a:rPr lang="en-US" sz="9600" dirty="0"/>
              <a:t>            4 three-week academies</a:t>
            </a:r>
          </a:p>
          <a:p>
            <a:pPr marL="914400" lvl="2" indent="0">
              <a:buNone/>
            </a:pPr>
            <a:r>
              <a:rPr lang="en-US" sz="9600" dirty="0"/>
              <a:t>            ~24 students per course = 94 per year </a:t>
            </a:r>
          </a:p>
          <a:p>
            <a:pPr marL="914400" lvl="2" indent="0">
              <a:buNone/>
            </a:pPr>
            <a:endParaRPr lang="en-US" sz="9600" dirty="0"/>
          </a:p>
          <a:p>
            <a:pPr marL="914400" lvl="2" indent="0">
              <a:buNone/>
            </a:pPr>
            <a:r>
              <a:rPr lang="en-US" sz="11200" dirty="0"/>
              <a:t>Professional Programs </a:t>
            </a:r>
          </a:p>
          <a:p>
            <a:pPr marL="914400" lvl="2" indent="0">
              <a:buNone/>
            </a:pPr>
            <a:r>
              <a:rPr lang="en-US" sz="9600" dirty="0"/>
              <a:t>              19 programs ranging from 8-120 hours</a:t>
            </a:r>
          </a:p>
          <a:p>
            <a:pPr marL="914400" lvl="2" indent="0">
              <a:buNone/>
            </a:pPr>
            <a:r>
              <a:rPr lang="en-US" sz="9600" dirty="0"/>
              <a:t>              507 students received 36,392 hours of training</a:t>
            </a:r>
          </a:p>
          <a:p>
            <a:pPr marL="914400" lvl="2" indent="0">
              <a:buNone/>
            </a:pPr>
            <a:r>
              <a:rPr lang="en-US" dirty="0"/>
              <a:t>               </a:t>
            </a:r>
          </a:p>
          <a:p>
            <a:pPr marL="914400" lvl="2" indent="0">
              <a:buNone/>
            </a:pPr>
            <a:r>
              <a:rPr lang="en-US" sz="2400" dirty="0"/>
              <a:t>             </a:t>
            </a:r>
          </a:p>
        </p:txBody>
      </p:sp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34EF76A3-6102-51BE-4555-D2E4DE3B5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627" y="5740767"/>
            <a:ext cx="914400" cy="914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F3C5E3-CD7B-64B7-0F02-FB610564C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049767"/>
              </p:ext>
            </p:extLst>
          </p:nvPr>
        </p:nvGraphicFramePr>
        <p:xfrm>
          <a:off x="7062642" y="2659912"/>
          <a:ext cx="4724197" cy="158496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902938">
                  <a:extLst>
                    <a:ext uri="{9D8B030D-6E8A-4147-A177-3AD203B41FA5}">
                      <a16:colId xmlns:a16="http://schemas.microsoft.com/office/drawing/2014/main" val="3908318797"/>
                    </a:ext>
                  </a:extLst>
                </a:gridCol>
                <a:gridCol w="1393903">
                  <a:extLst>
                    <a:ext uri="{9D8B030D-6E8A-4147-A177-3AD203B41FA5}">
                      <a16:colId xmlns:a16="http://schemas.microsoft.com/office/drawing/2014/main" val="2076521122"/>
                    </a:ext>
                  </a:extLst>
                </a:gridCol>
                <a:gridCol w="1427356">
                  <a:extLst>
                    <a:ext uri="{9D8B030D-6E8A-4147-A177-3AD203B41FA5}">
                      <a16:colId xmlns:a16="http://schemas.microsoft.com/office/drawing/2014/main" val="4035619423"/>
                    </a:ext>
                  </a:extLst>
                </a:gridCol>
              </a:tblGrid>
              <a:tr h="395694">
                <a:tc>
                  <a:txBody>
                    <a:bodyPr/>
                    <a:lstStyle/>
                    <a:p>
                      <a:r>
                        <a:rPr lang="en-US" sz="2000" dirty="0"/>
                        <a:t>Course Type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Students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Time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117219"/>
                  </a:ext>
                </a:extLst>
              </a:tr>
              <a:tr h="395694">
                <a:tc>
                  <a:txBody>
                    <a:bodyPr/>
                    <a:lstStyle/>
                    <a:p>
                      <a:r>
                        <a:rPr lang="en-US" sz="2000" dirty="0"/>
                        <a:t>Academies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72 weeks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346947"/>
                  </a:ext>
                </a:extLst>
              </a:tr>
              <a:tr h="395694">
                <a:tc>
                  <a:txBody>
                    <a:bodyPr/>
                    <a:lstStyle/>
                    <a:p>
                      <a:r>
                        <a:rPr lang="en-US" sz="2000" dirty="0"/>
                        <a:t>Professional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910 weeks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609792"/>
                  </a:ext>
                </a:extLst>
              </a:tr>
              <a:tr h="395694">
                <a:tc>
                  <a:txBody>
                    <a:bodyPr/>
                    <a:lstStyle/>
                    <a:p>
                      <a:r>
                        <a:rPr lang="en-US" sz="2000" dirty="0"/>
                        <a:t>Total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1,015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982 weeks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318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07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E274B-039B-D369-C715-421F4ED8A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7687"/>
            <a:ext cx="10566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Changes and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F302F-7FE9-C1BE-1A09-C542864B59E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2800" y="1226634"/>
            <a:ext cx="10795620" cy="48619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35% Classroom, 65% Scenarios 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Aging Infrastructure</a:t>
            </a:r>
          </a:p>
          <a:p>
            <a:pPr lvl="1"/>
            <a:r>
              <a:rPr lang="en-US" dirty="0"/>
              <a:t>Most buildings were built nearly 100 years ago. </a:t>
            </a:r>
          </a:p>
          <a:p>
            <a:pPr lvl="1"/>
            <a:r>
              <a:rPr lang="en-US" dirty="0"/>
              <a:t>Previous upgrades made to the heating, electrical, and plumbing.</a:t>
            </a:r>
          </a:p>
          <a:p>
            <a:pPr lvl="1"/>
            <a:r>
              <a:rPr lang="en-US" dirty="0"/>
              <a:t>Outside utilities have been subject of maintenance deferral. </a:t>
            </a:r>
          </a:p>
          <a:p>
            <a:pPr lvl="1"/>
            <a:r>
              <a:rPr lang="en-US" dirty="0"/>
              <a:t>A planned comprehensive evaluation will be performed in early 2025. </a:t>
            </a:r>
          </a:p>
          <a:p>
            <a:pPr lvl="1"/>
            <a:r>
              <a:rPr lang="en-US" dirty="0"/>
              <a:t>No dedicated preventative maintenance funding.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New Scenario Building </a:t>
            </a:r>
          </a:p>
          <a:p>
            <a:pPr lvl="1"/>
            <a:r>
              <a:rPr lang="en-US" dirty="0"/>
              <a:t>Completed and will go into service starting January 2025.</a:t>
            </a:r>
          </a:p>
        </p:txBody>
      </p:sp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2C1FC7EB-952B-C5DF-38DA-05FD44686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627" y="57407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17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BA62-E186-6BC3-6449-4A71E6BB3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230359"/>
            <a:ext cx="105664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CD854-04D2-3CE0-B423-BAC956BB6B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4427" y="1373359"/>
            <a:ext cx="10566400" cy="482460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latin typeface="Times New Roman"/>
                <a:ea typeface="Calibri"/>
                <a:cs typeface="Times New Roman"/>
              </a:rPr>
              <a:t>Added 18% student capacity in CY 2023.</a:t>
            </a:r>
          </a:p>
          <a:p>
            <a:pPr marL="0" indent="0">
              <a:buNone/>
            </a:pP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/>
                <a:ea typeface="Calibri"/>
                <a:cs typeface="Times New Roman"/>
              </a:rPr>
              <a:t>Added 8% student capacity in CY 2024.</a:t>
            </a:r>
          </a:p>
          <a:p>
            <a:endParaRPr lang="en-US" sz="3200" dirty="0">
              <a:latin typeface="Times New Roman"/>
              <a:ea typeface="Calibri"/>
              <a:cs typeface="Times New Roman"/>
            </a:endParaRPr>
          </a:p>
          <a:p>
            <a:r>
              <a:rPr lang="en-US" sz="3200" dirty="0">
                <a:latin typeface="Times New Roman"/>
                <a:ea typeface="Calibri"/>
                <a:cs typeface="Times New Roman"/>
              </a:rPr>
              <a:t>Increased hands-on learning.</a:t>
            </a:r>
          </a:p>
          <a:p>
            <a:endParaRPr lang="en-US" sz="3200" dirty="0">
              <a:latin typeface="Times New Roman"/>
              <a:ea typeface="Calibri"/>
              <a:cs typeface="Times New Roman"/>
            </a:endParaRPr>
          </a:p>
          <a:p>
            <a:r>
              <a:rPr lang="en-US" sz="3200" dirty="0">
                <a:latin typeface="Times New Roman"/>
                <a:ea typeface="Calibri"/>
                <a:cs typeface="Times New Roman"/>
              </a:rPr>
              <a:t>Produced higher quality graduates.</a:t>
            </a:r>
          </a:p>
          <a:p>
            <a:pPr marL="0" indent="0">
              <a:buNone/>
            </a:pPr>
            <a:endParaRPr lang="en-US" sz="2400" dirty="0">
              <a:latin typeface="Times New Roman"/>
              <a:ea typeface="Calibri"/>
              <a:cs typeface="Times New Roman"/>
            </a:endParaRPr>
          </a:p>
          <a:p>
            <a:endParaRPr lang="en-US" dirty="0">
              <a:latin typeface="Times New Roman"/>
              <a:ea typeface="Calibri"/>
              <a:cs typeface="Times New Roman"/>
            </a:endParaRPr>
          </a:p>
          <a:p>
            <a:endParaRPr lang="en-US" dirty="0"/>
          </a:p>
        </p:txBody>
      </p:sp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60B28757-E9C3-0BD2-355B-72F1702C0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627" y="57407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5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2CFD-1BA9-E2E1-05E1-9E93784AE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202833"/>
            <a:ext cx="105664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86EB5-AE25-14AF-572F-4068E3D68D1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2800" y="1521802"/>
            <a:ext cx="10566400" cy="41148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latin typeface="Times New Roman"/>
                <a:cs typeface="Times New Roman"/>
              </a:rPr>
              <a:t>Decreased entry wait time to less than 9 months.</a:t>
            </a:r>
          </a:p>
          <a:p>
            <a:endParaRPr lang="en-US" sz="3200" dirty="0">
              <a:latin typeface="Times New Roman"/>
              <a:cs typeface="Times New Roman"/>
            </a:endParaRPr>
          </a:p>
          <a:p>
            <a:r>
              <a:rPr lang="en-US" sz="3200" dirty="0">
                <a:latin typeface="Times New Roman"/>
                <a:cs typeface="Times New Roman"/>
              </a:rPr>
              <a:t>Revised tracking of waiting students. </a:t>
            </a:r>
          </a:p>
          <a:p>
            <a:pPr marL="0" indent="0">
              <a:buNone/>
            </a:pPr>
            <a:endParaRPr lang="en-US" sz="3200" dirty="0">
              <a:latin typeface="Times New Roman"/>
              <a:cs typeface="Times New Roman"/>
            </a:endParaRPr>
          </a:p>
          <a:p>
            <a:r>
              <a:rPr lang="en-US" sz="3200" dirty="0">
                <a:latin typeface="Times New Roman"/>
                <a:cs typeface="Times New Roman"/>
              </a:rPr>
              <a:t>Restructured programming and decreased service fees resulting in ~$130K in operations savings.</a:t>
            </a:r>
          </a:p>
          <a:p>
            <a:pPr marL="0" indent="0">
              <a:buNone/>
            </a:pPr>
            <a:endParaRPr lang="en-US" sz="3200" dirty="0">
              <a:latin typeface="Times New Roman"/>
              <a:cs typeface="Times New Roman"/>
            </a:endParaRPr>
          </a:p>
          <a:p>
            <a:r>
              <a:rPr lang="en-US" sz="3200" dirty="0">
                <a:latin typeface="Times New Roman"/>
                <a:cs typeface="Times New Roman"/>
              </a:rPr>
              <a:t>Adjusted fees to match the realized expense of operating trainings.</a:t>
            </a:r>
            <a:endParaRPr lang="en-US" sz="3200" dirty="0"/>
          </a:p>
        </p:txBody>
      </p:sp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699DBB93-5A8A-76AD-536D-C0A479034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627" y="57407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36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AE6CA-7287-0647-31A9-7A144732A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969555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Division Budget </a:t>
            </a:r>
            <a:br>
              <a:rPr lang="en-US" dirty="0"/>
            </a:br>
            <a:r>
              <a:rPr lang="en-US" sz="2400" dirty="0"/>
              <a:t>Fiscal Year 2025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E55837A-DB95-D40B-F0E6-B3596A642A5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46452649"/>
              </p:ext>
            </p:extLst>
          </p:nvPr>
        </p:nvGraphicFramePr>
        <p:xfrm>
          <a:off x="812800" y="1841460"/>
          <a:ext cx="10566400" cy="481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E8E0F99F-919C-103F-9405-998EB8D612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3627" y="57407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32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543E9E-6B32-BED2-0922-B4444E70F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1027" y="1472618"/>
            <a:ext cx="9469943" cy="17717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1B7D216-6AD6-C0B9-73F7-32D32041E85C}"/>
              </a:ext>
            </a:extLst>
          </p:cNvPr>
          <p:cNvSpPr txBox="1"/>
          <p:nvPr/>
        </p:nvSpPr>
        <p:spPr>
          <a:xfrm>
            <a:off x="1361027" y="3613667"/>
            <a:ext cx="10401300" cy="26468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/>
              <a:t>HB 5</a:t>
            </a:r>
          </a:p>
          <a:p>
            <a:endParaRPr lang="en-US" dirty="0"/>
          </a:p>
          <a:p>
            <a:r>
              <a:rPr lang="en-US" sz="2400" dirty="0"/>
              <a:t>$300,000 Add Air Conditioning to Training Rooms; OTO</a:t>
            </a:r>
          </a:p>
          <a:p>
            <a:endParaRPr lang="en-US" sz="2400" dirty="0"/>
          </a:p>
          <a:p>
            <a:r>
              <a:rPr lang="en-US" sz="2400" dirty="0"/>
              <a:t>$10,000,000 Build Indoor Shooting Range/Driving Pad; OTO</a:t>
            </a:r>
          </a:p>
          <a:p>
            <a:endParaRPr lang="en-US" sz="2400" dirty="0"/>
          </a:p>
          <a:p>
            <a:r>
              <a:rPr lang="en-US" sz="2400" dirty="0"/>
              <a:t>$150,000 Ongoing Maintenance for the Indoor Shooting Range; Biennial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73EBFD-69E8-6B63-2B55-A8E5E02EA704}"/>
              </a:ext>
            </a:extLst>
          </p:cNvPr>
          <p:cNvSpPr txBox="1"/>
          <p:nvPr/>
        </p:nvSpPr>
        <p:spPr>
          <a:xfrm>
            <a:off x="1246727" y="924783"/>
            <a:ext cx="1725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HB 2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4804D7-904E-51E3-EEFB-423B8396B7E8}"/>
              </a:ext>
            </a:extLst>
          </p:cNvPr>
          <p:cNvSpPr txBox="1">
            <a:spLocks/>
          </p:cNvSpPr>
          <p:nvPr/>
        </p:nvSpPr>
        <p:spPr>
          <a:xfrm>
            <a:off x="812798" y="288262"/>
            <a:ext cx="10566400" cy="9996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Budget Requests</a:t>
            </a:r>
          </a:p>
        </p:txBody>
      </p:sp>
    </p:spTree>
    <p:extLst>
      <p:ext uri="{BB962C8B-B14F-4D97-AF65-F5344CB8AC3E}">
        <p14:creationId xmlns:p14="http://schemas.microsoft.com/office/powerpoint/2010/main" val="1483058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44546A"/>
      </a:dk2>
      <a:lt2>
        <a:srgbClr val="5F5F5F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B2B2B2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750b541-b729-4f1d-a7ce-ef5667ce394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90559088D4944AA1B0ECF491193E73" ma:contentTypeVersion="15" ma:contentTypeDescription="Create a new document." ma:contentTypeScope="" ma:versionID="ab458d002aded04d1cc213063340a88a">
  <xsd:schema xmlns:xsd="http://www.w3.org/2001/XMLSchema" xmlns:xs="http://www.w3.org/2001/XMLSchema" xmlns:p="http://schemas.microsoft.com/office/2006/metadata/properties" xmlns:ns3="6750b541-b729-4f1d-a7ce-ef5667ce3940" xmlns:ns4="52e32a52-babf-47c7-a7c7-be0a96e9d158" targetNamespace="http://schemas.microsoft.com/office/2006/metadata/properties" ma:root="true" ma:fieldsID="947365bdc6eab7e3e2570f4fb443364a" ns3:_="" ns4:_="">
    <xsd:import namespace="6750b541-b729-4f1d-a7ce-ef5667ce3940"/>
    <xsd:import namespace="52e32a52-babf-47c7-a7c7-be0a96e9d15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50b541-b729-4f1d-a7ce-ef5667ce39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e32a52-babf-47c7-a7c7-be0a96e9d15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4D3E55-2FA0-4992-A348-A9616DADC88F}">
  <ds:schemaRefs>
    <ds:schemaRef ds:uri="http://www.w3.org/XML/1998/namespace"/>
    <ds:schemaRef ds:uri="http://schemas.openxmlformats.org/package/2006/metadata/core-properties"/>
    <ds:schemaRef ds:uri="http://purl.org/dc/elements/1.1/"/>
    <ds:schemaRef ds:uri="52e32a52-babf-47c7-a7c7-be0a96e9d158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6750b541-b729-4f1d-a7ce-ef5667ce394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6C62774-EC23-41AB-B48C-B5B743E4C8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50b541-b729-4f1d-a7ce-ef5667ce3940"/>
    <ds:schemaRef ds:uri="52e32a52-babf-47c7-a7c7-be0a96e9d1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131954-AA6B-4C56-9D37-E2DF4E770B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11098</TotalTime>
  <Words>491</Words>
  <Application>Microsoft Office PowerPoint</Application>
  <PresentationFormat>Widescreen</PresentationFormat>
  <Paragraphs>119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Schoolbook</vt:lpstr>
      <vt:lpstr>Times New Roman</vt:lpstr>
      <vt:lpstr>Office Theme</vt:lpstr>
      <vt:lpstr>Custom Design</vt:lpstr>
      <vt:lpstr>Montana Law Enforcement Academy</vt:lpstr>
      <vt:lpstr>Montana Law Enforcement Academy Org. Chart</vt:lpstr>
      <vt:lpstr>MLEA Overview</vt:lpstr>
      <vt:lpstr>Student Attendance </vt:lpstr>
      <vt:lpstr>Changes and Issues</vt:lpstr>
      <vt:lpstr>Accomplishments</vt:lpstr>
      <vt:lpstr>Accomplishments</vt:lpstr>
      <vt:lpstr>Division Budget  Fiscal Year 2025</vt:lpstr>
      <vt:lpstr>PowerPoint Presentation</vt:lpstr>
      <vt:lpstr>Montana Law Enforcement Academy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Cantrell, Emilee</dc:creator>
  <cp:lastModifiedBy>Thompson, Beth</cp:lastModifiedBy>
  <cp:revision>1434</cp:revision>
  <cp:lastPrinted>2025-01-14T22:40:12Z</cp:lastPrinted>
  <dcterms:created xsi:type="dcterms:W3CDTF">2022-02-11T20:02:41Z</dcterms:created>
  <dcterms:modified xsi:type="dcterms:W3CDTF">2025-01-14T22:41:30Z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0x010100F890559088D4944AA1B0ECF491193E73</vt:lpwstr>
  </property>
</Properties>
</file>