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37" r:id="rId3"/>
    <p:sldId id="368" r:id="rId4"/>
    <p:sldId id="365" r:id="rId5"/>
    <p:sldId id="367" r:id="rId6"/>
    <p:sldId id="366" r:id="rId7"/>
    <p:sldId id="382" r:id="rId8"/>
    <p:sldId id="313" r:id="rId9"/>
    <p:sldId id="312" r:id="rId10"/>
    <p:sldId id="373" r:id="rId11"/>
    <p:sldId id="3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8143" autoAdjust="0"/>
  </p:normalViewPr>
  <p:slideViewPr>
    <p:cSldViewPr snapToGrid="0">
      <p:cViewPr varScale="1">
        <p:scale>
          <a:sx n="86" d="100"/>
          <a:sy n="86" d="100"/>
        </p:scale>
        <p:origin x="154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E4DBF-35DE-45A2-A33E-1395F57C2EB9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BD1FD-2787-46AC-83E6-C1E1BA09FD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2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year anniversary March 6</a:t>
            </a:r>
            <a:r>
              <a:rPr lang="en-US" baseline="30000" dirty="0"/>
              <a:t>th</a:t>
            </a:r>
            <a:r>
              <a:rPr lang="en-US" dirty="0"/>
              <a:t>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FDA57-D9B5-4CE5-B39F-CA6318CC89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5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0F4E5AB2-8125-42A3-8416-3DD3CC4F4B5A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32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8AAB-B741-4AAE-8230-C09D0DF327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3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AD563-1295-4138-BC20-9BCA643EF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CC3B3-C126-46FD-B4D0-4BA83C615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CE79-569D-4797-9145-3543D19C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89B64-F688-47CD-B95F-977451C4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C04DA-50E3-4C89-9E4B-2F4D4086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4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73B9-8033-43BE-90F0-708BF408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73692-6916-4E7D-95DB-D6DB6447D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A1776-6DB9-415A-9827-13C3FE90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142A8-9B2B-4737-BEBF-6CF7107A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A4A35-CC66-4636-8302-42CB40D0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4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1CAE5-4A39-4A13-A5E8-BF474366F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D40D0-B604-4E33-AAC6-9A8AE7465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86A0D-DC4C-46B5-A5DB-1C0F142B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12AA7-D63A-4F7B-9915-CF76748A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AF9B4-8B72-4E1E-9510-2FDD88D9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7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9410-1390-4453-99C1-2592E31CE662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7EA9-C67B-4A7F-9BA6-429B8EE19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6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B40B-413A-4807-8A57-CB2E5B1C3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8D3A-AE51-4EC3-952B-3F1729DCE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8C65-A505-46B7-8C05-D930C02D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38E52-D264-47DB-8B7A-C0D1C42E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FE39-8E94-455D-886F-22F668FD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A314-8F06-4F08-8824-8A603D01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AB126-0DCD-4B0E-B6D7-23E8AC1D0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E4C27-B867-43A2-9753-3E8E2F33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12CAD-72E6-459D-889D-7BBC2134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C0962-9518-4543-98CF-7B416D43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00A2-879B-466F-8190-4EA255F6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E7C49-DA2E-41E4-990D-35EA399A8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0B88B-6C59-4F3B-8019-6C4BD94C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D134-8098-4689-8D7C-C1A26B1D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E44C5-25F1-4606-9FDF-4D365639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4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AE57-9E63-44F5-B8F7-C5F46699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6ECD-66BC-45D9-B4B4-31B00497B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46E9A-ACAE-41F5-BC95-1274E5F9E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86D9D-ABE5-44DE-954C-78DEBBCB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8EBAF-0239-4AFB-B172-90C26A26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1EF6-BB14-471B-AE99-0FFE2AD2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2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B963-3470-42EF-901B-CD618DE4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7362B-782D-414C-9D72-249DE3349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6BADB-AD9B-43CD-8AE9-63AA493A3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7904B-E553-445F-8175-45E0F21B0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F4B57-5766-4D83-9DA5-E26E04E27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493DD-C19A-44A5-AC64-EAEDF786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F2CE0-059A-4803-B821-248ED843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97D210-0106-4AE8-B273-47ACF67B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23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42A6-D2EE-4D13-A174-E8C262F2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5C191-FA74-4AB1-92F0-F7F3E878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F3BF0-2657-4CB2-958E-4ADB5EE8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7DBB5-BBB8-4D02-887C-4090BC30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91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F92E8-D9B8-41CA-8D2E-36C7A5EC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D3D09-826D-4FAE-828A-A9BB8FD9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1E330-3543-4400-A87C-C306AA29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4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A77A-14BE-49D6-BCAD-542B5E57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D36D-E9D5-4010-A84C-71B09B716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C945D-28CA-4A4D-8DAA-B52FC7AB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17ACF-4C42-40D5-864A-38A2AAF0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DDC25-46D1-4D95-8EBA-B0356D3B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8E7E-94D9-4A8C-983D-B47BE2C1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DB3B3-ED6D-4182-9934-A39824BD0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A1E15-D5B1-4F59-B7D9-E5BEA4ECE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2E4E8-9315-4DD9-A921-5718A762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BC5DC-423D-4B7A-BF3D-48094207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0455F-1A69-43A9-AD77-2A6B24B6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2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D7FA-F917-4B3A-B0EF-66C976EA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624C4-F791-4D40-A861-2DD95A06D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1D5A0-3790-4DF5-A373-D0D51CA1E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F9A2E-AAAD-4E0C-B7FC-F39D3650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7E081-1CB9-4DE6-851A-449251FC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B75CE-04DC-4314-A97C-65B42F61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55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8DA4-E92E-4159-B3AE-7973C8F4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A3536-FDFC-4009-9AF3-53EB54AA5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2FDE5-C197-45D1-9053-4DB0E950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4BFFE-CB1A-4AF2-BD6F-B41DD9EF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BD4C-B79B-49A9-B5D1-EDAB79C1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14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B7B5C-9285-4405-909C-50FFEC743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99862-2A78-4817-9B2F-76BE0DCFC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6797F-C693-4FBB-BC65-2060F89A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5DE2B-C375-4D39-B4AE-03D0297C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40647-01F8-457D-9482-8433B5AA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E5C9-5AC9-4477-A603-FFC6867E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9924-3B98-4E19-9E91-D9C917E13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362C-CFEE-4DBF-86E9-61E6C249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BBD74-D8C7-4FA4-85EE-B690C0EC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1E90-D80F-4C54-8F2B-CE982B33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4D4E-2978-47DC-A0B9-AD65401B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F2ED-E040-4536-9B7C-F3131BDD0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7FB39-7C2F-4692-BFDC-F4BB6E98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A5032-D0E1-4179-8B40-E46B219A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5AE84-F9F8-4634-B51A-1FEED434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939A6-3E68-48DE-A7A6-26C8D89B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3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333A-B077-4533-8252-2B728100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5339B-34CA-4C6D-A7A1-7F5E1027E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D289E-AD73-4148-ABA1-512F13563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65FE1-E7B6-47BF-BA11-583D76404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61091-AD12-422C-8AF9-08B59450A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04481-24E6-4148-A4A4-6C583F8B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27796-FF7D-41B8-9529-A1E5B7A3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E769E-87ED-4004-9140-4D44F8C8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AE87-2586-420F-ADF5-339BF91B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339F2-0208-48D7-8EE9-6CDC5946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FBF11-7FE2-4075-B621-F1B7CB7C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7E997-C9AF-4046-85DB-43ED7F5E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6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A56B2-88D4-4682-907F-0155C529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A9E39-7163-409D-B3EA-11038B0E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198F2-03C4-4A4B-83C6-B24F40D7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6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D811-8090-45B6-9E11-018A0334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4166-57D0-46A6-835A-7A103065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43E24-40EA-40EC-B460-2A77106D0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51199-737C-45F7-B45F-3148D8A1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563EE-F2B2-4751-8042-A0862818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4389C-F7C1-48F0-A0CC-A4C7F8B0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6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26B2-DC10-4E04-8B28-D90C3493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A8A94-576A-4C88-9B69-AA2D29B3B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74B7F-B3BB-4B8E-B34A-4AFD89400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5BDD0-CC3E-4B26-8719-E276BDB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08E5C-A387-4471-9DBC-72C28A10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2F67F-B448-4D03-9590-6AA9239C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2C5E5-D52F-46A0-97DD-D3848CED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4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AAAC26EE-4FAB-4B35-B9AC-7EA8A40016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15" y="151015"/>
            <a:ext cx="6570459" cy="65704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F072D-3AE0-47A4-941C-4995EE1A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E68F6-46C9-48CD-8144-0D11257F6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3EA3-DC97-4F86-8D1D-A20E1AE2B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6B0B-9608-4FD6-92FD-FDA55AED097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77B6294-4DB0-48BB-B7DC-808A7AEE4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0A50D14-27A7-43CE-AFD3-02F9F2403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9973C-1635-49EB-8EEC-3C675ECB44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6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73495A2-A6C2-44E1-BD64-5C0B8F786F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51" y="109451"/>
            <a:ext cx="6612023" cy="661202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1C651-8445-49F7-8210-45DBA7E4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5F4F7-35E4-4279-BFCC-BBAA7772A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1B437-2F8E-4EE8-BFD8-801F790EE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0A79-9DA1-49C2-BBB2-8D7A7E742064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6618-EB13-4428-B7C8-22415A810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5864A-6E27-49B6-A49D-81E31B1BA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AC33B-EC8E-4AE9-A36A-E48E46190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ougmartin@mt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253CCE-DBCD-48C1-8B88-6D5699C90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2192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4400" cap="all" dirty="0"/>
              <a:t>Natural resource damage program</a:t>
            </a:r>
            <a:br>
              <a:rPr lang="en-US" sz="4400" cap="all" dirty="0"/>
            </a:br>
            <a:br>
              <a:rPr lang="en-US" sz="4400" cap="all" dirty="0"/>
            </a:br>
            <a:r>
              <a:rPr lang="en-US" sz="4400" cap="all" dirty="0"/>
              <a:t>Doug Martin, administrator </a:t>
            </a:r>
            <a:endParaRPr lang="en-US" sz="44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6025283-813E-4A82-80F9-5E5ED833A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136901"/>
            <a:ext cx="8534400" cy="520700"/>
          </a:xfrm>
        </p:spPr>
        <p:txBody>
          <a:bodyPr/>
          <a:lstStyle/>
          <a:p>
            <a:r>
              <a:rPr lang="en-US" sz="2800" b="1" dirty="0"/>
              <a:t>January 2025 Section D Budget Presentation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0F0AFC6-6231-D792-F50B-70AD1E16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3" y="5404513"/>
            <a:ext cx="1248466" cy="1248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285FE-998E-E4E7-0CBD-226846FE001E}"/>
              </a:ext>
            </a:extLst>
          </p:cNvPr>
          <p:cNvSpPr txBox="1"/>
          <p:nvPr/>
        </p:nvSpPr>
        <p:spPr>
          <a:xfrm>
            <a:off x="1625600" y="4105277"/>
            <a:ext cx="8755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Assess injuries and recover damages for the State’s natural resources injured by the release of hazardous substances and oil.</a:t>
            </a:r>
          </a:p>
          <a:p>
            <a:pPr algn="ctr"/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/>
              <a:t>Restore, rehabilitate, replace, or acquire the equivalent of the injured natural resources.</a:t>
            </a:r>
          </a:p>
        </p:txBody>
      </p:sp>
    </p:spTree>
    <p:extLst>
      <p:ext uri="{BB962C8B-B14F-4D97-AF65-F5344CB8AC3E}">
        <p14:creationId xmlns:p14="http://schemas.microsoft.com/office/powerpoint/2010/main" val="420400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1537-481F-E5A9-CC9B-980E449F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/>
          <a:lstStyle/>
          <a:p>
            <a:pPr algn="ctr"/>
            <a:r>
              <a:rPr lang="en-US" dirty="0"/>
              <a:t>Natural Resource Damage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DD2A-9AC5-36D4-1337-83A05DDFC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23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Doug Martin, Administrator</a:t>
            </a:r>
          </a:p>
          <a:p>
            <a:pPr marL="0" indent="0" algn="ctr">
              <a:buNone/>
            </a:pPr>
            <a:r>
              <a:rPr lang="en-US" dirty="0"/>
              <a:t>(406) 465-1131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dougmartin@mt.gov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Natural Resource Damage Program</a:t>
            </a:r>
          </a:p>
          <a:p>
            <a:pPr marL="0" indent="0" algn="ctr">
              <a:buNone/>
            </a:pPr>
            <a:r>
              <a:rPr lang="en-US" dirty="0"/>
              <a:t>(406) 444-0205</a:t>
            </a:r>
          </a:p>
          <a:p>
            <a:pPr marL="0" indent="0" algn="ctr">
              <a:buNone/>
            </a:pPr>
            <a:r>
              <a:rPr lang="en-US" dirty="0"/>
              <a:t>dojnrdp@mt.gov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6FC29695-FF3C-7C12-C611-27CC676A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20177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4BFEC147-F3D2-F02E-3C83-7484E56E3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398" y="108441"/>
            <a:ext cx="914400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D0FBB00-51D6-0E85-C0BC-A1B22704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39"/>
            <a:ext cx="10515600" cy="88790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NRDP Org Chart</a:t>
            </a:r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0E5767F8-5BD8-CA64-41C5-7933E72D3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8" y="1022841"/>
            <a:ext cx="11979864" cy="5632324"/>
          </a:xfrm>
        </p:spPr>
      </p:pic>
    </p:spTree>
    <p:extLst>
      <p:ext uri="{BB962C8B-B14F-4D97-AF65-F5344CB8AC3E}">
        <p14:creationId xmlns:p14="http://schemas.microsoft.com/office/powerpoint/2010/main" val="297274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8211-0410-58D8-627A-8797C3EB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74638"/>
            <a:ext cx="10947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spc="23" dirty="0">
                <a:ea typeface="+mn-ea"/>
                <a:cs typeface="+mn-cs"/>
              </a:rPr>
              <a:t>WHAT DOES NRDP DO?</a:t>
            </a:r>
            <a:r>
              <a:rPr lang="en-US" sz="40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B7AA6-99FF-2BBD-F083-85DFA0152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300" y="1638300"/>
            <a:ext cx="10947400" cy="49450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Acts on behalf of the Governor as Trustee (est. 1990)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Organization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600" b="1" dirty="0"/>
              <a:t>Recovery Component </a:t>
            </a:r>
            <a:r>
              <a:rPr lang="en-US" sz="2600" dirty="0"/>
              <a:t>(assessment of injuries and recovery of damages)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600" b="1" dirty="0"/>
              <a:t>Restoration Component </a:t>
            </a:r>
            <a:r>
              <a:rPr lang="en-US" sz="2600" dirty="0"/>
              <a:t>(implementing restoration using settlement funds based on restoration plans approved by Governor)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Restoration settlement funds are by law State special revenue (non-budgeted) and cannot be used to fund the Recovery Component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NRDP is not a regulatory agency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Works with multiple stakeholders, local landowners, and entities</a:t>
            </a:r>
          </a:p>
        </p:txBody>
      </p:sp>
    </p:spTree>
    <p:extLst>
      <p:ext uri="{BB962C8B-B14F-4D97-AF65-F5344CB8AC3E}">
        <p14:creationId xmlns:p14="http://schemas.microsoft.com/office/powerpoint/2010/main" val="152975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A17DFD63-6744-2E39-AE33-A56EE444F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7"/>
          <a:stretch/>
        </p:blipFill>
        <p:spPr>
          <a:xfrm>
            <a:off x="0" y="-9538"/>
            <a:ext cx="12192000" cy="68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980A-86DE-5905-881D-C7BD372C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59080"/>
            <a:ext cx="114554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spc="23" dirty="0">
                <a:ea typeface="+mn-ea"/>
                <a:cs typeface="+mn-cs"/>
              </a:rPr>
              <a:t>NRDP Recoveries for the State of Montana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2B4C3A-0ACF-C36A-7091-2100EF6804C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4971186"/>
              </p:ext>
            </p:extLst>
          </p:nvPr>
        </p:nvGraphicFramePr>
        <p:xfrm>
          <a:off x="406400" y="1447800"/>
          <a:ext cx="11455399" cy="5181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07879">
                  <a:extLst>
                    <a:ext uri="{9D8B030D-6E8A-4147-A177-3AD203B41FA5}">
                      <a16:colId xmlns:a16="http://schemas.microsoft.com/office/drawing/2014/main" val="2776922074"/>
                    </a:ext>
                  </a:extLst>
                </a:gridCol>
                <a:gridCol w="5014810">
                  <a:extLst>
                    <a:ext uri="{9D8B030D-6E8A-4147-A177-3AD203B41FA5}">
                      <a16:colId xmlns:a16="http://schemas.microsoft.com/office/drawing/2014/main" val="3995551728"/>
                    </a:ext>
                  </a:extLst>
                </a:gridCol>
                <a:gridCol w="5432710">
                  <a:extLst>
                    <a:ext uri="{9D8B030D-6E8A-4147-A177-3AD203B41FA5}">
                      <a16:colId xmlns:a16="http://schemas.microsoft.com/office/drawing/2014/main" val="1392041248"/>
                    </a:ext>
                  </a:extLst>
                </a:gridCol>
              </a:tblGrid>
              <a:tr h="541287">
                <a:tc>
                  <a:txBody>
                    <a:bodyPr/>
                    <a:lstStyle/>
                    <a:p>
                      <a:r>
                        <a:rPr lang="en-US" sz="1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NRD Recovered for Restoration ($millions)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349452"/>
                  </a:ext>
                </a:extLst>
              </a:tr>
              <a:tr h="309307">
                <a:tc>
                  <a:txBody>
                    <a:bodyPr/>
                    <a:lstStyle/>
                    <a:p>
                      <a:r>
                        <a:rPr lang="en-US" sz="18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Upper Clark Fork Basin – I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$144 (incl. $2 land)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01663"/>
                  </a:ext>
                </a:extLst>
              </a:tr>
              <a:tr h="525821">
                <a:tc>
                  <a:txBody>
                    <a:bodyPr/>
                    <a:lstStyle/>
                    <a:p>
                      <a:r>
                        <a:rPr lang="en-US" sz="1800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Milltown Dam and</a:t>
                      </a:r>
                    </a:p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Sediment Removal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$13 (cash and other value)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065064"/>
                  </a:ext>
                </a:extLst>
              </a:tr>
              <a:tr h="324772">
                <a:tc>
                  <a:txBody>
                    <a:bodyPr/>
                    <a:lstStyle/>
                    <a:p>
                      <a:r>
                        <a:rPr lang="en-US" sz="18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Upper Clark Fork Basin –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03518"/>
                  </a:ext>
                </a:extLst>
              </a:tr>
              <a:tr h="373113">
                <a:tc>
                  <a:txBody>
                    <a:bodyPr/>
                    <a:lstStyle/>
                    <a:p>
                      <a:r>
                        <a:rPr lang="en-US" sz="18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Upper Blackfoot River/Mike Horse 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590576"/>
                  </a:ext>
                </a:extLst>
              </a:tr>
              <a:tr h="373638">
                <a:tc>
                  <a:txBody>
                    <a:bodyPr/>
                    <a:lstStyle/>
                    <a:p>
                      <a:r>
                        <a:rPr lang="en-US" sz="18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East Helena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 (plus 232 acres open space)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214002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r>
                        <a:rPr lang="en-US" sz="18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2011 Yellowstone River ExxonMobil Oil Spill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$9.5 (plus $2.5 to 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41346"/>
                  </a:ext>
                </a:extLst>
              </a:tr>
              <a:tr h="958851">
                <a:tc>
                  <a:txBody>
                    <a:bodyPr/>
                    <a:lstStyle/>
                    <a:p>
                      <a:r>
                        <a:rPr lang="en-US" sz="18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Butte 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$20.5 total State settlement, with leftovers from Blacktail Creek remedy (DEQ) going to restoration.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56605"/>
                  </a:ext>
                </a:extLst>
              </a:tr>
              <a:tr h="412749">
                <a:tc>
                  <a:txBody>
                    <a:bodyPr/>
                    <a:lstStyle/>
                    <a:p>
                      <a:r>
                        <a:rPr lang="en-US" sz="18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Bridger 2015 Yellowstone River Oil Spill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$2.0 (to both State and 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19318"/>
                  </a:ext>
                </a:extLst>
              </a:tr>
              <a:tr h="309307">
                <a:tc>
                  <a:txBody>
                    <a:bodyPr/>
                    <a:lstStyle/>
                    <a:p>
                      <a:r>
                        <a:rPr lang="en-US" sz="18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Libby OU3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918748"/>
                  </a:ext>
                </a:extLst>
              </a:tr>
              <a:tr h="309307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Over $293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86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32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90E5-D286-CA6B-0CAC-31B44786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99" y="249238"/>
            <a:ext cx="11836401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HB2 NEW CLAIMS FUNDING FY24/25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E703A3-BCFB-7FB6-B0B9-374D3C36EC2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2677962"/>
              </p:ext>
            </p:extLst>
          </p:nvPr>
        </p:nvGraphicFramePr>
        <p:xfrm>
          <a:off x="165100" y="1076960"/>
          <a:ext cx="11836401" cy="5486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607300">
                  <a:extLst>
                    <a:ext uri="{9D8B030D-6E8A-4147-A177-3AD203B41FA5}">
                      <a16:colId xmlns:a16="http://schemas.microsoft.com/office/drawing/2014/main" val="3117421233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94468285"/>
                    </a:ext>
                  </a:extLst>
                </a:gridCol>
                <a:gridCol w="2146301">
                  <a:extLst>
                    <a:ext uri="{9D8B030D-6E8A-4147-A177-3AD203B41FA5}">
                      <a16:colId xmlns:a16="http://schemas.microsoft.com/office/drawing/2014/main" val="87595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New Claims Site (see Slide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NRDP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Reimbursed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1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Barker-Hughesville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$562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78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MT Tunnels Bankruptcy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$1,107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6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Whitaker Clark &amp; Daniels Bankruptcy (Lockwood)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$38,593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36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Reed Point Bridge Derailment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$201,158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$153,208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98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New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$10,293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95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Smurfit-Stone Mill Frenchtown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$94,829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33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Anaconda Aluminum/Columbia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$148,331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54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Burlington Northern Livingston Complex (BNLV)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$52,983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$15,701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2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Libby Groundwater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$6,972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42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$554,828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$168,909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91919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Updated through 12/18/2024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17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06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E33E9-85CE-600F-0593-A89018658F48}"/>
              </a:ext>
            </a:extLst>
          </p:cNvPr>
          <p:cNvSpPr/>
          <p:nvPr/>
        </p:nvSpPr>
        <p:spPr>
          <a:xfrm>
            <a:off x="444500" y="1498600"/>
            <a:ext cx="4660900" cy="517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DDF8B-020E-9271-4991-F093D003F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498" y="1498600"/>
            <a:ext cx="4660902" cy="517450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June 24, 2023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Twin Bridges Road railroad bridge collapsed, and Montana Rail Link (MRL) train cars derailed near Reed Point, Montana.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17 cars derailed, 10 entered the Yellowstone River, spilling contents into the Yellowstone River:</a:t>
            </a:r>
          </a:p>
          <a:p>
            <a:pPr lvl="1">
              <a:lnSpc>
                <a:spcPct val="9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420,000 pounds asphalt (petroleum) released (6 cars)</a:t>
            </a:r>
          </a:p>
          <a:p>
            <a:pPr lvl="1">
              <a:lnSpc>
                <a:spcPct val="9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~236,000 pounds recovered</a:t>
            </a:r>
          </a:p>
          <a:p>
            <a:pPr lvl="1">
              <a:lnSpc>
                <a:spcPct val="9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~184,000 pounds remains in Yellowstone 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E8C1C-CAE5-D1BE-CED1-3D89D30454A9}"/>
              </a:ext>
            </a:extLst>
          </p:cNvPr>
          <p:cNvSpPr txBox="1"/>
          <p:nvPr/>
        </p:nvSpPr>
        <p:spPr>
          <a:xfrm>
            <a:off x="5257800" y="4734111"/>
            <a:ext cx="6134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4000" b="1" cap="all" dirty="0">
                <a:solidFill>
                  <a:prstClr val="white"/>
                </a:solidFill>
                <a:latin typeface="+mj-lt"/>
              </a:rPr>
              <a:t>Reed Point Bridge Derailment</a:t>
            </a:r>
          </a:p>
        </p:txBody>
      </p:sp>
    </p:spTree>
    <p:extLst>
      <p:ext uri="{BB962C8B-B14F-4D97-AF65-F5344CB8AC3E}">
        <p14:creationId xmlns:p14="http://schemas.microsoft.com/office/powerpoint/2010/main" val="410211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96D4-4367-7049-EED0-35E7159A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7532"/>
            <a:ext cx="11849100" cy="7129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Reed Point (2023 Yellowstone R. Asphalt Spill)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7755C7-1559-A529-D0CB-C5BD5A65A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" r="-5" b="-5"/>
          <a:stretch/>
        </p:blipFill>
        <p:spPr>
          <a:xfrm>
            <a:off x="190500" y="1590520"/>
            <a:ext cx="1849914" cy="2258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6F235D-09C7-D58C-D67D-140A1C4CA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55" r="22163" b="-3"/>
          <a:stretch/>
        </p:blipFill>
        <p:spPr>
          <a:xfrm>
            <a:off x="2134168" y="1590520"/>
            <a:ext cx="1849914" cy="2253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977071-79D5-172E-A518-1EA00B6A03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03" r="-3" b="18565"/>
          <a:stretch/>
        </p:blipFill>
        <p:spPr>
          <a:xfrm>
            <a:off x="190500" y="3942930"/>
            <a:ext cx="3793582" cy="225849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F142C2-9B13-EA5E-AFD3-847BAE0B5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49282"/>
              </p:ext>
            </p:extLst>
          </p:nvPr>
        </p:nvGraphicFramePr>
        <p:xfrm>
          <a:off x="4241800" y="973935"/>
          <a:ext cx="7759700" cy="5736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850">
                  <a:extLst>
                    <a:ext uri="{9D8B030D-6E8A-4147-A177-3AD203B41FA5}">
                      <a16:colId xmlns:a16="http://schemas.microsoft.com/office/drawing/2014/main" val="3677714940"/>
                    </a:ext>
                  </a:extLst>
                </a:gridCol>
                <a:gridCol w="3879850">
                  <a:extLst>
                    <a:ext uri="{9D8B030D-6E8A-4147-A177-3AD203B41FA5}">
                      <a16:colId xmlns:a16="http://schemas.microsoft.com/office/drawing/2014/main" val="2705178807"/>
                    </a:ext>
                  </a:extLst>
                </a:gridCol>
              </a:tblGrid>
              <a:tr h="15956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Recreational &amp; Ecological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Injuries to Natural Resources &amp; Services</a:t>
                      </a:r>
                    </a:p>
                  </a:txBody>
                  <a:tcPr marL="68580" marR="68580" marT="34290" marB="3429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Use of HB2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(New Claims) Funding</a:t>
                      </a:r>
                    </a:p>
                  </a:txBody>
                  <a:tcPr marL="68580" marR="68580" marT="34290" marB="3429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146705"/>
                  </a:ext>
                </a:extLst>
              </a:tr>
              <a:tr h="414090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Riparian/aquatic injury (both asphalt cleaned up and remaining in Yellowstone River)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Cleanup injuries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Lost recreational use (Yellowstone &amp; Stillwater Rivers)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Diminished experience on the Yellowstone River due to remaining asphalt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Site visits &amp; data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Evaluate potential impacts to natural resources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Coordinate with DEQ, FWP, and others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Public outreach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Assessment Work Plan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Quantify and estimate injuries and damages</a:t>
                      </a:r>
                    </a:p>
                    <a:p>
                      <a:pPr marL="285750" lvl="0" indent="-2857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Settlement negotiations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14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25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182F-2817-A75C-FD49-28017F76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74638"/>
            <a:ext cx="110109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NRDP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j-ea"/>
                <a:cs typeface="+mj-cs"/>
              </a:rPr>
              <a:t>New Claims Budget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F9EC8A-C8EC-88D7-77A9-C90D87AB08A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3926257"/>
              </p:ext>
            </p:extLst>
          </p:nvPr>
        </p:nvGraphicFramePr>
        <p:xfrm>
          <a:off x="374650" y="1778000"/>
          <a:ext cx="11442700" cy="4785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701818">
                  <a:extLst>
                    <a:ext uri="{9D8B030D-6E8A-4147-A177-3AD203B41FA5}">
                      <a16:colId xmlns:a16="http://schemas.microsoft.com/office/drawing/2014/main" val="1531603080"/>
                    </a:ext>
                  </a:extLst>
                </a:gridCol>
                <a:gridCol w="3740882">
                  <a:extLst>
                    <a:ext uri="{9D8B030D-6E8A-4147-A177-3AD203B41FA5}">
                      <a16:colId xmlns:a16="http://schemas.microsoft.com/office/drawing/2014/main" val="8174808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600" dirty="0"/>
                        <a:t>2023 Session House Bill 2 NRDP Funding (FY24 &amp; 25)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0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$1M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Expended to Date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$555K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56354"/>
                  </a:ext>
                </a:extLst>
              </a:tr>
              <a:tr h="419295">
                <a:tc>
                  <a:txBody>
                    <a:bodyPr/>
                    <a:lstStyle/>
                    <a:p>
                      <a:r>
                        <a:rPr lang="en-US" sz="2600" dirty="0"/>
                        <a:t>Estimated Expenses through FY25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$195K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88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/>
                        <a:t>Estimated 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/>
                        <a:t>$750K</a:t>
                      </a:r>
                      <a:endParaRPr lang="en-US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55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0" i="1" dirty="0">
                          <a:solidFill>
                            <a:schemeClr val="bg1"/>
                          </a:solidFill>
                        </a:rPr>
                        <a:t>Estimated Potential Return to General Fund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i="1" dirty="0">
                          <a:solidFill>
                            <a:schemeClr val="bg1"/>
                          </a:solidFill>
                        </a:rPr>
                        <a:t>$250K</a:t>
                      </a:r>
                      <a:endParaRPr lang="en-US" sz="2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6996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600" b="1" kern="1200" dirty="0">
                          <a:solidFill>
                            <a:schemeClr val="tx1"/>
                          </a:solidFill>
                        </a:rPr>
                        <a:t>2025 Session House Bill 2 NRDP Funding Request (FY26 &amp; 27)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0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$1M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7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Estimated Net Request (w/ potential 2023 return)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$750K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05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4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44546A"/>
      </a:dk2>
      <a:lt2>
        <a:srgbClr val="5F5F5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B2B2B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11058</TotalTime>
  <Words>650</Words>
  <Application>Microsoft Office PowerPoint</Application>
  <PresentationFormat>Widescreen</PresentationFormat>
  <Paragraphs>135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Schoolbook</vt:lpstr>
      <vt:lpstr>Courier New</vt:lpstr>
      <vt:lpstr>Gill Sans MT</vt:lpstr>
      <vt:lpstr>Times New Roman</vt:lpstr>
      <vt:lpstr>Office Theme</vt:lpstr>
      <vt:lpstr>Custom Design</vt:lpstr>
      <vt:lpstr>Natural resource damage program  Doug Martin, administrator </vt:lpstr>
      <vt:lpstr>NRDP Org Chart</vt:lpstr>
      <vt:lpstr>WHAT DOES NRDP DO? </vt:lpstr>
      <vt:lpstr>PowerPoint Presentation</vt:lpstr>
      <vt:lpstr>NRDP Recoveries for the State of Montana</vt:lpstr>
      <vt:lpstr>HB2 NEW CLAIMS FUNDING FY24/25</vt:lpstr>
      <vt:lpstr>PowerPoint Presentation</vt:lpstr>
      <vt:lpstr>Reed Point (2023 Yellowstone R. Asphalt Spill)</vt:lpstr>
      <vt:lpstr>NRDP New Claims Budget</vt:lpstr>
      <vt:lpstr>Natural Resource Damage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Cantrell, Emilee</dc:creator>
  <cp:lastModifiedBy>Thompson, Beth</cp:lastModifiedBy>
  <cp:revision>39</cp:revision>
  <dcterms:created xsi:type="dcterms:W3CDTF">2022-02-11T20:02:41Z</dcterms:created>
  <dcterms:modified xsi:type="dcterms:W3CDTF">2025-01-08T18:45:26Z</dcterms:modified>
</cp:coreProperties>
</file>