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14" r:id="rId3"/>
    <p:sldId id="315" r:id="rId4"/>
    <p:sldId id="317" r:id="rId5"/>
    <p:sldId id="318" r:id="rId6"/>
    <p:sldId id="319" r:id="rId7"/>
    <p:sldId id="320" r:id="rId8"/>
    <p:sldId id="321" r:id="rId9"/>
    <p:sldId id="32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3B29F1-52C1-43F8-983E-BAFEA91F1F92}">
  <a:tblStyle styleId="{DD3B29F1-52C1-43F8-983E-BAFEA91F1F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 snapToGrid="0">
      <p:cViewPr varScale="1">
        <p:scale>
          <a:sx n="93" d="100"/>
          <a:sy n="93" d="100"/>
        </p:scale>
        <p:origin x="51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g8dog\Documents\MHP\Admin\Reports\State%20of%20Montana%202024%20Performance%20Analysis\2024%20Talkgroup%20at%20zone%20summary%20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g8dog\Documents\MHP\Admin\Reports\State%20of%20Montana%202024%20Performance%20Analysis\2024%20Site%20Summary%20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g8dog\Documents\MHP\Admin\Reports\State%20of%20Montana%202024%20Performance%20Analysis\Z1%202024%20Zone%20Summary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g8dog\Documents\MHP\Admin\Reports\State%20of%20Montana%202024%20Performance%20Analysis\2024%20Console%20Site%20Al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g8dog\Documents\MHP\Admin\Reports\State%20of%20Montana%202024%20Performance%20Analysis\2024%20Console%20Site%20Al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g8dog\Documents\MHP\Admin\Reports\State%20of%20Montana%202024%20Performance%20Analysis\2024%20Console%20Site%20Al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 in Microsoft PowerPoint]Sheet1!PivotTable1</c:name>
    <c:fmtId val="16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2700000" spcFirstLastPara="1" vertOverflow="ellipsis" vert="horz" wrap="squar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2700000" spcFirstLastPara="1" vertOverflow="ellipsis" vert="horz" wrap="squar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2700000" spcFirstLastPara="1" vertOverflow="ellipsis" vert="horz" wrap="squar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5.8047462817147857E-2"/>
          <c:y val="6.4651721937525566E-2"/>
          <c:w val="0.92667475940507438"/>
          <c:h val="0.69844426067065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Sheet1!$A$4:$A$43</c:f>
              <c:strCache>
                <c:ptCount val="39"/>
                <c:pt idx="0">
                  <c:v>MONTANA</c:v>
                </c:pt>
                <c:pt idx="1">
                  <c:v>LEWIS AND CLARK</c:v>
                </c:pt>
                <c:pt idx="2">
                  <c:v>FLATHEAD</c:v>
                </c:pt>
                <c:pt idx="3">
                  <c:v>FEDERAL</c:v>
                </c:pt>
                <c:pt idx="4">
                  <c:v>GALLATIN</c:v>
                </c:pt>
                <c:pt idx="5">
                  <c:v>YELLOWSTONE</c:v>
                </c:pt>
                <c:pt idx="6">
                  <c:v>MHP</c:v>
                </c:pt>
                <c:pt idx="7">
                  <c:v>GREAT FALLS 911</c:v>
                </c:pt>
                <c:pt idx="8">
                  <c:v>CENTRAL MONTANA</c:v>
                </c:pt>
                <c:pt idx="9">
                  <c:v>MISSOULA</c:v>
                </c:pt>
                <c:pt idx="10">
                  <c:v>JEFFERSON</c:v>
                </c:pt>
                <c:pt idx="11">
                  <c:v>HILL</c:v>
                </c:pt>
                <c:pt idx="12">
                  <c:v>SILVERBOW</c:v>
                </c:pt>
                <c:pt idx="13">
                  <c:v>BROADWATER</c:v>
                </c:pt>
                <c:pt idx="14">
                  <c:v>LINCOLN</c:v>
                </c:pt>
                <c:pt idx="15">
                  <c:v>TRIBAL</c:v>
                </c:pt>
                <c:pt idx="16">
                  <c:v>BLAINE</c:v>
                </c:pt>
                <c:pt idx="17">
                  <c:v>VALLEY</c:v>
                </c:pt>
                <c:pt idx="18">
                  <c:v>MADISON</c:v>
                </c:pt>
                <c:pt idx="19">
                  <c:v>GLACIER</c:v>
                </c:pt>
                <c:pt idx="20">
                  <c:v>ROOSEVELT</c:v>
                </c:pt>
                <c:pt idx="21">
                  <c:v>PHILLIPS</c:v>
                </c:pt>
                <c:pt idx="22">
                  <c:v>TOOLE</c:v>
                </c:pt>
                <c:pt idx="23">
                  <c:v>RICHLAND</c:v>
                </c:pt>
                <c:pt idx="24">
                  <c:v>LAKE</c:v>
                </c:pt>
                <c:pt idx="25">
                  <c:v>PONDERA</c:v>
                </c:pt>
                <c:pt idx="26">
                  <c:v>PETROLEUM</c:v>
                </c:pt>
                <c:pt idx="27">
                  <c:v>SYSTEM</c:v>
                </c:pt>
                <c:pt idx="28">
                  <c:v>SHERIDAN</c:v>
                </c:pt>
                <c:pt idx="29">
                  <c:v>MEAGHER</c:v>
                </c:pt>
                <c:pt idx="30">
                  <c:v>POWELL</c:v>
                </c:pt>
                <c:pt idx="31">
                  <c:v>LIBERTY</c:v>
                </c:pt>
                <c:pt idx="32">
                  <c:v>JUDITH BASIN</c:v>
                </c:pt>
                <c:pt idx="33">
                  <c:v>BIGHORN</c:v>
                </c:pt>
                <c:pt idx="34">
                  <c:v>CARBON</c:v>
                </c:pt>
                <c:pt idx="35">
                  <c:v>PARK</c:v>
                </c:pt>
                <c:pt idx="36">
                  <c:v>STILLWATER</c:v>
                </c:pt>
                <c:pt idx="37">
                  <c:v>SWEETGRASS</c:v>
                </c:pt>
                <c:pt idx="38">
                  <c:v>MCCONE</c:v>
                </c:pt>
              </c:strCache>
            </c:strRef>
          </c:cat>
          <c:val>
            <c:numRef>
              <c:f>Sheet1!$B$4:$B$43</c:f>
              <c:numCache>
                <c:formatCode>0.00%</c:formatCode>
                <c:ptCount val="39"/>
                <c:pt idx="0">
                  <c:v>0.13227385340503958</c:v>
                </c:pt>
                <c:pt idx="1">
                  <c:v>0.12055109070034443</c:v>
                </c:pt>
                <c:pt idx="2">
                  <c:v>0.11795274638950994</c:v>
                </c:pt>
                <c:pt idx="3">
                  <c:v>0.11583781497371443</c:v>
                </c:pt>
                <c:pt idx="4">
                  <c:v>0.10357121276210043</c:v>
                </c:pt>
                <c:pt idx="5">
                  <c:v>9.5715753217717081E-2</c:v>
                </c:pt>
                <c:pt idx="6">
                  <c:v>8.5020242914979755E-2</c:v>
                </c:pt>
                <c:pt idx="7">
                  <c:v>3.7343646141760833E-2</c:v>
                </c:pt>
                <c:pt idx="8">
                  <c:v>2.5983443108344915E-2</c:v>
                </c:pt>
                <c:pt idx="9">
                  <c:v>2.1632727052994138E-2</c:v>
                </c:pt>
                <c:pt idx="10">
                  <c:v>2.1632727052994138E-2</c:v>
                </c:pt>
                <c:pt idx="11">
                  <c:v>1.9276089189679133E-2</c:v>
                </c:pt>
                <c:pt idx="12">
                  <c:v>1.6798598102604388E-2</c:v>
                </c:pt>
                <c:pt idx="13">
                  <c:v>1.3656414284851048E-2</c:v>
                </c:pt>
                <c:pt idx="14">
                  <c:v>9.1848450057405284E-3</c:v>
                </c:pt>
                <c:pt idx="15">
                  <c:v>8.7014321107015524E-3</c:v>
                </c:pt>
                <c:pt idx="16">
                  <c:v>7.2511934255846278E-3</c:v>
                </c:pt>
                <c:pt idx="17">
                  <c:v>6.5865006949060367E-3</c:v>
                </c:pt>
                <c:pt idx="18">
                  <c:v>6.0426611879871896E-3</c:v>
                </c:pt>
                <c:pt idx="19">
                  <c:v>5.9822345761073176E-3</c:v>
                </c:pt>
                <c:pt idx="20">
                  <c:v>5.8613813523475736E-3</c:v>
                </c:pt>
                <c:pt idx="21">
                  <c:v>4.7737023385098802E-3</c:v>
                </c:pt>
                <c:pt idx="22">
                  <c:v>3.0817572058734668E-3</c:v>
                </c:pt>
                <c:pt idx="23">
                  <c:v>2.9004773702338508E-3</c:v>
                </c:pt>
                <c:pt idx="24">
                  <c:v>2.2357846395552601E-3</c:v>
                </c:pt>
                <c:pt idx="25">
                  <c:v>1.9336515801559007E-3</c:v>
                </c:pt>
                <c:pt idx="26">
                  <c:v>1.812798356396157E-3</c:v>
                </c:pt>
                <c:pt idx="27">
                  <c:v>1.3293854613571816E-3</c:v>
                </c:pt>
                <c:pt idx="28">
                  <c:v>1.087679013837694E-3</c:v>
                </c:pt>
                <c:pt idx="29">
                  <c:v>9.0639917819807848E-4</c:v>
                </c:pt>
                <c:pt idx="30">
                  <c:v>6.0426611879871891E-4</c:v>
                </c:pt>
                <c:pt idx="31">
                  <c:v>6.0426611879871891E-4</c:v>
                </c:pt>
                <c:pt idx="32">
                  <c:v>4.2298628315910329E-4</c:v>
                </c:pt>
                <c:pt idx="33">
                  <c:v>4.2298628315910329E-4</c:v>
                </c:pt>
                <c:pt idx="34">
                  <c:v>3.0213305939935946E-4</c:v>
                </c:pt>
                <c:pt idx="35">
                  <c:v>2.4170644751948759E-4</c:v>
                </c:pt>
                <c:pt idx="36">
                  <c:v>2.4170644751948759E-4</c:v>
                </c:pt>
                <c:pt idx="37">
                  <c:v>1.208532237597438E-4</c:v>
                </c:pt>
                <c:pt idx="38">
                  <c:v>1.208532237597438E-4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C-43CB-904B-FF595A423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2344064"/>
        <c:axId val="522344544"/>
      </c:barChart>
      <c:catAx>
        <c:axId val="52234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22344544"/>
        <c:crosses val="autoZero"/>
        <c:auto val="1"/>
        <c:lblAlgn val="ctr"/>
        <c:lblOffset val="100"/>
        <c:noMultiLvlLbl val="0"/>
      </c:catAx>
      <c:valAx>
        <c:axId val="52234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52234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Talkgroup at zone summary All.xlsx]Sheet1!PivotTable2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Sheet1!$A$3:$A$43</c:f>
              <c:strCache>
                <c:ptCount val="40"/>
                <c:pt idx="0">
                  <c:v>2 GFPD D1</c:v>
                </c:pt>
                <c:pt idx="1">
                  <c:v>5 HP D1</c:v>
                </c:pt>
                <c:pt idx="2">
                  <c:v>1 B POLICE DISP</c:v>
                </c:pt>
                <c:pt idx="3">
                  <c:v>66 MWP OPS</c:v>
                </c:pt>
                <c:pt idx="4">
                  <c:v>3 BPD PD1</c:v>
                </c:pt>
                <c:pt idx="5">
                  <c:v>7 KPD D1</c:v>
                </c:pt>
                <c:pt idx="6">
                  <c:v>7 SO D1</c:v>
                </c:pt>
                <c:pt idx="7">
                  <c:v>5 SO D1</c:v>
                </c:pt>
                <c:pt idx="8">
                  <c:v>3 SO D1</c:v>
                </c:pt>
                <c:pt idx="9">
                  <c:v>66 MSP OPS</c:v>
                </c:pt>
                <c:pt idx="10">
                  <c:v>7 WPD D1</c:v>
                </c:pt>
                <c:pt idx="11">
                  <c:v>66 MHP DST 7 D1</c:v>
                </c:pt>
                <c:pt idx="12">
                  <c:v>10 SO D1</c:v>
                </c:pt>
                <c:pt idx="13">
                  <c:v>2 GFFR 3</c:v>
                </c:pt>
                <c:pt idx="14">
                  <c:v>7 RF D1</c:v>
                </c:pt>
                <c:pt idx="15">
                  <c:v>66 MHP DST 6 D1</c:v>
                </c:pt>
                <c:pt idx="16">
                  <c:v>66 MHP DST 3 D1</c:v>
                </c:pt>
                <c:pt idx="17">
                  <c:v>3 TDISP 1</c:v>
                </c:pt>
                <c:pt idx="18">
                  <c:v>66 MHP D1</c:v>
                </c:pt>
                <c:pt idx="19">
                  <c:v>8 922 D1</c:v>
                </c:pt>
                <c:pt idx="20">
                  <c:v>3 BPD PD2</c:v>
                </c:pt>
                <c:pt idx="21">
                  <c:v>5 EMS D1</c:v>
                </c:pt>
                <c:pt idx="22">
                  <c:v>66 MHP DST 2 D1</c:v>
                </c:pt>
                <c:pt idx="23">
                  <c:v>43 BWSO D1</c:v>
                </c:pt>
                <c:pt idx="24">
                  <c:v>12 SO D1</c:v>
                </c:pt>
                <c:pt idx="25">
                  <c:v>66 MHP DST 4 D1</c:v>
                </c:pt>
                <c:pt idx="26">
                  <c:v>76 RBPD D1</c:v>
                </c:pt>
                <c:pt idx="27">
                  <c:v>66 MHP DST 8 D1</c:v>
                </c:pt>
                <c:pt idx="28">
                  <c:v>8 SO D1</c:v>
                </c:pt>
                <c:pt idx="29">
                  <c:v>20 SO D1</c:v>
                </c:pt>
                <c:pt idx="30">
                  <c:v>24 SO D1</c:v>
                </c:pt>
                <c:pt idx="31">
                  <c:v>3 TDISP 2</c:v>
                </c:pt>
                <c:pt idx="32">
                  <c:v>51 JCSO D1</c:v>
                </c:pt>
                <c:pt idx="33">
                  <c:v>5 HFD D1</c:v>
                </c:pt>
                <c:pt idx="34">
                  <c:v>1 B FIRE DISP</c:v>
                </c:pt>
                <c:pt idx="35">
                  <c:v>26 SO D1</c:v>
                </c:pt>
                <c:pt idx="36">
                  <c:v>5 EHP D1</c:v>
                </c:pt>
                <c:pt idx="37">
                  <c:v>11 SO OPS</c:v>
                </c:pt>
                <c:pt idx="38">
                  <c:v>3 BFD D1</c:v>
                </c:pt>
                <c:pt idx="39">
                  <c:v>2 GFFR 1</c:v>
                </c:pt>
              </c:strCache>
            </c:strRef>
          </c:cat>
          <c:val>
            <c:numRef>
              <c:f>Sheet1!$B$3:$B$43</c:f>
              <c:numCache>
                <c:formatCode>General</c:formatCode>
                <c:ptCount val="40"/>
                <c:pt idx="0">
                  <c:v>901009</c:v>
                </c:pt>
                <c:pt idx="1">
                  <c:v>804135</c:v>
                </c:pt>
                <c:pt idx="2">
                  <c:v>727871</c:v>
                </c:pt>
                <c:pt idx="3">
                  <c:v>704491</c:v>
                </c:pt>
                <c:pt idx="4">
                  <c:v>686644</c:v>
                </c:pt>
                <c:pt idx="5">
                  <c:v>624211</c:v>
                </c:pt>
                <c:pt idx="6">
                  <c:v>604505</c:v>
                </c:pt>
                <c:pt idx="7">
                  <c:v>600231</c:v>
                </c:pt>
                <c:pt idx="8">
                  <c:v>550021</c:v>
                </c:pt>
                <c:pt idx="9">
                  <c:v>461657</c:v>
                </c:pt>
                <c:pt idx="10">
                  <c:v>335866</c:v>
                </c:pt>
                <c:pt idx="11">
                  <c:v>301664</c:v>
                </c:pt>
                <c:pt idx="12">
                  <c:v>259038</c:v>
                </c:pt>
                <c:pt idx="13">
                  <c:v>217136</c:v>
                </c:pt>
                <c:pt idx="14">
                  <c:v>211862</c:v>
                </c:pt>
                <c:pt idx="15">
                  <c:v>205933</c:v>
                </c:pt>
                <c:pt idx="16">
                  <c:v>188197</c:v>
                </c:pt>
                <c:pt idx="17">
                  <c:v>177075</c:v>
                </c:pt>
                <c:pt idx="18">
                  <c:v>173965</c:v>
                </c:pt>
                <c:pt idx="19">
                  <c:v>172105</c:v>
                </c:pt>
                <c:pt idx="20">
                  <c:v>152558</c:v>
                </c:pt>
                <c:pt idx="21">
                  <c:v>146805</c:v>
                </c:pt>
                <c:pt idx="22">
                  <c:v>145103</c:v>
                </c:pt>
                <c:pt idx="23">
                  <c:v>143986</c:v>
                </c:pt>
                <c:pt idx="24">
                  <c:v>139130</c:v>
                </c:pt>
                <c:pt idx="25">
                  <c:v>136017</c:v>
                </c:pt>
                <c:pt idx="26">
                  <c:v>135436</c:v>
                </c:pt>
                <c:pt idx="27">
                  <c:v>131383</c:v>
                </c:pt>
                <c:pt idx="28">
                  <c:v>122287</c:v>
                </c:pt>
                <c:pt idx="29">
                  <c:v>120192</c:v>
                </c:pt>
                <c:pt idx="30">
                  <c:v>118668</c:v>
                </c:pt>
                <c:pt idx="31">
                  <c:v>114953</c:v>
                </c:pt>
                <c:pt idx="32">
                  <c:v>108408</c:v>
                </c:pt>
                <c:pt idx="33">
                  <c:v>100712</c:v>
                </c:pt>
                <c:pt idx="34">
                  <c:v>100168</c:v>
                </c:pt>
                <c:pt idx="35">
                  <c:v>97567</c:v>
                </c:pt>
                <c:pt idx="36">
                  <c:v>92773</c:v>
                </c:pt>
                <c:pt idx="37">
                  <c:v>74171</c:v>
                </c:pt>
                <c:pt idx="38">
                  <c:v>64376</c:v>
                </c:pt>
                <c:pt idx="39">
                  <c:v>59611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5-4195-8C5E-C2BF5C11C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4780448"/>
        <c:axId val="1264777568"/>
      </c:barChart>
      <c:catAx>
        <c:axId val="126478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64777568"/>
        <c:crosses val="autoZero"/>
        <c:auto val="1"/>
        <c:lblAlgn val="ctr"/>
        <c:lblOffset val="100"/>
        <c:noMultiLvlLbl val="0"/>
      </c:catAx>
      <c:valAx>
        <c:axId val="126477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6478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Site Summary All.xlsx]Sheet1!PivotTable5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9635929611118806E-2"/>
          <c:y val="3.5467538062863103E-2"/>
          <c:w val="0.92722069912284566"/>
          <c:h val="0.753142126828564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Sheet1!$A$4:$A$81</c:f>
              <c:strCache>
                <c:ptCount val="77"/>
                <c:pt idx="0">
                  <c:v>BILLINGS SIMUL</c:v>
                </c:pt>
                <c:pt idx="1">
                  <c:v>YCSO COURTHOUSE</c:v>
                </c:pt>
                <c:pt idx="2">
                  <c:v>MSP</c:v>
                </c:pt>
                <c:pt idx="3">
                  <c:v>KALISPELL</c:v>
                </c:pt>
                <c:pt idx="4">
                  <c:v>FLYING J 800</c:v>
                </c:pt>
                <c:pt idx="5">
                  <c:v>HELENA LEC</c:v>
                </c:pt>
                <c:pt idx="6">
                  <c:v>BSB JC</c:v>
                </c:pt>
                <c:pt idx="7">
                  <c:v>GREENO</c:v>
                </c:pt>
                <c:pt idx="8">
                  <c:v>NOB HILL</c:v>
                </c:pt>
                <c:pt idx="9">
                  <c:v>PAC STEEL 800</c:v>
                </c:pt>
                <c:pt idx="10">
                  <c:v>NOB HILL 700</c:v>
                </c:pt>
                <c:pt idx="11">
                  <c:v>HOGBACK</c:v>
                </c:pt>
                <c:pt idx="12">
                  <c:v>MOUNTAIN ONE</c:v>
                </c:pt>
                <c:pt idx="13">
                  <c:v>BIG MTN</c:v>
                </c:pt>
                <c:pt idx="14">
                  <c:v>BSB LE</c:v>
                </c:pt>
                <c:pt idx="15">
                  <c:v>HELENA ARMORY</c:v>
                </c:pt>
                <c:pt idx="16">
                  <c:v>MOCASSIN</c:v>
                </c:pt>
                <c:pt idx="17">
                  <c:v>BELGIAN HILL</c:v>
                </c:pt>
                <c:pt idx="18">
                  <c:v>KENYON 800</c:v>
                </c:pt>
                <c:pt idx="19">
                  <c:v>BOULDER HILL</c:v>
                </c:pt>
                <c:pt idx="20">
                  <c:v>GIDEON</c:v>
                </c:pt>
                <c:pt idx="21">
                  <c:v>JUDITH</c:v>
                </c:pt>
                <c:pt idx="22">
                  <c:v>LEWISTOWN</c:v>
                </c:pt>
                <c:pt idx="23">
                  <c:v>HCSO</c:v>
                </c:pt>
                <c:pt idx="24">
                  <c:v>WOLF POINT</c:v>
                </c:pt>
                <c:pt idx="25">
                  <c:v>GREY CLIFF</c:v>
                </c:pt>
                <c:pt idx="26">
                  <c:v>LIMESTONE</c:v>
                </c:pt>
                <c:pt idx="27">
                  <c:v>HIGHWOOD BALDY</c:v>
                </c:pt>
                <c:pt idx="28">
                  <c:v>AENEAS</c:v>
                </c:pt>
                <c:pt idx="29">
                  <c:v>RED MTN</c:v>
                </c:pt>
                <c:pt idx="30">
                  <c:v>NIXON</c:v>
                </c:pt>
                <c:pt idx="31">
                  <c:v>SACO</c:v>
                </c:pt>
                <c:pt idx="32">
                  <c:v>BLACKTAIL</c:v>
                </c:pt>
                <c:pt idx="33">
                  <c:v>FLYING J</c:v>
                </c:pt>
                <c:pt idx="34">
                  <c:v>PACIFIC STEEL</c:v>
                </c:pt>
                <c:pt idx="35">
                  <c:v>BIG MTN 800</c:v>
                </c:pt>
                <c:pt idx="36">
                  <c:v>ANTOINE BUTTE</c:v>
                </c:pt>
                <c:pt idx="37">
                  <c:v>BELMONT</c:v>
                </c:pt>
                <c:pt idx="38">
                  <c:v>MAC PASS</c:v>
                </c:pt>
                <c:pt idx="39">
                  <c:v>GOVERNMENT HILL</c:v>
                </c:pt>
                <c:pt idx="40">
                  <c:v>DESERTMTN</c:v>
                </c:pt>
                <c:pt idx="41">
                  <c:v>BULL MTN</c:v>
                </c:pt>
                <c:pt idx="42">
                  <c:v>COLUMBIA FALLS</c:v>
                </c:pt>
                <c:pt idx="43">
                  <c:v>CHINOOK</c:v>
                </c:pt>
                <c:pt idx="44">
                  <c:v>DEADMAN</c:v>
                </c:pt>
                <c:pt idx="45">
                  <c:v>POMPEY</c:v>
                </c:pt>
                <c:pt idx="46">
                  <c:v>TIMBERLINE</c:v>
                </c:pt>
                <c:pt idx="47">
                  <c:v>SULLIVAN</c:v>
                </c:pt>
                <c:pt idx="48">
                  <c:v>MARION</c:v>
                </c:pt>
                <c:pt idx="49">
                  <c:v>STONEWALL</c:v>
                </c:pt>
                <c:pt idx="50">
                  <c:v>COMINCO</c:v>
                </c:pt>
                <c:pt idx="51">
                  <c:v>SANTA RITA</c:v>
                </c:pt>
                <c:pt idx="52">
                  <c:v>BLUE</c:v>
                </c:pt>
                <c:pt idx="53">
                  <c:v>POINT 6</c:v>
                </c:pt>
                <c:pt idx="54">
                  <c:v>SUNSET</c:v>
                </c:pt>
                <c:pt idx="55">
                  <c:v>WINDY HILL</c:v>
                </c:pt>
                <c:pt idx="56">
                  <c:v>SC_BLUE</c:v>
                </c:pt>
                <c:pt idx="57">
                  <c:v>KING</c:v>
                </c:pt>
                <c:pt idx="58">
                  <c:v>MAKOSHIKA</c:v>
                </c:pt>
                <c:pt idx="59">
                  <c:v>JETTE</c:v>
                </c:pt>
                <c:pt idx="60">
                  <c:v>FOX CREEK</c:v>
                </c:pt>
                <c:pt idx="61">
                  <c:v>CULBERSTON</c:v>
                </c:pt>
                <c:pt idx="62">
                  <c:v>BLACK BUTTE</c:v>
                </c:pt>
                <c:pt idx="63">
                  <c:v>DIVIDE</c:v>
                </c:pt>
                <c:pt idx="64">
                  <c:v>MT ROYAL</c:v>
                </c:pt>
                <c:pt idx="65">
                  <c:v>WIRTH RANCH</c:v>
                </c:pt>
                <c:pt idx="66">
                  <c:v>PLENTYWOOD</c:v>
                </c:pt>
                <c:pt idx="67">
                  <c:v>NUTTER</c:v>
                </c:pt>
                <c:pt idx="68">
                  <c:v>VC PASS</c:v>
                </c:pt>
                <c:pt idx="69">
                  <c:v>FALLON</c:v>
                </c:pt>
                <c:pt idx="70">
                  <c:v>OPHEIM</c:v>
                </c:pt>
                <c:pt idx="71">
                  <c:v>SC_GREEN</c:v>
                </c:pt>
                <c:pt idx="72">
                  <c:v>ANTELOPE BUTTE</c:v>
                </c:pt>
                <c:pt idx="73">
                  <c:v>PINKHAM</c:v>
                </c:pt>
                <c:pt idx="74">
                  <c:v>LITTLE WOLF</c:v>
                </c:pt>
                <c:pt idx="75">
                  <c:v>SCOBEY</c:v>
                </c:pt>
                <c:pt idx="76">
                  <c:v>TEST</c:v>
                </c:pt>
              </c:strCache>
            </c:strRef>
          </c:cat>
          <c:val>
            <c:numRef>
              <c:f>Sheet1!$B$4:$B$81</c:f>
              <c:numCache>
                <c:formatCode>General</c:formatCode>
                <c:ptCount val="77"/>
                <c:pt idx="0">
                  <c:v>1023465</c:v>
                </c:pt>
                <c:pt idx="1">
                  <c:v>807503</c:v>
                </c:pt>
                <c:pt idx="2">
                  <c:v>453638</c:v>
                </c:pt>
                <c:pt idx="3">
                  <c:v>451930</c:v>
                </c:pt>
                <c:pt idx="4">
                  <c:v>379806</c:v>
                </c:pt>
                <c:pt idx="5">
                  <c:v>353390</c:v>
                </c:pt>
                <c:pt idx="6">
                  <c:v>317396</c:v>
                </c:pt>
                <c:pt idx="7">
                  <c:v>260606</c:v>
                </c:pt>
                <c:pt idx="8">
                  <c:v>239833</c:v>
                </c:pt>
                <c:pt idx="9">
                  <c:v>238163</c:v>
                </c:pt>
                <c:pt idx="10">
                  <c:v>232506</c:v>
                </c:pt>
                <c:pt idx="11">
                  <c:v>222520</c:v>
                </c:pt>
                <c:pt idx="12">
                  <c:v>210345</c:v>
                </c:pt>
                <c:pt idx="13">
                  <c:v>163241</c:v>
                </c:pt>
                <c:pt idx="14">
                  <c:v>131445</c:v>
                </c:pt>
                <c:pt idx="15">
                  <c:v>122879</c:v>
                </c:pt>
                <c:pt idx="16">
                  <c:v>113122</c:v>
                </c:pt>
                <c:pt idx="17">
                  <c:v>102616</c:v>
                </c:pt>
                <c:pt idx="18">
                  <c:v>97575</c:v>
                </c:pt>
                <c:pt idx="19">
                  <c:v>96030</c:v>
                </c:pt>
                <c:pt idx="20">
                  <c:v>94634</c:v>
                </c:pt>
                <c:pt idx="21">
                  <c:v>82659</c:v>
                </c:pt>
                <c:pt idx="22">
                  <c:v>82342</c:v>
                </c:pt>
                <c:pt idx="23">
                  <c:v>76292</c:v>
                </c:pt>
                <c:pt idx="24">
                  <c:v>73395</c:v>
                </c:pt>
                <c:pt idx="25">
                  <c:v>71694</c:v>
                </c:pt>
                <c:pt idx="26">
                  <c:v>69881</c:v>
                </c:pt>
                <c:pt idx="27">
                  <c:v>68201</c:v>
                </c:pt>
                <c:pt idx="28">
                  <c:v>68147</c:v>
                </c:pt>
                <c:pt idx="29">
                  <c:v>62244</c:v>
                </c:pt>
                <c:pt idx="30">
                  <c:v>61063</c:v>
                </c:pt>
                <c:pt idx="31">
                  <c:v>58535</c:v>
                </c:pt>
                <c:pt idx="32">
                  <c:v>54013</c:v>
                </c:pt>
                <c:pt idx="33">
                  <c:v>53217</c:v>
                </c:pt>
                <c:pt idx="34">
                  <c:v>45793</c:v>
                </c:pt>
                <c:pt idx="35">
                  <c:v>44665</c:v>
                </c:pt>
                <c:pt idx="36">
                  <c:v>43879</c:v>
                </c:pt>
                <c:pt idx="37">
                  <c:v>42232</c:v>
                </c:pt>
                <c:pt idx="38">
                  <c:v>42141</c:v>
                </c:pt>
                <c:pt idx="39">
                  <c:v>38470</c:v>
                </c:pt>
                <c:pt idx="40">
                  <c:v>36786</c:v>
                </c:pt>
                <c:pt idx="41">
                  <c:v>35728</c:v>
                </c:pt>
                <c:pt idx="42">
                  <c:v>35096</c:v>
                </c:pt>
                <c:pt idx="43">
                  <c:v>34563</c:v>
                </c:pt>
                <c:pt idx="44">
                  <c:v>28240</c:v>
                </c:pt>
                <c:pt idx="45">
                  <c:v>24946</c:v>
                </c:pt>
                <c:pt idx="46">
                  <c:v>22768</c:v>
                </c:pt>
                <c:pt idx="47">
                  <c:v>18807</c:v>
                </c:pt>
                <c:pt idx="48">
                  <c:v>18491</c:v>
                </c:pt>
                <c:pt idx="49">
                  <c:v>18216</c:v>
                </c:pt>
                <c:pt idx="50">
                  <c:v>15982</c:v>
                </c:pt>
                <c:pt idx="51">
                  <c:v>13437</c:v>
                </c:pt>
                <c:pt idx="52">
                  <c:v>13216</c:v>
                </c:pt>
                <c:pt idx="53">
                  <c:v>11819</c:v>
                </c:pt>
                <c:pt idx="54">
                  <c:v>10227</c:v>
                </c:pt>
                <c:pt idx="55">
                  <c:v>8846</c:v>
                </c:pt>
                <c:pt idx="56">
                  <c:v>8022</c:v>
                </c:pt>
                <c:pt idx="57">
                  <c:v>7986</c:v>
                </c:pt>
                <c:pt idx="58">
                  <c:v>7902</c:v>
                </c:pt>
                <c:pt idx="59">
                  <c:v>6528</c:v>
                </c:pt>
                <c:pt idx="60">
                  <c:v>6194</c:v>
                </c:pt>
                <c:pt idx="61">
                  <c:v>6053</c:v>
                </c:pt>
                <c:pt idx="62">
                  <c:v>5680</c:v>
                </c:pt>
                <c:pt idx="63">
                  <c:v>4687</c:v>
                </c:pt>
                <c:pt idx="64">
                  <c:v>4445</c:v>
                </c:pt>
                <c:pt idx="65">
                  <c:v>4313</c:v>
                </c:pt>
                <c:pt idx="66">
                  <c:v>3286</c:v>
                </c:pt>
                <c:pt idx="67">
                  <c:v>2991</c:v>
                </c:pt>
                <c:pt idx="68">
                  <c:v>1991</c:v>
                </c:pt>
                <c:pt idx="69">
                  <c:v>1622</c:v>
                </c:pt>
                <c:pt idx="70">
                  <c:v>1062</c:v>
                </c:pt>
                <c:pt idx="71">
                  <c:v>906</c:v>
                </c:pt>
                <c:pt idx="72">
                  <c:v>806</c:v>
                </c:pt>
                <c:pt idx="73">
                  <c:v>544</c:v>
                </c:pt>
                <c:pt idx="74">
                  <c:v>340</c:v>
                </c:pt>
                <c:pt idx="75">
                  <c:v>321</c:v>
                </c:pt>
                <c:pt idx="76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1A-46DB-97F7-3E3803CC6B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5597728"/>
        <c:axId val="1255596288"/>
      </c:barChart>
      <c:catAx>
        <c:axId val="125559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55596288"/>
        <c:crosses val="autoZero"/>
        <c:auto val="1"/>
        <c:lblAlgn val="ctr"/>
        <c:lblOffset val="100"/>
        <c:noMultiLvlLbl val="0"/>
      </c:catAx>
      <c:valAx>
        <c:axId val="12555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555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[Z1 2024 Zone Summary.xls]Sheet2!PivotTable1</c:name>
    <c:fmtId val="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Sheet2!$D$3:$D$4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Sheet2!$A$5:$C$17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Sheet2!$D$5:$D$17</c:f>
              <c:numCache>
                <c:formatCode>General</c:formatCode>
                <c:ptCount val="12"/>
                <c:pt idx="0">
                  <c:v>853756</c:v>
                </c:pt>
                <c:pt idx="1">
                  <c:v>827578</c:v>
                </c:pt>
                <c:pt idx="2">
                  <c:v>876765</c:v>
                </c:pt>
                <c:pt idx="3">
                  <c:v>890491</c:v>
                </c:pt>
                <c:pt idx="4">
                  <c:v>1047740</c:v>
                </c:pt>
                <c:pt idx="5">
                  <c:v>1097468</c:v>
                </c:pt>
                <c:pt idx="6">
                  <c:v>1274566</c:v>
                </c:pt>
                <c:pt idx="7">
                  <c:v>1221618</c:v>
                </c:pt>
                <c:pt idx="8">
                  <c:v>1124927</c:v>
                </c:pt>
                <c:pt idx="9">
                  <c:v>1120388</c:v>
                </c:pt>
                <c:pt idx="10">
                  <c:v>1020060</c:v>
                </c:pt>
                <c:pt idx="11">
                  <c:v>1030974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2-4D4D-B443-607FB2918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1852544"/>
        <c:axId val="1381853024"/>
      </c:barChart>
      <c:catAx>
        <c:axId val="138185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81853024"/>
        <c:crosses val="autoZero"/>
        <c:auto val="1"/>
        <c:lblAlgn val="ctr"/>
        <c:lblOffset val="100"/>
        <c:noMultiLvlLbl val="0"/>
      </c:catAx>
      <c:valAx>
        <c:axId val="138185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8185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Console Site All.xlsx]Sheet1!PivotTable7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211077872907808E-2"/>
          <c:y val="7.5973409306742637E-2"/>
          <c:w val="0.88654036149411453"/>
          <c:h val="0.62120615264972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Sheet1!$A$4:$A$22</c:f>
              <c:strCache>
                <c:ptCount val="18"/>
                <c:pt idx="0">
                  <c:v>FLATHEAD COUNTY</c:v>
                </c:pt>
                <c:pt idx="1">
                  <c:v>BILLINGS CO-LOC</c:v>
                </c:pt>
                <c:pt idx="2">
                  <c:v>BILLINGS 911</c:v>
                </c:pt>
                <c:pt idx="3">
                  <c:v>HELENA DISPATCH</c:v>
                </c:pt>
                <c:pt idx="4">
                  <c:v>GREAT FALLS 911</c:v>
                </c:pt>
                <c:pt idx="5">
                  <c:v>MHP DISPATCH</c:v>
                </c:pt>
                <c:pt idx="6">
                  <c:v>HELENA DS 6</c:v>
                </c:pt>
                <c:pt idx="7">
                  <c:v>FLATHEAD BACKUP</c:v>
                </c:pt>
                <c:pt idx="8">
                  <c:v>BSB DISPATCH</c:v>
                </c:pt>
                <c:pt idx="9">
                  <c:v>CENTRAL MONTANA</c:v>
                </c:pt>
                <c:pt idx="10">
                  <c:v>BLAINE COUNTY</c:v>
                </c:pt>
                <c:pt idx="11">
                  <c:v>BROADWATERCOUNTY</c:v>
                </c:pt>
                <c:pt idx="12">
                  <c:v>HILL COUNTY</c:v>
                </c:pt>
                <c:pt idx="13">
                  <c:v>PONDERA DISP</c:v>
                </c:pt>
                <c:pt idx="14">
                  <c:v>WOLF POINT DISP</c:v>
                </c:pt>
                <c:pt idx="15">
                  <c:v>BIG HORN 911</c:v>
                </c:pt>
                <c:pt idx="16">
                  <c:v>GALLATIN COUNTY</c:v>
                </c:pt>
                <c:pt idx="17">
                  <c:v>RICHLAND SO DISP</c:v>
                </c:pt>
              </c:strCache>
            </c:strRef>
          </c:cat>
          <c:val>
            <c:numRef>
              <c:f>Sheet1!$B$4:$B$22</c:f>
              <c:numCache>
                <c:formatCode>General</c:formatCode>
                <c:ptCount val="18"/>
                <c:pt idx="0">
                  <c:v>890962</c:v>
                </c:pt>
                <c:pt idx="1">
                  <c:v>890883</c:v>
                </c:pt>
                <c:pt idx="2">
                  <c:v>870642</c:v>
                </c:pt>
                <c:pt idx="3">
                  <c:v>720457</c:v>
                </c:pt>
                <c:pt idx="4">
                  <c:v>579832</c:v>
                </c:pt>
                <c:pt idx="5">
                  <c:v>574901</c:v>
                </c:pt>
                <c:pt idx="6">
                  <c:v>531805</c:v>
                </c:pt>
                <c:pt idx="7">
                  <c:v>464164</c:v>
                </c:pt>
                <c:pt idx="8">
                  <c:v>288455</c:v>
                </c:pt>
                <c:pt idx="9">
                  <c:v>254928</c:v>
                </c:pt>
                <c:pt idx="10">
                  <c:v>241489</c:v>
                </c:pt>
                <c:pt idx="11">
                  <c:v>127897</c:v>
                </c:pt>
                <c:pt idx="12">
                  <c:v>117145</c:v>
                </c:pt>
                <c:pt idx="13">
                  <c:v>54177</c:v>
                </c:pt>
                <c:pt idx="14">
                  <c:v>36050</c:v>
                </c:pt>
                <c:pt idx="15">
                  <c:v>22118</c:v>
                </c:pt>
                <c:pt idx="16">
                  <c:v>11868</c:v>
                </c:pt>
                <c:pt idx="17">
                  <c:v>7915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8-4E2E-8721-4CD74B9DB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262608"/>
        <c:axId val="1211261648"/>
      </c:barChart>
      <c:catAx>
        <c:axId val="12112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11261648"/>
        <c:crosses val="autoZero"/>
        <c:auto val="1"/>
        <c:lblAlgn val="ctr"/>
        <c:lblOffset val="100"/>
        <c:noMultiLvlLbl val="0"/>
      </c:catAx>
      <c:valAx>
        <c:axId val="121126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1126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Console Site All.xlsx]Sheet1!PivotTable8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Sheet1!$A$25:$A$43</c:f>
              <c:strCache>
                <c:ptCount val="18"/>
                <c:pt idx="0">
                  <c:v>FLATHEAD COUNTY</c:v>
                </c:pt>
                <c:pt idx="1">
                  <c:v>FLATHEAD BACKUP</c:v>
                </c:pt>
                <c:pt idx="2">
                  <c:v>BILLINGS CO-LOC</c:v>
                </c:pt>
                <c:pt idx="3">
                  <c:v>BILLINGS 911</c:v>
                </c:pt>
                <c:pt idx="4">
                  <c:v>GREAT FALLS 911</c:v>
                </c:pt>
                <c:pt idx="5">
                  <c:v>MHP DISPATCH</c:v>
                </c:pt>
                <c:pt idx="6">
                  <c:v>WOLF POINT DISP</c:v>
                </c:pt>
                <c:pt idx="7">
                  <c:v>BROADWATERCOUNTY</c:v>
                </c:pt>
                <c:pt idx="8">
                  <c:v>RICHLAND SO DISP</c:v>
                </c:pt>
                <c:pt idx="9">
                  <c:v>PONDERA DISP</c:v>
                </c:pt>
                <c:pt idx="10">
                  <c:v>CENTRAL MONTANA</c:v>
                </c:pt>
                <c:pt idx="11">
                  <c:v>BLAINE COUNTY</c:v>
                </c:pt>
                <c:pt idx="12">
                  <c:v>HELENA DS 6</c:v>
                </c:pt>
                <c:pt idx="13">
                  <c:v>BIG HORN 911</c:v>
                </c:pt>
                <c:pt idx="14">
                  <c:v>HELENA DISPATCH</c:v>
                </c:pt>
                <c:pt idx="15">
                  <c:v>BSB DISPATCH</c:v>
                </c:pt>
                <c:pt idx="16">
                  <c:v>GALLATIN COUNTY</c:v>
                </c:pt>
                <c:pt idx="17">
                  <c:v>HILL COUNTY</c:v>
                </c:pt>
              </c:strCache>
            </c:strRef>
          </c:cat>
          <c:val>
            <c:numRef>
              <c:f>Sheet1!$B$25:$B$43</c:f>
              <c:numCache>
                <c:formatCode>General</c:formatCode>
                <c:ptCount val="18"/>
                <c:pt idx="0">
                  <c:v>2871082</c:v>
                </c:pt>
                <c:pt idx="1">
                  <c:v>1476857</c:v>
                </c:pt>
                <c:pt idx="2">
                  <c:v>900421</c:v>
                </c:pt>
                <c:pt idx="3">
                  <c:v>681678</c:v>
                </c:pt>
                <c:pt idx="4">
                  <c:v>611573</c:v>
                </c:pt>
                <c:pt idx="5">
                  <c:v>592822</c:v>
                </c:pt>
                <c:pt idx="6">
                  <c:v>324330</c:v>
                </c:pt>
                <c:pt idx="7">
                  <c:v>280371</c:v>
                </c:pt>
                <c:pt idx="8">
                  <c:v>239127</c:v>
                </c:pt>
                <c:pt idx="9">
                  <c:v>221255</c:v>
                </c:pt>
                <c:pt idx="10">
                  <c:v>143693</c:v>
                </c:pt>
                <c:pt idx="11">
                  <c:v>109722</c:v>
                </c:pt>
                <c:pt idx="12">
                  <c:v>73381</c:v>
                </c:pt>
                <c:pt idx="13">
                  <c:v>68292</c:v>
                </c:pt>
                <c:pt idx="14">
                  <c:v>56315</c:v>
                </c:pt>
                <c:pt idx="15">
                  <c:v>9308</c:v>
                </c:pt>
                <c:pt idx="16">
                  <c:v>5025</c:v>
                </c:pt>
                <c:pt idx="17">
                  <c:v>4350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0-47C5-814E-6F6041DA4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652400"/>
        <c:axId val="1132428048"/>
      </c:barChart>
      <c:catAx>
        <c:axId val="12196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32428048"/>
        <c:crosses val="autoZero"/>
        <c:auto val="1"/>
        <c:lblAlgn val="ctr"/>
        <c:lblOffset val="100"/>
        <c:noMultiLvlLbl val="0"/>
      </c:catAx>
      <c:valAx>
        <c:axId val="113242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196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 Console Site All.xlsx]Sheet1!PivotTable9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933931969105581E-2"/>
          <c:y val="0.1010689990281827"/>
          <c:w val="0.889648263881055"/>
          <c:h val="0.58904769556866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Sheet1!$A$46:$A$64</c:f>
              <c:strCache>
                <c:ptCount val="18"/>
                <c:pt idx="0">
                  <c:v>GREAT FALLS 911</c:v>
                </c:pt>
                <c:pt idx="1">
                  <c:v>BILLINGS CO-LOC</c:v>
                </c:pt>
                <c:pt idx="2">
                  <c:v>BLAINE COUNTY</c:v>
                </c:pt>
                <c:pt idx="3">
                  <c:v>RICHLAND SO DISP</c:v>
                </c:pt>
                <c:pt idx="4">
                  <c:v>MHP DISPATCH</c:v>
                </c:pt>
                <c:pt idx="5">
                  <c:v>BILLINGS 911</c:v>
                </c:pt>
                <c:pt idx="6">
                  <c:v>BIG HORN 911</c:v>
                </c:pt>
                <c:pt idx="7">
                  <c:v>WOLF POINT DISP</c:v>
                </c:pt>
                <c:pt idx="8">
                  <c:v>HILL COUNTY</c:v>
                </c:pt>
                <c:pt idx="9">
                  <c:v>FLATHEAD BACKUP</c:v>
                </c:pt>
                <c:pt idx="10">
                  <c:v>FLATHEAD COUNTY</c:v>
                </c:pt>
                <c:pt idx="11">
                  <c:v>GALLATIN COUNTY</c:v>
                </c:pt>
                <c:pt idx="12">
                  <c:v>HELENA DS 6</c:v>
                </c:pt>
                <c:pt idx="13">
                  <c:v>BSB DISPATCH</c:v>
                </c:pt>
                <c:pt idx="14">
                  <c:v>CENTRAL MONTANA</c:v>
                </c:pt>
                <c:pt idx="15">
                  <c:v>HELENA DISPATCH</c:v>
                </c:pt>
                <c:pt idx="16">
                  <c:v>BROADWATERCOUNTY</c:v>
                </c:pt>
                <c:pt idx="17">
                  <c:v>PONDERA DISP</c:v>
                </c:pt>
              </c:strCache>
            </c:strRef>
          </c:cat>
          <c:val>
            <c:numRef>
              <c:f>Sheet1!$B$46:$B$64</c:f>
              <c:numCache>
                <c:formatCode>General</c:formatCode>
                <c:ptCount val="18"/>
                <c:pt idx="0">
                  <c:v>950560</c:v>
                </c:pt>
                <c:pt idx="1">
                  <c:v>186556</c:v>
                </c:pt>
                <c:pt idx="2">
                  <c:v>166143</c:v>
                </c:pt>
                <c:pt idx="3">
                  <c:v>155596</c:v>
                </c:pt>
                <c:pt idx="4">
                  <c:v>130588</c:v>
                </c:pt>
                <c:pt idx="5">
                  <c:v>98348</c:v>
                </c:pt>
                <c:pt idx="6">
                  <c:v>8511</c:v>
                </c:pt>
                <c:pt idx="7">
                  <c:v>5576</c:v>
                </c:pt>
                <c:pt idx="8">
                  <c:v>1315</c:v>
                </c:pt>
                <c:pt idx="9">
                  <c:v>15</c:v>
                </c:pt>
                <c:pt idx="10">
                  <c:v>15</c:v>
                </c:pt>
                <c:pt idx="11">
                  <c:v>13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E-4D12-BFCA-3979FC677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767600"/>
        <c:axId val="1444768080"/>
      </c:barChart>
      <c:catAx>
        <c:axId val="144476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44768080"/>
        <c:crosses val="autoZero"/>
        <c:auto val="1"/>
        <c:lblAlgn val="ctr"/>
        <c:lblOffset val="100"/>
        <c:noMultiLvlLbl val="0"/>
      </c:catAx>
      <c:valAx>
        <c:axId val="144476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44476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805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366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37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197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6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83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576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7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2308"/>
            <a:ext cx="1096358" cy="1096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2308"/>
            <a:ext cx="1096358" cy="10963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63331" y="1213290"/>
            <a:ext cx="8520600" cy="16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 dirty="0">
                <a:solidFill>
                  <a:srgbClr val="000000"/>
                </a:solidFill>
              </a:rPr>
              <a:t>State of Montana</a:t>
            </a:r>
            <a:br>
              <a:rPr lang="en-US" sz="48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 </a:t>
            </a:r>
            <a:br>
              <a:rPr lang="en-US" sz="4800" b="1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Public Safety Communications system</a:t>
            </a:r>
            <a:br>
              <a:rPr lang="en-US" sz="3600" dirty="0">
                <a:solidFill>
                  <a:srgbClr val="000000"/>
                </a:solidFill>
              </a:rPr>
            </a:br>
            <a:endParaRPr sz="4800" dirty="0">
              <a:solidFill>
                <a:srgbClr val="000000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</a:rPr>
              <a:t>April 23, 2025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0" y="2582263"/>
            <a:ext cx="2034480" cy="176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9" y="2660597"/>
            <a:ext cx="1939594" cy="1182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69" y="2565828"/>
            <a:ext cx="1317843" cy="1743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96" y="3451803"/>
            <a:ext cx="1358584" cy="1382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3" y="3446633"/>
            <a:ext cx="1326995" cy="13269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</a:rPr>
              <a:t>2024 - Communications System Overview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Shape 64">
            <a:extLst>
              <a:ext uri="{FF2B5EF4-FFF2-40B4-BE49-F238E27FC236}">
                <a16:creationId xmlns:a16="http://schemas.microsoft.com/office/drawing/2014/main" id="{4886A9E0-9EC2-5C6B-E56A-C86B713BEF68}"/>
              </a:ext>
            </a:extLst>
          </p:cNvPr>
          <p:cNvSpPr txBox="1">
            <a:spLocks/>
          </p:cNvSpPr>
          <p:nvPr/>
        </p:nvSpPr>
        <p:spPr>
          <a:xfrm>
            <a:off x="0" y="885600"/>
            <a:ext cx="9144000" cy="425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44500">
              <a:lnSpc>
                <a:spcPct val="100000"/>
              </a:lnSpc>
              <a:buSzPct val="100000"/>
              <a:buFont typeface="Arial"/>
              <a:buAutoNum type="arabicPeriod"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Sites </a:t>
            </a:r>
          </a:p>
          <a:p>
            <a:pPr marL="901700" lvl="1" indent="-34290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Supports “</a:t>
            </a:r>
            <a:r>
              <a:rPr lang="en-US" sz="13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Trunking</a:t>
            </a: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and “Conventional” operation</a:t>
            </a:r>
          </a:p>
          <a:p>
            <a:pPr marL="901700" lvl="1" indent="-342900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radio coverage for Public Safety users</a:t>
            </a:r>
          </a:p>
          <a:p>
            <a:pPr marL="901700" lvl="1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78 </a:t>
            </a:r>
            <a:r>
              <a:rPr lang="en-US" sz="13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Trunking</a:t>
            </a: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sites, supporting 1116 </a:t>
            </a:r>
            <a:r>
              <a:rPr lang="en-US" sz="13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Talkgroups</a:t>
            </a:r>
            <a:endParaRPr lang="en-US" sz="13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1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186 Legacy Conventional Channels</a:t>
            </a:r>
          </a:p>
          <a:p>
            <a:pPr marL="444500">
              <a:lnSpc>
                <a:spcPct val="100000"/>
              </a:lnSpc>
              <a:spcBef>
                <a:spcPts val="800"/>
              </a:spcBef>
              <a:buSzPct val="100000"/>
              <a:buFont typeface="Arial"/>
              <a:buAutoNum type="arabicPeriod"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Dispatch Centers</a:t>
            </a:r>
          </a:p>
          <a:p>
            <a:pPr marL="901700" lvl="1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Dispatch Centers with State Equipment</a:t>
            </a:r>
          </a:p>
          <a:p>
            <a:pPr marL="1358900" lvl="2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(Flathead County, </a:t>
            </a: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Flathead Backup, Billings 911, </a:t>
            </a:r>
            <a:r>
              <a:rPr lang="en-US" sz="1300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Billings Co-Loc, Helena</a:t>
            </a: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Helena DS 6</a:t>
            </a:r>
            <a:r>
              <a:rPr lang="en-US" sz="1300" i="0" u="none" strike="noStrike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Great Falls 911, MHP, Butte Silver Bow, Central Montana, Blaine County, Broadwater County, Hill County, Pondera, Wolf Point, Big Horn 911, Richland SO)</a:t>
            </a:r>
          </a:p>
          <a:p>
            <a:pPr marL="1816100" lvl="3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Upcoming: Glacier, Liberty, Daniels, and Valley Counties</a:t>
            </a:r>
          </a:p>
          <a:p>
            <a:pPr marL="901700" lvl="1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Jefferson and Madison Counties with other vendor’s equipment</a:t>
            </a:r>
          </a:p>
          <a:p>
            <a:pPr marL="901700" lvl="1">
              <a:lnSpc>
                <a:spcPct val="100000"/>
              </a:lnSpc>
              <a:spcBef>
                <a:spcPts val="6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 Dispatcher positions</a:t>
            </a:r>
          </a:p>
          <a:p>
            <a:pPr marL="444500">
              <a:spcBef>
                <a:spcPts val="800"/>
              </a:spcBef>
              <a:buSzPct val="100000"/>
              <a:buFont typeface="+mj-lt"/>
              <a:buAutoNum type="arabicPeriod" startAt="3"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Safety radio users</a:t>
            </a:r>
          </a:p>
          <a:p>
            <a:pPr marL="901700" lvl="1">
              <a:spcBef>
                <a:spcPts val="600"/>
              </a:spcBef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16,583 Radios</a:t>
            </a:r>
          </a:p>
          <a:p>
            <a:pPr marL="901700" lvl="1">
              <a:spcBef>
                <a:spcPts val="600"/>
              </a:spcBef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33,935 </a:t>
            </a:r>
            <a:r>
              <a:rPr lang="en-US" sz="13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Trunking</a:t>
            </a: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Calls Daily</a:t>
            </a:r>
          </a:p>
          <a:p>
            <a:pPr marL="901700" lvl="1">
              <a:spcBef>
                <a:spcPts val="600"/>
              </a:spcBef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46,765 Dispatch Call Daily</a:t>
            </a:r>
          </a:p>
          <a:p>
            <a:pPr marL="444500">
              <a:spcBef>
                <a:spcPts val="800"/>
              </a:spcBef>
              <a:buSzPct val="100000"/>
              <a:buFont typeface="Arial"/>
              <a:buAutoNum type="arabicPeriod" startAt="3"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 Network “Cores”</a:t>
            </a:r>
          </a:p>
          <a:p>
            <a:pPr marL="901700" lvl="1">
              <a:spcBef>
                <a:spcPts val="8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Handles call processing and system management</a:t>
            </a:r>
          </a:p>
          <a:p>
            <a:pPr marL="901700" lvl="1">
              <a:spcBef>
                <a:spcPts val="8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in Helena and Billings</a:t>
            </a:r>
          </a:p>
          <a:p>
            <a:pPr marL="444500">
              <a:spcBef>
                <a:spcPts val="800"/>
              </a:spcBef>
              <a:buSzPct val="100000"/>
              <a:buFont typeface="Arial"/>
              <a:buAutoNum type="arabicPeriod" startAt="3"/>
            </a:pPr>
            <a:r>
              <a:rPr lang="en-US" sz="1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Statewide MPLS microwave and fiber network </a:t>
            </a:r>
          </a:p>
          <a:p>
            <a:pPr marL="901700" lvl="1">
              <a:spcBef>
                <a:spcPts val="8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132 MPLS routers located at 80 sites</a:t>
            </a:r>
          </a:p>
          <a:p>
            <a:pPr marL="901700" lvl="1">
              <a:spcBef>
                <a:spcPts val="800"/>
              </a:spcBef>
              <a:buSzPct val="100000"/>
            </a:pPr>
            <a:r>
              <a:rPr lang="en-US" sz="13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Connects RF sites, Console sites, and the Cores to provide system resiliency</a:t>
            </a:r>
          </a:p>
        </p:txBody>
      </p:sp>
    </p:spTree>
    <p:extLst>
      <p:ext uri="{BB962C8B-B14F-4D97-AF65-F5344CB8AC3E}">
        <p14:creationId xmlns:p14="http://schemas.microsoft.com/office/powerpoint/2010/main" val="408841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Radio System Users - 16,583 Total Radios</a:t>
            </a:r>
            <a:endParaRPr 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2E9FE55-332A-1819-2875-7E3866431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691636"/>
              </p:ext>
            </p:extLst>
          </p:nvPr>
        </p:nvGraphicFramePr>
        <p:xfrm>
          <a:off x="0" y="1202399"/>
          <a:ext cx="9144000" cy="392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233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Top 40 </a:t>
            </a:r>
            <a:r>
              <a:rPr lang="en-US" sz="1200" b="1" dirty="0" err="1">
                <a:solidFill>
                  <a:srgbClr val="FFFFFF"/>
                </a:solidFill>
              </a:rPr>
              <a:t>Talkgroups</a:t>
            </a:r>
            <a:endParaRPr 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33CEB1-D8F4-5444-4C0B-0DA2BEFFC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664524"/>
              </p:ext>
            </p:extLst>
          </p:nvPr>
        </p:nvGraphicFramePr>
        <p:xfrm>
          <a:off x="0" y="1195200"/>
          <a:ext cx="9144000" cy="39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290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</a:t>
            </a:r>
            <a:r>
              <a:rPr lang="en-US" sz="1200" b="1" dirty="0" err="1">
                <a:solidFill>
                  <a:srgbClr val="FFFFFF"/>
                </a:solidFill>
              </a:rPr>
              <a:t>Trunking</a:t>
            </a:r>
            <a:r>
              <a:rPr lang="en-US" sz="1200" b="1" dirty="0">
                <a:solidFill>
                  <a:srgbClr val="FFFFFF"/>
                </a:solidFill>
              </a:rPr>
              <a:t> Call Count by Site</a:t>
            </a:r>
            <a:endParaRPr 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98E5EC-34D4-B99D-FE33-CDA7022113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623375"/>
              </p:ext>
            </p:extLst>
          </p:nvPr>
        </p:nvGraphicFramePr>
        <p:xfrm>
          <a:off x="-1" y="1204686"/>
          <a:ext cx="9144001" cy="393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63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</a:t>
            </a:r>
            <a:r>
              <a:rPr lang="en-US" sz="1200" b="1" dirty="0" err="1">
                <a:solidFill>
                  <a:srgbClr val="FFFFFF"/>
                </a:solidFill>
              </a:rPr>
              <a:t>Trunking</a:t>
            </a:r>
            <a:r>
              <a:rPr lang="en-US" sz="1200" b="1" dirty="0">
                <a:solidFill>
                  <a:srgbClr val="FFFFFF"/>
                </a:solidFill>
              </a:rPr>
              <a:t> Call Count by Month – </a:t>
            </a:r>
            <a:r>
              <a:rPr lang="en-US" sz="1200" b="1" dirty="0">
                <a:solidFill>
                  <a:schemeClr val="bg1"/>
                </a:solidFill>
              </a:rPr>
              <a:t>12,386,331 Total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AC0DA8-8A4B-B46F-F71F-CB1042BB9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01381"/>
              </p:ext>
            </p:extLst>
          </p:nvPr>
        </p:nvGraphicFramePr>
        <p:xfrm>
          <a:off x="1" y="1173480"/>
          <a:ext cx="9144000" cy="397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519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</a:t>
            </a:r>
            <a:r>
              <a:rPr lang="en-US" sz="1200" b="1" dirty="0" err="1">
                <a:solidFill>
                  <a:srgbClr val="FFFFFF"/>
                </a:solidFill>
              </a:rPr>
              <a:t>Trunking</a:t>
            </a:r>
            <a:r>
              <a:rPr lang="en-US" sz="1200" b="1" dirty="0">
                <a:solidFill>
                  <a:srgbClr val="FFFFFF"/>
                </a:solidFill>
              </a:rPr>
              <a:t> Call Count by Dispatch Site – </a:t>
            </a:r>
            <a:r>
              <a:rPr lang="en-US" sz="1200" b="1" dirty="0">
                <a:solidFill>
                  <a:schemeClr val="bg1"/>
                </a:solidFill>
              </a:rPr>
              <a:t>6,685,688 Total</a:t>
            </a:r>
            <a:endParaRPr 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5318EC-5A2C-EEF7-0E63-4D6E76E73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379681"/>
              </p:ext>
            </p:extLst>
          </p:nvPr>
        </p:nvGraphicFramePr>
        <p:xfrm>
          <a:off x="0" y="1211580"/>
          <a:ext cx="91440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095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Analog Conventional Call Count by Dispatch Site – 8,669,602 Total</a:t>
            </a:r>
            <a:endParaRPr 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1E7253-2417-C88F-491A-ACDC592F4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68830"/>
              </p:ext>
            </p:extLst>
          </p:nvPr>
        </p:nvGraphicFramePr>
        <p:xfrm>
          <a:off x="0" y="1188720"/>
          <a:ext cx="9144000" cy="39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057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137" y="357097"/>
            <a:ext cx="6989561" cy="2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63331" y="377612"/>
            <a:ext cx="8238250" cy="258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</a:rPr>
              <a:t>2024 - Digital Conventional Call Count by Dispatch Site – 1,703,236 Total</a:t>
            </a:r>
            <a:endParaRPr lang="en-US" sz="1200" dirty="0">
              <a:solidFill>
                <a:srgbClr val="FFFFFF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5B16EA-D205-B5CF-B012-FE9DA6FBF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976172"/>
              </p:ext>
            </p:extLst>
          </p:nvPr>
        </p:nvGraphicFramePr>
        <p:xfrm>
          <a:off x="0" y="1196340"/>
          <a:ext cx="9144000" cy="394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58051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26315</TotalTime>
  <Words>255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Simple Light</vt:lpstr>
      <vt:lpstr>State of Montana   Public Safety Communications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UMRDD Board update</dc:title>
  <dc:creator>Christopher Lentz</dc:creator>
  <cp:lastModifiedBy>Sullivan, Rhonda</cp:lastModifiedBy>
  <cp:revision>984</cp:revision>
  <dcterms:modified xsi:type="dcterms:W3CDTF">2025-04-23T17:46:39Z</dcterms:modified>
</cp:coreProperties>
</file>