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4160" y="9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457C8A1-893C-4948-9577-B21FEAB46F84}" type="datetimeFigureOut">
              <a:rPr lang="en-US"/>
              <a:pPr>
                <a:defRPr/>
              </a:pPr>
              <a:t>6/24/2025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537D70D-BF8B-45FB-922F-E4BF33B4ABF9}" type="slidenum">
              <a:rPr lang="en-US" altLang="en-US"/>
              <a:pPr/>
              <a:t>‹#›</a:t>
            </a:fld>
            <a:endParaRPr lang="en-US" altLang="en-US"/>
          </a:p>
        </p:txBody>
      </p:sp>
    </p:spTree>
    <p:extLst>
      <p:ext uri="{BB962C8B-B14F-4D97-AF65-F5344CB8AC3E}">
        <p14:creationId xmlns:p14="http://schemas.microsoft.com/office/powerpoint/2010/main" val="3412563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7D4F960-E50C-4A76-A677-5CDE796375A4}" type="datetimeFigureOut">
              <a:rPr lang="en-US"/>
              <a:pPr>
                <a:defRPr/>
              </a:pPr>
              <a:t>6/24/2025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FCADC2E-DAAC-4626-9E85-583F204C5AF1}" type="slidenum">
              <a:rPr lang="en-US" altLang="en-US"/>
              <a:pPr/>
              <a:t>‹#›</a:t>
            </a:fld>
            <a:endParaRPr lang="en-US" altLang="en-US"/>
          </a:p>
        </p:txBody>
      </p:sp>
    </p:spTree>
    <p:extLst>
      <p:ext uri="{BB962C8B-B14F-4D97-AF65-F5344CB8AC3E}">
        <p14:creationId xmlns:p14="http://schemas.microsoft.com/office/powerpoint/2010/main" val="3298688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0210903-6497-46C5-B456-2F3BAC4B9640}" type="datetimeFigureOut">
              <a:rPr lang="en-US"/>
              <a:pPr>
                <a:defRPr/>
              </a:pPr>
              <a:t>6/24/2025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976653C-AAF8-4015-8BF9-B7E6C59B8E49}" type="slidenum">
              <a:rPr lang="en-US" altLang="en-US"/>
              <a:pPr/>
              <a:t>‹#›</a:t>
            </a:fld>
            <a:endParaRPr lang="en-US" altLang="en-US"/>
          </a:p>
        </p:txBody>
      </p:sp>
    </p:spTree>
    <p:extLst>
      <p:ext uri="{BB962C8B-B14F-4D97-AF65-F5344CB8AC3E}">
        <p14:creationId xmlns:p14="http://schemas.microsoft.com/office/powerpoint/2010/main" val="2082463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74AB01C-A6B8-469D-A38C-D5109042C081}" type="datetimeFigureOut">
              <a:rPr lang="en-US"/>
              <a:pPr>
                <a:defRPr/>
              </a:pPr>
              <a:t>6/24/2025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2CABAB3-9B6D-4033-99CF-C8FA053229DE}" type="slidenum">
              <a:rPr lang="en-US" altLang="en-US"/>
              <a:pPr/>
              <a:t>‹#›</a:t>
            </a:fld>
            <a:endParaRPr lang="en-US" altLang="en-US"/>
          </a:p>
        </p:txBody>
      </p:sp>
    </p:spTree>
    <p:extLst>
      <p:ext uri="{BB962C8B-B14F-4D97-AF65-F5344CB8AC3E}">
        <p14:creationId xmlns:p14="http://schemas.microsoft.com/office/powerpoint/2010/main" val="845146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2487C1-6B21-43E5-8D42-7564C0CC4D55}" type="datetimeFigureOut">
              <a:rPr lang="en-US"/>
              <a:pPr>
                <a:defRPr/>
              </a:pPr>
              <a:t>6/24/2025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1EE98FE-919F-4DEC-91FB-E841FF548686}" type="slidenum">
              <a:rPr lang="en-US" altLang="en-US"/>
              <a:pPr/>
              <a:t>‹#›</a:t>
            </a:fld>
            <a:endParaRPr lang="en-US" altLang="en-US"/>
          </a:p>
        </p:txBody>
      </p:sp>
    </p:spTree>
    <p:extLst>
      <p:ext uri="{BB962C8B-B14F-4D97-AF65-F5344CB8AC3E}">
        <p14:creationId xmlns:p14="http://schemas.microsoft.com/office/powerpoint/2010/main" val="3311247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51338A2-DF67-4826-A68B-37D8BBC7914A}" type="datetimeFigureOut">
              <a:rPr lang="en-US"/>
              <a:pPr>
                <a:defRPr/>
              </a:pPr>
              <a:t>6/24/2025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4458D1E-1F69-4956-9022-CD8593255A73}" type="slidenum">
              <a:rPr lang="en-US" altLang="en-US"/>
              <a:pPr/>
              <a:t>‹#›</a:t>
            </a:fld>
            <a:endParaRPr lang="en-US" altLang="en-US"/>
          </a:p>
        </p:txBody>
      </p:sp>
    </p:spTree>
    <p:extLst>
      <p:ext uri="{BB962C8B-B14F-4D97-AF65-F5344CB8AC3E}">
        <p14:creationId xmlns:p14="http://schemas.microsoft.com/office/powerpoint/2010/main" val="3535211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33D1A5F-74A0-4AB2-82FE-EBB61526E9C6}" type="datetimeFigureOut">
              <a:rPr lang="en-US"/>
              <a:pPr>
                <a:defRPr/>
              </a:pPr>
              <a:t>6/24/2025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0D2555B-E5EF-482E-B5B5-8036C4B3EDA8}" type="slidenum">
              <a:rPr lang="en-US" altLang="en-US"/>
              <a:pPr/>
              <a:t>‹#›</a:t>
            </a:fld>
            <a:endParaRPr lang="en-US" altLang="en-US"/>
          </a:p>
        </p:txBody>
      </p:sp>
    </p:spTree>
    <p:extLst>
      <p:ext uri="{BB962C8B-B14F-4D97-AF65-F5344CB8AC3E}">
        <p14:creationId xmlns:p14="http://schemas.microsoft.com/office/powerpoint/2010/main" val="1934761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D19FF13-4E8B-44BE-8489-731F2F9805F4}" type="datetimeFigureOut">
              <a:rPr lang="en-US"/>
              <a:pPr>
                <a:defRPr/>
              </a:pPr>
              <a:t>6/24/2025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AC6F58D-747C-422D-91DC-8B434605739F}" type="slidenum">
              <a:rPr lang="en-US" altLang="en-US"/>
              <a:pPr/>
              <a:t>‹#›</a:t>
            </a:fld>
            <a:endParaRPr lang="en-US" altLang="en-US"/>
          </a:p>
        </p:txBody>
      </p:sp>
    </p:spTree>
    <p:extLst>
      <p:ext uri="{BB962C8B-B14F-4D97-AF65-F5344CB8AC3E}">
        <p14:creationId xmlns:p14="http://schemas.microsoft.com/office/powerpoint/2010/main" val="3034556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5E36CB-6754-4C42-9DCF-C65802001BFA}" type="datetimeFigureOut">
              <a:rPr lang="en-US"/>
              <a:pPr>
                <a:defRPr/>
              </a:pPr>
              <a:t>6/24/2025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BF184F7-14B1-4CA0-BCF4-7D2CCA122DFA}" type="slidenum">
              <a:rPr lang="en-US" altLang="en-US"/>
              <a:pPr/>
              <a:t>‹#›</a:t>
            </a:fld>
            <a:endParaRPr lang="en-US" altLang="en-US"/>
          </a:p>
        </p:txBody>
      </p:sp>
    </p:spTree>
    <p:extLst>
      <p:ext uri="{BB962C8B-B14F-4D97-AF65-F5344CB8AC3E}">
        <p14:creationId xmlns:p14="http://schemas.microsoft.com/office/powerpoint/2010/main" val="4015928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100E785-E794-4C40-8E24-7656533F6B0A}" type="datetimeFigureOut">
              <a:rPr lang="en-US"/>
              <a:pPr>
                <a:defRPr/>
              </a:pPr>
              <a:t>6/24/2025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9C3B673-FB15-4D33-8EC4-6665178D1EE9}" type="slidenum">
              <a:rPr lang="en-US" altLang="en-US"/>
              <a:pPr/>
              <a:t>‹#›</a:t>
            </a:fld>
            <a:endParaRPr lang="en-US" altLang="en-US"/>
          </a:p>
        </p:txBody>
      </p:sp>
    </p:spTree>
    <p:extLst>
      <p:ext uri="{BB962C8B-B14F-4D97-AF65-F5344CB8AC3E}">
        <p14:creationId xmlns:p14="http://schemas.microsoft.com/office/powerpoint/2010/main" val="2318788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C7FD5C0-30A9-4E47-8CA8-A48545FCD100}" type="datetimeFigureOut">
              <a:rPr lang="en-US"/>
              <a:pPr>
                <a:defRPr/>
              </a:pPr>
              <a:t>6/24/2025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40C9282-A684-424D-B065-C3D9D03331D7}" type="slidenum">
              <a:rPr lang="en-US" altLang="en-US"/>
              <a:pPr/>
              <a:t>‹#›</a:t>
            </a:fld>
            <a:endParaRPr lang="en-US" altLang="en-US"/>
          </a:p>
        </p:txBody>
      </p:sp>
    </p:spTree>
    <p:extLst>
      <p:ext uri="{BB962C8B-B14F-4D97-AF65-F5344CB8AC3E}">
        <p14:creationId xmlns:p14="http://schemas.microsoft.com/office/powerpoint/2010/main" val="1423906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1373A0B3-DD43-4C3A-B8DF-E90AAED80EF2}" type="datetimeFigureOut">
              <a:rPr lang="en-US"/>
              <a:pPr>
                <a:defRPr/>
              </a:pPr>
              <a:t>6/24/2025</a:t>
            </a:fld>
            <a:endParaRPr lang="en-US"/>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9CAAF47B-CDC2-4DC2-A9E9-6D4A6B177F1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rmhidta.org/event-details/surviving-violent-encounters-10"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2164761"/>
            <a:ext cx="6858000" cy="6715685"/>
          </a:xfrm>
          <a:prstGeom prst="rect">
            <a:avLst/>
          </a:prstGeom>
          <a:noFill/>
          <a:ln w="28575">
            <a:solidFill>
              <a:schemeClr val="tx1"/>
            </a:solidFill>
          </a:ln>
        </p:spPr>
        <p:txBody>
          <a:bodyPr>
            <a:spAutoFit/>
          </a:bodyPr>
          <a:lstStyle/>
          <a:p>
            <a:pPr algn="ctr" eaLnBrk="1" fontAlgn="auto" hangingPunct="1">
              <a:spcBef>
                <a:spcPts val="0"/>
              </a:spcBef>
              <a:spcAft>
                <a:spcPts val="0"/>
              </a:spcAft>
              <a:defRPr/>
            </a:pPr>
            <a:r>
              <a:rPr lang="en-US" sz="1400" b="1" dirty="0">
                <a:latin typeface="+mn-lt"/>
              </a:rPr>
              <a:t>Oct 27-28, 2025</a:t>
            </a:r>
            <a:r>
              <a:rPr lang="en-US" sz="1600" b="1" dirty="0">
                <a:latin typeface="+mn-lt"/>
              </a:rPr>
              <a:t>/ 0800-1700 hours</a:t>
            </a:r>
          </a:p>
          <a:p>
            <a:pPr algn="ctr" eaLnBrk="1" fontAlgn="auto" hangingPunct="1">
              <a:spcBef>
                <a:spcPts val="0"/>
              </a:spcBef>
              <a:spcAft>
                <a:spcPts val="0"/>
              </a:spcAft>
              <a:defRPr/>
            </a:pPr>
            <a:r>
              <a:rPr lang="en-US" sz="1600" b="1" dirty="0">
                <a:latin typeface="+mn-lt"/>
              </a:rPr>
              <a:t>Hosted by the Bozeman Police Dept and HIDTA</a:t>
            </a:r>
          </a:p>
          <a:p>
            <a:pPr algn="ctr" eaLnBrk="1" fontAlgn="auto" hangingPunct="1">
              <a:spcBef>
                <a:spcPts val="0"/>
              </a:spcBef>
              <a:spcAft>
                <a:spcPts val="0"/>
              </a:spcAft>
              <a:defRPr/>
            </a:pPr>
            <a:r>
              <a:rPr lang="en-US" sz="1600" b="1" dirty="0">
                <a:latin typeface="+mn-lt"/>
              </a:rPr>
              <a:t>901 N Rouse Ave</a:t>
            </a:r>
          </a:p>
          <a:p>
            <a:pPr algn="ctr" eaLnBrk="1" fontAlgn="auto" hangingPunct="1">
              <a:spcBef>
                <a:spcPts val="0"/>
              </a:spcBef>
              <a:spcAft>
                <a:spcPts val="0"/>
              </a:spcAft>
              <a:defRPr/>
            </a:pPr>
            <a:r>
              <a:rPr lang="en-US" sz="1600" b="1" dirty="0">
                <a:latin typeface="+mn-lt"/>
              </a:rPr>
              <a:t>Bozeman, MT 59715</a:t>
            </a:r>
          </a:p>
          <a:p>
            <a:pPr algn="ctr" eaLnBrk="1" fontAlgn="auto" hangingPunct="1">
              <a:spcBef>
                <a:spcPts val="0"/>
              </a:spcBef>
              <a:spcAft>
                <a:spcPts val="0"/>
              </a:spcAft>
              <a:defRPr/>
            </a:pPr>
            <a:r>
              <a:rPr lang="en-US" sz="1600" dirty="0">
                <a:hlinkClick r:id="rId2"/>
              </a:rPr>
              <a:t>To </a:t>
            </a:r>
            <a:r>
              <a:rPr lang="en-US" sz="1600">
                <a:hlinkClick r:id="rId2"/>
              </a:rPr>
              <a:t>Register: Surviving </a:t>
            </a:r>
            <a:r>
              <a:rPr lang="en-US" sz="1600" dirty="0">
                <a:hlinkClick r:id="rId2"/>
              </a:rPr>
              <a:t>Violent Encounters | Rocky Mountain HIDTA</a:t>
            </a:r>
            <a:endParaRPr lang="en-US" sz="1600" b="1" dirty="0">
              <a:latin typeface="+mn-lt"/>
            </a:endParaRPr>
          </a:p>
          <a:p>
            <a:pPr algn="ctr" eaLnBrk="1" fontAlgn="auto" hangingPunct="1">
              <a:spcBef>
                <a:spcPts val="0"/>
              </a:spcBef>
              <a:spcAft>
                <a:spcPts val="0"/>
              </a:spcAft>
              <a:defRPr/>
            </a:pPr>
            <a:endParaRPr lang="en-US" sz="1600" b="1" dirty="0">
              <a:solidFill>
                <a:srgbClr val="FF0000"/>
              </a:solidFill>
              <a:latin typeface="+mn-lt"/>
            </a:endParaRPr>
          </a:p>
          <a:p>
            <a:pPr algn="just" eaLnBrk="1" fontAlgn="auto" hangingPunct="1">
              <a:spcBef>
                <a:spcPts val="0"/>
              </a:spcBef>
              <a:spcAft>
                <a:spcPts val="0"/>
              </a:spcAft>
              <a:defRPr/>
            </a:pPr>
            <a:r>
              <a:rPr lang="en-US" sz="1200" dirty="0">
                <a:cs typeface="Arial" pitchFamily="34" charset="0"/>
              </a:rPr>
              <a:t>This 16-hour seminar is designed to prepare law enforcement officers for violent encounters and threats. The instructors will discuss techniques that control stress responses so </a:t>
            </a:r>
            <a:r>
              <a:rPr lang="en-US" sz="1200" b="1" i="1" dirty="0">
                <a:cs typeface="Arial" pitchFamily="34" charset="0"/>
              </a:rPr>
              <a:t>de-escalation</a:t>
            </a:r>
            <a:r>
              <a:rPr lang="en-US" sz="1200" dirty="0">
                <a:cs typeface="Arial" pitchFamily="34" charset="0"/>
              </a:rPr>
              <a:t> strategies can be effectively applied. The seminar will not only deal with the latest research on how threats impact psychological and physiological responses but will explore ancient survival traditions and why these traditions are relevant today. Case studies with audio and video recordings will be used to illustrate principles.</a:t>
            </a:r>
          </a:p>
          <a:p>
            <a:pPr algn="just" eaLnBrk="1" fontAlgn="auto" hangingPunct="1">
              <a:spcBef>
                <a:spcPts val="0"/>
              </a:spcBef>
              <a:spcAft>
                <a:spcPts val="0"/>
              </a:spcAft>
              <a:defRPr/>
            </a:pPr>
            <a:endParaRPr lang="en-US" sz="1200" dirty="0">
              <a:cs typeface="Arial" pitchFamily="34" charset="0"/>
            </a:endParaRPr>
          </a:p>
          <a:p>
            <a:pPr algn="just" eaLnBrk="1" fontAlgn="auto" hangingPunct="1">
              <a:spcBef>
                <a:spcPts val="0"/>
              </a:spcBef>
              <a:spcAft>
                <a:spcPts val="0"/>
              </a:spcAft>
              <a:defRPr/>
            </a:pPr>
            <a:r>
              <a:rPr lang="en-US" sz="1200" b="1" dirty="0">
                <a:cs typeface="Arial" pitchFamily="34" charset="0"/>
              </a:rPr>
              <a:t>At the end of this program, students will:</a:t>
            </a:r>
          </a:p>
          <a:p>
            <a:pPr marL="342900" indent="-342900" algn="just" eaLnBrk="1" fontAlgn="auto" hangingPunct="1">
              <a:lnSpc>
                <a:spcPct val="115000"/>
              </a:lnSpc>
              <a:spcBef>
                <a:spcPts val="0"/>
              </a:spcBef>
              <a:spcAft>
                <a:spcPts val="0"/>
              </a:spcAft>
              <a:buSzPts val="1000"/>
              <a:buFont typeface="Symbol"/>
              <a:buChar char=""/>
              <a:tabLst>
                <a:tab pos="457200" algn="l"/>
              </a:tabLst>
              <a:defRPr/>
            </a:pPr>
            <a:r>
              <a:rPr lang="en-US" sz="1200" dirty="0">
                <a:ea typeface="Times New Roman"/>
                <a:cs typeface="Arial" pitchFamily="34" charset="0"/>
              </a:rPr>
              <a:t>Understand and recognize the physiological and psychological changes that occur when a person is suddenly threatened. </a:t>
            </a:r>
            <a:endParaRPr lang="en-US" sz="1100" dirty="0">
              <a:ea typeface="Calibri"/>
              <a:cs typeface="Arial" pitchFamily="34" charset="0"/>
            </a:endParaRPr>
          </a:p>
          <a:p>
            <a:pPr marL="342900" indent="-342900" algn="just" eaLnBrk="1" fontAlgn="auto" hangingPunct="1">
              <a:lnSpc>
                <a:spcPct val="115000"/>
              </a:lnSpc>
              <a:spcBef>
                <a:spcPts val="0"/>
              </a:spcBef>
              <a:spcAft>
                <a:spcPts val="0"/>
              </a:spcAft>
              <a:buSzPts val="1000"/>
              <a:buFont typeface="Symbol"/>
              <a:buChar char=""/>
              <a:tabLst>
                <a:tab pos="457200" algn="l"/>
              </a:tabLst>
              <a:defRPr/>
            </a:pPr>
            <a:r>
              <a:rPr lang="en-US" sz="1200" dirty="0">
                <a:ea typeface="Times New Roman"/>
                <a:cs typeface="Arial" pitchFamily="34" charset="0"/>
              </a:rPr>
              <a:t>Understand how these psychological and physiological changes affect performance and the ability to survive. </a:t>
            </a:r>
            <a:endParaRPr lang="en-US" sz="1100" dirty="0">
              <a:ea typeface="Calibri"/>
              <a:cs typeface="Arial" pitchFamily="34" charset="0"/>
            </a:endParaRPr>
          </a:p>
          <a:p>
            <a:pPr marL="342900" indent="-342900" algn="just" eaLnBrk="1" fontAlgn="auto" hangingPunct="1">
              <a:lnSpc>
                <a:spcPct val="115000"/>
              </a:lnSpc>
              <a:spcBef>
                <a:spcPts val="0"/>
              </a:spcBef>
              <a:spcAft>
                <a:spcPts val="0"/>
              </a:spcAft>
              <a:buSzPts val="1000"/>
              <a:buFont typeface="Symbol"/>
              <a:buChar char=""/>
              <a:tabLst>
                <a:tab pos="457200" algn="l"/>
              </a:tabLst>
              <a:defRPr/>
            </a:pPr>
            <a:r>
              <a:rPr lang="en-US" sz="1200" dirty="0">
                <a:ea typeface="Times New Roman"/>
                <a:cs typeface="Arial" pitchFamily="34" charset="0"/>
              </a:rPr>
              <a:t>Understand how </a:t>
            </a:r>
            <a:r>
              <a:rPr lang="en-US" sz="1200" i="1" dirty="0">
                <a:ea typeface="Times New Roman"/>
                <a:cs typeface="Arial" pitchFamily="34" charset="0"/>
              </a:rPr>
              <a:t>physical training</a:t>
            </a:r>
            <a:r>
              <a:rPr lang="en-US" sz="1200" dirty="0">
                <a:ea typeface="Times New Roman"/>
                <a:cs typeface="Arial" pitchFamily="34" charset="0"/>
              </a:rPr>
              <a:t>, </a:t>
            </a:r>
            <a:r>
              <a:rPr lang="en-US" sz="1200" i="1" dirty="0">
                <a:ea typeface="Times New Roman"/>
                <a:cs typeface="Arial" pitchFamily="34" charset="0"/>
              </a:rPr>
              <a:t>mental imagery</a:t>
            </a:r>
            <a:r>
              <a:rPr lang="en-US" sz="1200" dirty="0">
                <a:ea typeface="Times New Roman"/>
                <a:cs typeface="Arial" pitchFamily="34" charset="0"/>
              </a:rPr>
              <a:t>, </a:t>
            </a:r>
            <a:r>
              <a:rPr lang="en-US" sz="1200" i="1" dirty="0">
                <a:ea typeface="Times New Roman"/>
                <a:cs typeface="Arial" pitchFamily="34" charset="0"/>
              </a:rPr>
              <a:t>tactical self-talk</a:t>
            </a:r>
            <a:r>
              <a:rPr lang="en-US" sz="1200" dirty="0">
                <a:ea typeface="Times New Roman"/>
                <a:cs typeface="Arial" pitchFamily="34" charset="0"/>
              </a:rPr>
              <a:t>, </a:t>
            </a:r>
            <a:r>
              <a:rPr lang="en-US" sz="1200" i="1" dirty="0">
                <a:ea typeface="Times New Roman"/>
                <a:cs typeface="Arial" pitchFamily="34" charset="0"/>
              </a:rPr>
              <a:t>breathing and centering </a:t>
            </a:r>
            <a:r>
              <a:rPr lang="en-US" sz="1200" dirty="0">
                <a:ea typeface="Times New Roman"/>
                <a:cs typeface="Arial" pitchFamily="34" charset="0"/>
              </a:rPr>
              <a:t>improve stress inoculation, startle recovery and </a:t>
            </a:r>
            <a:r>
              <a:rPr lang="en-US" sz="1200" i="1" dirty="0">
                <a:ea typeface="Times New Roman"/>
                <a:cs typeface="Arial" pitchFamily="34" charset="0"/>
              </a:rPr>
              <a:t>the ability to apply de-escalation techniques</a:t>
            </a:r>
            <a:r>
              <a:rPr lang="en-US" sz="1200" dirty="0">
                <a:ea typeface="Times New Roman"/>
                <a:cs typeface="Arial" pitchFamily="34" charset="0"/>
              </a:rPr>
              <a:t>. </a:t>
            </a:r>
            <a:endParaRPr lang="en-US" sz="1100" dirty="0">
              <a:ea typeface="Calibri"/>
              <a:cs typeface="Arial" pitchFamily="34" charset="0"/>
            </a:endParaRPr>
          </a:p>
          <a:p>
            <a:pPr marL="342900" indent="-342900" algn="just" eaLnBrk="1" fontAlgn="auto" hangingPunct="1">
              <a:lnSpc>
                <a:spcPct val="115000"/>
              </a:lnSpc>
              <a:spcBef>
                <a:spcPts val="0"/>
              </a:spcBef>
              <a:spcAft>
                <a:spcPts val="0"/>
              </a:spcAft>
              <a:buSzPts val="1000"/>
              <a:buFont typeface="Symbol"/>
              <a:buChar char=""/>
              <a:tabLst>
                <a:tab pos="457200" algn="l"/>
              </a:tabLst>
              <a:defRPr/>
            </a:pPr>
            <a:r>
              <a:rPr lang="en-US" sz="1200" dirty="0">
                <a:ea typeface="Times New Roman"/>
                <a:cs typeface="Arial" pitchFamily="34" charset="0"/>
              </a:rPr>
              <a:t>Understand how experiencing a sudden stressful situation can lead to a “high”, Post Traumatic Stress Disorder (PTSD) and/or Post Traumatic Growth. </a:t>
            </a:r>
            <a:endParaRPr lang="en-US" sz="1100" dirty="0">
              <a:ea typeface="Calibri"/>
              <a:cs typeface="Arial" pitchFamily="34" charset="0"/>
            </a:endParaRPr>
          </a:p>
          <a:p>
            <a:pPr algn="just" eaLnBrk="1" fontAlgn="auto" hangingPunct="1">
              <a:spcBef>
                <a:spcPts val="0"/>
              </a:spcBef>
              <a:spcAft>
                <a:spcPts val="0"/>
              </a:spcAft>
              <a:defRPr/>
            </a:pPr>
            <a:r>
              <a:rPr lang="en-US" sz="1200" dirty="0">
                <a:cs typeface="Arial" pitchFamily="34" charset="0"/>
              </a:rPr>
              <a:t>The instructors, Laura Russell and William Hladky, are retired Miami-Dade Police Officers with more than 65 years of combined experience. They bring a rare perspective to the class. Each instructor has been involved in deadly force encounters with armed attackers. Additionally, Detective Russell was shot while attempting to arrest a subject. These and other experiences give the instructors unparalleled credibility.</a:t>
            </a:r>
          </a:p>
          <a:p>
            <a:pPr algn="ctr" eaLnBrk="1" fontAlgn="auto" hangingPunct="1">
              <a:spcBef>
                <a:spcPts val="0"/>
              </a:spcBef>
              <a:spcAft>
                <a:spcPts val="0"/>
              </a:spcAft>
              <a:defRPr/>
            </a:pPr>
            <a:r>
              <a:rPr lang="en-US" sz="1200" dirty="0">
                <a:cs typeface="Arial" pitchFamily="34" charset="0"/>
              </a:rPr>
              <a:t>For more information on the course, including instructor bios, go to </a:t>
            </a:r>
            <a:r>
              <a:rPr lang="en-US" sz="1200" dirty="0">
                <a:solidFill>
                  <a:srgbClr val="0000FF"/>
                </a:solidFill>
                <a:cs typeface="Arial" pitchFamily="34" charset="0"/>
              </a:rPr>
              <a:t>www.survivingviolentencounters.com</a:t>
            </a:r>
          </a:p>
          <a:p>
            <a:pPr algn="just" eaLnBrk="1" fontAlgn="auto" hangingPunct="1">
              <a:spcBef>
                <a:spcPts val="0"/>
              </a:spcBef>
              <a:spcAft>
                <a:spcPts val="0"/>
              </a:spcAft>
              <a:defRPr/>
            </a:pPr>
            <a:endParaRPr lang="en-US" sz="700" dirty="0">
              <a:cs typeface="Arial" pitchFamily="34" charset="0"/>
            </a:endParaRPr>
          </a:p>
          <a:p>
            <a:pPr algn="ctr" eaLnBrk="1" fontAlgn="auto" hangingPunct="1">
              <a:spcBef>
                <a:spcPts val="0"/>
              </a:spcBef>
              <a:spcAft>
                <a:spcPts val="0"/>
              </a:spcAft>
              <a:defRPr/>
            </a:pPr>
            <a:r>
              <a:rPr lang="en-US" sz="1400" dirty="0">
                <a:solidFill>
                  <a:srgbClr val="FF0000"/>
                </a:solidFill>
                <a:cs typeface="Arial" pitchFamily="34" charset="0"/>
              </a:rPr>
              <a:t>For Questions:  Call or Text,  LG Russell at 954-632-1106 or send an email through the website. </a:t>
            </a:r>
          </a:p>
          <a:p>
            <a:pPr algn="ctr" eaLnBrk="1" fontAlgn="auto" hangingPunct="1">
              <a:spcBef>
                <a:spcPts val="0"/>
              </a:spcBef>
              <a:spcAft>
                <a:spcPts val="0"/>
              </a:spcAft>
              <a:defRPr/>
            </a:pPr>
            <a:r>
              <a:rPr lang="en-US" sz="900" dirty="0">
                <a:cs typeface="Arial" pitchFamily="34" charset="0"/>
              </a:rPr>
              <a:t>A warrior-mindset.com course</a:t>
            </a:r>
          </a:p>
        </p:txBody>
      </p:sp>
      <p:sp>
        <p:nvSpPr>
          <p:cNvPr id="2" name="TextBox 1"/>
          <p:cNvSpPr txBox="1"/>
          <p:nvPr/>
        </p:nvSpPr>
        <p:spPr>
          <a:xfrm>
            <a:off x="1524001" y="10326"/>
            <a:ext cx="5334000" cy="2154436"/>
          </a:xfrm>
          <a:prstGeom prst="rect">
            <a:avLst/>
          </a:prstGeom>
          <a:solidFill>
            <a:schemeClr val="tx1"/>
          </a:solidFill>
        </p:spPr>
        <p:txBody>
          <a:bodyPr wrap="square" rtlCol="0">
            <a:spAutoFit/>
          </a:bodyPr>
          <a:lstStyle/>
          <a:p>
            <a:pPr algn="ctr"/>
            <a:r>
              <a:rPr lang="en-US" sz="3200" b="1" dirty="0">
                <a:solidFill>
                  <a:srgbClr val="FF0000"/>
                </a:solidFill>
                <a:effectLst>
                  <a:outerShdw blurRad="38100" dist="38100" dir="2700000" algn="tl">
                    <a:srgbClr val="000000">
                      <a:alpha val="43137"/>
                    </a:srgbClr>
                  </a:outerShdw>
                </a:effectLst>
                <a:latin typeface="Modern No. 20" panose="02070704070505020303" pitchFamily="18" charset="0"/>
              </a:rPr>
              <a:t>Surviving Violent Encounters:</a:t>
            </a:r>
          </a:p>
          <a:p>
            <a:pPr algn="ctr"/>
            <a:endParaRPr lang="en-US" sz="600" b="1" dirty="0">
              <a:solidFill>
                <a:srgbClr val="FF0000"/>
              </a:solidFill>
              <a:effectLst>
                <a:outerShdw blurRad="38100" dist="38100" dir="2700000" algn="tl">
                  <a:srgbClr val="000000">
                    <a:alpha val="43137"/>
                  </a:srgbClr>
                </a:outerShdw>
              </a:effectLst>
              <a:latin typeface="Modern No. 20" panose="02070704070505020303" pitchFamily="18" charset="0"/>
            </a:endParaRPr>
          </a:p>
          <a:p>
            <a:pPr algn="ctr"/>
            <a:r>
              <a:rPr lang="en-US" sz="3200" b="1" dirty="0">
                <a:solidFill>
                  <a:srgbClr val="FF0000"/>
                </a:solidFill>
                <a:effectLst>
                  <a:outerShdw blurRad="38100" dist="38100" dir="2700000" algn="tl">
                    <a:srgbClr val="000000">
                      <a:alpha val="43137"/>
                    </a:srgbClr>
                  </a:outerShdw>
                </a:effectLst>
                <a:latin typeface="Modern No. 20" panose="02070704070505020303" pitchFamily="18" charset="0"/>
              </a:rPr>
              <a:t>Maximize Your Physiological and Psychological Responses</a:t>
            </a:r>
          </a:p>
          <a:p>
            <a:pPr algn="ctr"/>
            <a:endParaRPr lang="en-US" sz="3200" b="1" dirty="0">
              <a:solidFill>
                <a:srgbClr val="FF0000"/>
              </a:solidFill>
              <a:effectLst>
                <a:outerShdw blurRad="38100" dist="38100" dir="2700000" algn="tl">
                  <a:srgbClr val="000000">
                    <a:alpha val="43137"/>
                  </a:srgbClr>
                </a:outerShdw>
              </a:effectLst>
              <a:latin typeface="Cambria" panose="02040503050406030204" pitchFamily="18" charset="0"/>
            </a:endParaRPr>
          </a:p>
        </p:txBody>
      </p:sp>
      <p:pic>
        <p:nvPicPr>
          <p:cNvPr id="1027" name="Picture 3"/>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0326"/>
            <a:ext cx="1540935" cy="2164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1407</TotalTime>
  <Words>330</Words>
  <Application>Microsoft Office PowerPoint</Application>
  <PresentationFormat>On-screen Show (4:3)</PresentationFormat>
  <Paragraphs>21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Cambria</vt:lpstr>
      <vt:lpstr>Modern No. 20</vt:lpstr>
      <vt:lpstr>Symbol</vt:lpstr>
      <vt:lpstr>Times New Roman</vt:lpstr>
      <vt:lpstr>Office Theme</vt:lpstr>
      <vt:lpstr>PowerPoint Presentation</vt:lpstr>
    </vt:vector>
  </TitlesOfParts>
  <Company>City Of Omaha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OPD</dc:creator>
  <cp:lastModifiedBy>Standish, Brooke</cp:lastModifiedBy>
  <cp:revision>65</cp:revision>
  <dcterms:created xsi:type="dcterms:W3CDTF">2012-06-28T12:53:32Z</dcterms:created>
  <dcterms:modified xsi:type="dcterms:W3CDTF">2025-06-24T20:17:42Z</dcterms:modified>
</cp:coreProperties>
</file>