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735" r:id="rId3"/>
    <p:sldId id="800" r:id="rId4"/>
    <p:sldId id="799" r:id="rId5"/>
    <p:sldId id="790" r:id="rId6"/>
    <p:sldId id="568" r:id="rId7"/>
    <p:sldId id="260" r:id="rId8"/>
    <p:sldId id="258" r:id="rId9"/>
    <p:sldId id="733" r:id="rId10"/>
    <p:sldId id="792" r:id="rId11"/>
    <p:sldId id="266" r:id="rId12"/>
    <p:sldId id="791" r:id="rId13"/>
    <p:sldId id="267" r:id="rId14"/>
    <p:sldId id="796" r:id="rId15"/>
    <p:sldId id="789" r:id="rId16"/>
    <p:sldId id="794" r:id="rId17"/>
    <p:sldId id="798" r:id="rId18"/>
    <p:sldId id="795" r:id="rId19"/>
    <p:sldId id="797" r:id="rId20"/>
    <p:sldId id="7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D8A6B2-C996-F73A-D6E7-6562F453CB71}" name="Bolstridge, Violet" initials="VB" userId="S::CSL853@mt.gov::eb5d2896-09ee-4bce-a4a8-7b33194f90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F6D"/>
    <a:srgbClr val="516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4136" autoAdjust="0"/>
  </p:normalViewPr>
  <p:slideViewPr>
    <p:cSldViewPr snapToGrid="0">
      <p:cViewPr varScale="1">
        <p:scale>
          <a:sx n="92" d="100"/>
          <a:sy n="92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D21A3-E943-42BE-BC40-C76C1A527A9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45C31-2C17-4905-9CD1-A1D9CBA9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0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45C31-2C17-4905-9CD1-A1D9CBA990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99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45C31-2C17-4905-9CD1-A1D9CBA990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68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45C31-2C17-4905-9CD1-A1D9CBA990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65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45C31-2C17-4905-9CD1-A1D9CBA990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50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45C31-2C17-4905-9CD1-A1D9CBA990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67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45C31-2C17-4905-9CD1-A1D9CBA990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59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45C31-2C17-4905-9CD1-A1D9CBA990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62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45C31-2C17-4905-9CD1-A1D9CBA990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45C31-2C17-4905-9CD1-A1D9CBA990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40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45C31-2C17-4905-9CD1-A1D9CBA990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6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45C31-2C17-4905-9CD1-A1D9CBA990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1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45C31-2C17-4905-9CD1-A1D9CBA990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11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45C31-2C17-4905-9CD1-A1D9CBA990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7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45C31-2C17-4905-9CD1-A1D9CBA990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59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461963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5262" y="3979496"/>
            <a:ext cx="6629399" cy="4187825"/>
          </a:xfrm>
        </p:spPr>
        <p:txBody>
          <a:bodyPr/>
          <a:lstStyle/>
          <a:p>
            <a:endParaRPr lang="en-US" sz="105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13E6D-7433-4295-88EA-EA4F1EE5D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966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45C31-2C17-4905-9CD1-A1D9CBA990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1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45C31-2C17-4905-9CD1-A1D9CBA990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49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dc04bd1135_0_214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6" name="Google Shape;266;gdc04bd1135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4812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A83F-E6DC-0A30-0051-BD7810A212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4044" y="2312281"/>
            <a:ext cx="9144000" cy="1116719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71ABB5-2E57-44CE-FFA5-88FCBB2E1F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4044" y="3429000"/>
            <a:ext cx="9144000" cy="5645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 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0759A5-3951-74E1-0D5E-6DF2D8CA79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4750" y="3994150"/>
            <a:ext cx="9144000" cy="5635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- Time</a:t>
            </a:r>
          </a:p>
        </p:txBody>
      </p:sp>
    </p:spTree>
    <p:extLst>
      <p:ext uri="{BB962C8B-B14F-4D97-AF65-F5344CB8AC3E}">
        <p14:creationId xmlns:p14="http://schemas.microsoft.com/office/powerpoint/2010/main" val="356491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480D3-2B3C-ACA8-4A6F-17B15C5E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941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36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E9B744-4978-4364-830F-EE4A7BB6A38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Updated: July, 2014</a:t>
            </a:r>
          </a:p>
        </p:txBody>
      </p:sp>
    </p:spTree>
    <p:extLst>
      <p:ext uri="{BB962C8B-B14F-4D97-AF65-F5344CB8AC3E}">
        <p14:creationId xmlns:p14="http://schemas.microsoft.com/office/powerpoint/2010/main" val="47523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2B9DF-0EDE-7590-9C34-0EB9285D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FB12E-F88B-75DD-8C54-215430DB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23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494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2B9DF-0EDE-7590-9C34-0EB9285D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FB12E-F88B-75DD-8C54-215430DB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97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727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C638-4BD1-B710-8AF8-D672F8E3C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4844" y="1873957"/>
            <a:ext cx="7484534" cy="2393244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 Slide/</a:t>
            </a:r>
            <a:br>
              <a:rPr lang="en-US" dirty="0"/>
            </a:br>
            <a:r>
              <a:rPr lang="en-US" dirty="0"/>
              <a:t>Section Divider Slide</a:t>
            </a:r>
          </a:p>
        </p:txBody>
      </p:sp>
    </p:spTree>
    <p:extLst>
      <p:ext uri="{BB962C8B-B14F-4D97-AF65-F5344CB8AC3E}">
        <p14:creationId xmlns:p14="http://schemas.microsoft.com/office/powerpoint/2010/main" val="296263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C638-4BD1-B710-8AF8-D672F8E3C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4844" y="1873957"/>
            <a:ext cx="7484534" cy="2393244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 Slide/</a:t>
            </a:r>
            <a:br>
              <a:rPr lang="en-US" dirty="0"/>
            </a:br>
            <a:r>
              <a:rPr lang="en-US" dirty="0"/>
              <a:t>Section Divider Slide</a:t>
            </a:r>
          </a:p>
        </p:txBody>
      </p:sp>
    </p:spTree>
    <p:extLst>
      <p:ext uri="{BB962C8B-B14F-4D97-AF65-F5344CB8AC3E}">
        <p14:creationId xmlns:p14="http://schemas.microsoft.com/office/powerpoint/2010/main" val="259078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C638-4BD1-B710-8AF8-D672F8E3C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4844" y="1873957"/>
            <a:ext cx="7484534" cy="2393244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 Slide/</a:t>
            </a:r>
            <a:br>
              <a:rPr lang="en-US" dirty="0"/>
            </a:br>
            <a:r>
              <a:rPr lang="en-US" dirty="0"/>
              <a:t>Section Divider Slide</a:t>
            </a:r>
          </a:p>
        </p:txBody>
      </p:sp>
    </p:spTree>
    <p:extLst>
      <p:ext uri="{BB962C8B-B14F-4D97-AF65-F5344CB8AC3E}">
        <p14:creationId xmlns:p14="http://schemas.microsoft.com/office/powerpoint/2010/main" val="364578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E30A-C370-CBC6-D6CE-9CC8603D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0E59B-8606-05C2-E353-CFB1BE27E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23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1FA979-8E75-3EC3-3B0B-B9B85C31B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23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763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FFF0-D69D-2AA3-E6F1-7254DA21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21B31-AEC4-4818-5470-4A6574DE4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FB5CA-6DDF-198B-3D8D-9F35C938A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90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2AF5D-CC91-F0D0-E2CB-1A849D75E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935B4A-4246-D2FC-A07C-53E72DC79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90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4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480D3-2B3C-ACA8-4A6F-17B15C5E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505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258B4-934C-EAC3-D5DA-69BB07BD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070DF-AFD4-872B-154A-C29591C9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69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7" r:id="rId5"/>
    <p:sldLayoutId id="2147483658" r:id="rId6"/>
    <p:sldLayoutId id="2147483652" r:id="rId7"/>
    <p:sldLayoutId id="2147483653" r:id="rId8"/>
    <p:sldLayoutId id="2147483654" r:id="rId9"/>
    <p:sldLayoutId id="2147483659" r:id="rId10"/>
    <p:sldLayoutId id="2147483655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E2CBA2-8E91-2582-DEF7-682FDEA5CC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911/988 Integration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69AA6E-96FF-0F06-AD85-A99B34BCB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044" y="3429000"/>
            <a:ext cx="10316114" cy="56450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9-1-1 and Public Safety Communications Joint Advisory Council Meeting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4D224E-14BD-300F-3406-DD0E92CFD7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May 9, 2024</a:t>
            </a:r>
          </a:p>
        </p:txBody>
      </p:sp>
    </p:spTree>
    <p:extLst>
      <p:ext uri="{BB962C8B-B14F-4D97-AF65-F5344CB8AC3E}">
        <p14:creationId xmlns:p14="http://schemas.microsoft.com/office/powerpoint/2010/main" val="62753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9E6496-0A6E-7D15-64F6-B687537F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988 Coverage by Call Center</a:t>
            </a:r>
          </a:p>
        </p:txBody>
      </p:sp>
      <p:pic>
        <p:nvPicPr>
          <p:cNvPr id="8" name="Picture 7" descr="A map of the state of montana&#10;&#10;Description automatically generated">
            <a:extLst>
              <a:ext uri="{FF2B5EF4-FFF2-40B4-BE49-F238E27FC236}">
                <a16:creationId xmlns:a16="http://schemas.microsoft.com/office/drawing/2014/main" id="{98A1C897-E451-02BD-7E32-2C6E68CAC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76" y="1823439"/>
            <a:ext cx="6795348" cy="4039939"/>
          </a:xfrm>
          <a:prstGeom prst="rect">
            <a:avLst/>
          </a:prstGeom>
        </p:spPr>
      </p:pic>
      <p:pic>
        <p:nvPicPr>
          <p:cNvPr id="10" name="Picture 9" descr="A square blue square with white border&#10;&#10;Description automatically generated with medium confidence">
            <a:extLst>
              <a:ext uri="{FF2B5EF4-FFF2-40B4-BE49-F238E27FC236}">
                <a16:creationId xmlns:a16="http://schemas.microsoft.com/office/drawing/2014/main" id="{E3119793-29A1-46F0-6DB9-9A417B11D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73" y="2391464"/>
            <a:ext cx="531023" cy="535076"/>
          </a:xfrm>
          <a:prstGeom prst="rect">
            <a:avLst/>
          </a:prstGeom>
        </p:spPr>
      </p:pic>
      <p:pic>
        <p:nvPicPr>
          <p:cNvPr id="12" name="Picture 11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5DA88A99-7E31-0D8A-D639-F69EED657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73" y="3471832"/>
            <a:ext cx="526970" cy="531023"/>
          </a:xfrm>
          <a:prstGeom prst="rect">
            <a:avLst/>
          </a:prstGeom>
        </p:spPr>
      </p:pic>
      <p:pic>
        <p:nvPicPr>
          <p:cNvPr id="14" name="Picture 13" descr="A blue square with white border&#10;&#10;Description automatically generated">
            <a:extLst>
              <a:ext uri="{FF2B5EF4-FFF2-40B4-BE49-F238E27FC236}">
                <a16:creationId xmlns:a16="http://schemas.microsoft.com/office/drawing/2014/main" id="{8EA046ED-185E-9B94-ED69-04908AAA50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73" y="4548145"/>
            <a:ext cx="526970" cy="531023"/>
          </a:xfrm>
          <a:prstGeom prst="rect">
            <a:avLst/>
          </a:prstGeom>
        </p:spPr>
      </p:pic>
      <p:pic>
        <p:nvPicPr>
          <p:cNvPr id="16" name="Google Shape;270;gdc04bd1135_0_214">
            <a:extLst>
              <a:ext uri="{FF2B5EF4-FFF2-40B4-BE49-F238E27FC236}">
                <a16:creationId xmlns:a16="http://schemas.microsoft.com/office/drawing/2014/main" id="{23CF9961-37EF-3961-7DF2-FB6254D677C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10006" y="2115252"/>
            <a:ext cx="1347541" cy="81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80;gdc04bd1135_0_214">
            <a:extLst>
              <a:ext uri="{FF2B5EF4-FFF2-40B4-BE49-F238E27FC236}">
                <a16:creationId xmlns:a16="http://schemas.microsoft.com/office/drawing/2014/main" id="{4A2D08F9-2307-A2E6-81C3-7231100870F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02871" y="4252489"/>
            <a:ext cx="1265553" cy="112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71;gdc04bd1135_0_214">
            <a:extLst>
              <a:ext uri="{FF2B5EF4-FFF2-40B4-BE49-F238E27FC236}">
                <a16:creationId xmlns:a16="http://schemas.microsoft.com/office/drawing/2014/main" id="{440BC1F5-3286-008B-C876-C21306DA516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50999" y="3429000"/>
            <a:ext cx="1265553" cy="66074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E273D3F-02EA-34C1-AB9F-82E39AE1627E}"/>
              </a:ext>
            </a:extLst>
          </p:cNvPr>
          <p:cNvSpPr/>
          <p:nvPr/>
        </p:nvSpPr>
        <p:spPr>
          <a:xfrm>
            <a:off x="8849802" y="1987826"/>
            <a:ext cx="2695492" cy="343496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24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4C2E7F-D167-5174-4EB2-8B98D04C6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Now in MT</a:t>
            </a:r>
          </a:p>
        </p:txBody>
      </p:sp>
    </p:spTree>
    <p:extLst>
      <p:ext uri="{BB962C8B-B14F-4D97-AF65-F5344CB8AC3E}">
        <p14:creationId xmlns:p14="http://schemas.microsoft.com/office/powerpoint/2010/main" val="6650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9E6496-0A6E-7D15-64F6-B687537F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Crisis Now Model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2C0CD078-202E-9723-C0D4-2D1F673D7D66}"/>
              </a:ext>
            </a:extLst>
          </p:cNvPr>
          <p:cNvSpPr txBox="1">
            <a:spLocks/>
          </p:cNvSpPr>
          <p:nvPr/>
        </p:nvSpPr>
        <p:spPr>
          <a:xfrm>
            <a:off x="839788" y="1690688"/>
            <a:ext cx="10512424" cy="42134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0C9B83-A408-67F6-831C-B05AE3750233}"/>
              </a:ext>
            </a:extLst>
          </p:cNvPr>
          <p:cNvGrpSpPr/>
          <p:nvPr/>
        </p:nvGrpSpPr>
        <p:grpSpPr>
          <a:xfrm>
            <a:off x="625642" y="2284125"/>
            <a:ext cx="2539083" cy="3021621"/>
            <a:chOff x="978298" y="2059826"/>
            <a:chExt cx="2468593" cy="3009497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16713109-FE99-E511-435C-10E301DFF036}"/>
                </a:ext>
              </a:extLst>
            </p:cNvPr>
            <p:cNvGrpSpPr/>
            <p:nvPr/>
          </p:nvGrpSpPr>
          <p:grpSpPr>
            <a:xfrm>
              <a:off x="1155147" y="2059826"/>
              <a:ext cx="2114897" cy="3009497"/>
              <a:chOff x="0" y="0"/>
              <a:chExt cx="960474" cy="1366754"/>
            </a:xfrm>
          </p:grpSpPr>
          <p:sp>
            <p:nvSpPr>
              <p:cNvPr id="15" name="Freeform 3">
                <a:extLst>
                  <a:ext uri="{FF2B5EF4-FFF2-40B4-BE49-F238E27FC236}">
                    <a16:creationId xmlns:a16="http://schemas.microsoft.com/office/drawing/2014/main" id="{6BFFB9A9-9EAF-67CE-A635-B9BF77FB257E}"/>
                  </a:ext>
                </a:extLst>
              </p:cNvPr>
              <p:cNvSpPr/>
              <p:nvPr/>
            </p:nvSpPr>
            <p:spPr>
              <a:xfrm>
                <a:off x="0" y="0"/>
                <a:ext cx="960474" cy="1366754"/>
              </a:xfrm>
              <a:custGeom>
                <a:avLst/>
                <a:gdLst/>
                <a:ahLst/>
                <a:cxnLst/>
                <a:rect l="l" t="t" r="r" b="b"/>
                <a:pathLst>
                  <a:path w="960474" h="1366754">
                    <a:moveTo>
                      <a:pt x="61011" y="0"/>
                    </a:moveTo>
                    <a:lnTo>
                      <a:pt x="899463" y="0"/>
                    </a:lnTo>
                    <a:cubicBezTo>
                      <a:pt x="933158" y="0"/>
                      <a:pt x="960474" y="27316"/>
                      <a:pt x="960474" y="61011"/>
                    </a:cubicBezTo>
                    <a:lnTo>
                      <a:pt x="960474" y="1305743"/>
                    </a:lnTo>
                    <a:cubicBezTo>
                      <a:pt x="960474" y="1339438"/>
                      <a:pt x="933158" y="1366754"/>
                      <a:pt x="899463" y="1366754"/>
                    </a:cubicBezTo>
                    <a:lnTo>
                      <a:pt x="61011" y="1366754"/>
                    </a:lnTo>
                    <a:cubicBezTo>
                      <a:pt x="27316" y="1366754"/>
                      <a:pt x="0" y="1339438"/>
                      <a:pt x="0" y="1305743"/>
                    </a:cubicBezTo>
                    <a:lnTo>
                      <a:pt x="0" y="61011"/>
                    </a:lnTo>
                    <a:cubicBezTo>
                      <a:pt x="0" y="27316"/>
                      <a:pt x="27316" y="0"/>
                      <a:pt x="6101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5DC4B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4">
                <a:extLst>
                  <a:ext uri="{FF2B5EF4-FFF2-40B4-BE49-F238E27FC236}">
                    <a16:creationId xmlns:a16="http://schemas.microsoft.com/office/drawing/2014/main" id="{C8894ECD-485D-658D-3735-97431474DF28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199"/>
                  </a:lnSpc>
                </a:pPr>
                <a:endParaRPr sz="90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CD67D9DD-BCCC-CBCA-F37E-5B4F6E228F4E}"/>
                </a:ext>
              </a:extLst>
            </p:cNvPr>
            <p:cNvGrpSpPr/>
            <p:nvPr/>
          </p:nvGrpSpPr>
          <p:grpSpPr>
            <a:xfrm>
              <a:off x="978298" y="3245335"/>
              <a:ext cx="2468593" cy="684590"/>
              <a:chOff x="0" y="0"/>
              <a:chExt cx="1121104" cy="310904"/>
            </a:xfrm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C0B53569-ABB5-7D82-B8CE-98123EF7BE22}"/>
                  </a:ext>
                </a:extLst>
              </p:cNvPr>
              <p:cNvSpPr/>
              <p:nvPr/>
            </p:nvSpPr>
            <p:spPr>
              <a:xfrm>
                <a:off x="0" y="0"/>
                <a:ext cx="1121104" cy="310904"/>
              </a:xfrm>
              <a:custGeom>
                <a:avLst/>
                <a:gdLst/>
                <a:ahLst/>
                <a:cxnLst/>
                <a:rect l="l" t="t" r="r" b="b"/>
                <a:pathLst>
                  <a:path w="1121104" h="310904">
                    <a:moveTo>
                      <a:pt x="52269" y="0"/>
                    </a:moveTo>
                    <a:lnTo>
                      <a:pt x="1068835" y="0"/>
                    </a:lnTo>
                    <a:cubicBezTo>
                      <a:pt x="1097702" y="0"/>
                      <a:pt x="1121104" y="23402"/>
                      <a:pt x="1121104" y="52269"/>
                    </a:cubicBezTo>
                    <a:lnTo>
                      <a:pt x="1121104" y="258635"/>
                    </a:lnTo>
                    <a:cubicBezTo>
                      <a:pt x="1121104" y="272498"/>
                      <a:pt x="1115597" y="285793"/>
                      <a:pt x="1105795" y="295595"/>
                    </a:cubicBezTo>
                    <a:cubicBezTo>
                      <a:pt x="1095992" y="305397"/>
                      <a:pt x="1082697" y="310904"/>
                      <a:pt x="1068835" y="310904"/>
                    </a:cubicBezTo>
                    <a:lnTo>
                      <a:pt x="52269" y="310904"/>
                    </a:lnTo>
                    <a:cubicBezTo>
                      <a:pt x="23402" y="310904"/>
                      <a:pt x="0" y="287503"/>
                      <a:pt x="0" y="258635"/>
                    </a:cubicBezTo>
                    <a:lnTo>
                      <a:pt x="0" y="52269"/>
                    </a:lnTo>
                    <a:cubicBezTo>
                      <a:pt x="0" y="38407"/>
                      <a:pt x="5507" y="25112"/>
                      <a:pt x="15309" y="15309"/>
                    </a:cubicBezTo>
                    <a:cubicBezTo>
                      <a:pt x="25112" y="5507"/>
                      <a:pt x="38407" y="0"/>
                      <a:pt x="52269" y="0"/>
                    </a:cubicBezTo>
                    <a:close/>
                  </a:path>
                </a:pathLst>
              </a:custGeom>
              <a:solidFill>
                <a:srgbClr val="5DC4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7">
                <a:extLst>
                  <a:ext uri="{FF2B5EF4-FFF2-40B4-BE49-F238E27FC236}">
                    <a16:creationId xmlns:a16="http://schemas.microsoft.com/office/drawing/2014/main" id="{F28FE615-A5DD-AB4F-CD3C-FECB5CF9E7E4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199"/>
                  </a:lnSpc>
                </a:pPr>
                <a:endParaRPr sz="900"/>
              </a:p>
            </p:txBody>
          </p:sp>
        </p:grpSp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7C15DA30-35DE-F752-E8DE-983702C07C35}"/>
                </a:ext>
              </a:extLst>
            </p:cNvPr>
            <p:cNvGrpSpPr/>
            <p:nvPr/>
          </p:nvGrpSpPr>
          <p:grpSpPr>
            <a:xfrm>
              <a:off x="1838117" y="2284982"/>
              <a:ext cx="748955" cy="748955"/>
              <a:chOff x="0" y="0"/>
              <a:chExt cx="812800" cy="812800"/>
            </a:xfrm>
          </p:grpSpPr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FE45845B-9ABD-FAEA-CB4B-D9DFE9A3B4B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C4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0">
                <a:extLst>
                  <a:ext uri="{FF2B5EF4-FFF2-40B4-BE49-F238E27FC236}">
                    <a16:creationId xmlns:a16="http://schemas.microsoft.com/office/drawing/2014/main" id="{04E5B500-D751-C986-DD1F-6A20B4DDFA01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199"/>
                  </a:lnSpc>
                </a:pPr>
                <a:endParaRPr sz="900"/>
              </a:p>
            </p:txBody>
          </p:sp>
        </p:grpSp>
        <p:sp>
          <p:nvSpPr>
            <p:cNvPr id="8" name="Freeform 40">
              <a:extLst>
                <a:ext uri="{FF2B5EF4-FFF2-40B4-BE49-F238E27FC236}">
                  <a16:creationId xmlns:a16="http://schemas.microsoft.com/office/drawing/2014/main" id="{B004DEA7-4306-F877-8104-0DB30340E7B2}"/>
                </a:ext>
              </a:extLst>
            </p:cNvPr>
            <p:cNvSpPr/>
            <p:nvPr/>
          </p:nvSpPr>
          <p:spPr>
            <a:xfrm>
              <a:off x="1897072" y="2343146"/>
              <a:ext cx="631046" cy="632627"/>
            </a:xfrm>
            <a:custGeom>
              <a:avLst/>
              <a:gdLst/>
              <a:ahLst/>
              <a:cxnLst/>
              <a:rect l="l" t="t" r="r" b="b"/>
              <a:pathLst>
                <a:path w="946569" h="948941">
                  <a:moveTo>
                    <a:pt x="0" y="0"/>
                  </a:moveTo>
                  <a:lnTo>
                    <a:pt x="946569" y="0"/>
                  </a:lnTo>
                  <a:lnTo>
                    <a:pt x="946569" y="948941"/>
                  </a:lnTo>
                  <a:lnTo>
                    <a:pt x="0" y="948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44">
              <a:extLst>
                <a:ext uri="{FF2B5EF4-FFF2-40B4-BE49-F238E27FC236}">
                  <a16:creationId xmlns:a16="http://schemas.microsoft.com/office/drawing/2014/main" id="{E4FCDD12-1178-69DA-B186-A51338896FFB}"/>
                </a:ext>
              </a:extLst>
            </p:cNvPr>
            <p:cNvSpPr txBox="1"/>
            <p:nvPr/>
          </p:nvSpPr>
          <p:spPr>
            <a:xfrm>
              <a:off x="1472362" y="3499372"/>
              <a:ext cx="1415560" cy="169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algn="ctr">
                <a:lnSpc>
                  <a:spcPts val="1340"/>
                </a:lnSpc>
                <a:spcBef>
                  <a:spcPct val="0"/>
                </a:spcBef>
              </a:pPr>
              <a:r>
                <a:rPr lang="en-US" sz="1400" b="1" spc="31" dirty="0">
                  <a:solidFill>
                    <a:srgbClr val="FFFFFF"/>
                  </a:solidFill>
                  <a:latin typeface="Roboto Semi-Bold"/>
                </a:rPr>
                <a:t>Someone to Call</a:t>
              </a:r>
            </a:p>
          </p:txBody>
        </p:sp>
        <p:sp>
          <p:nvSpPr>
            <p:cNvPr id="10" name="TextBox 45">
              <a:extLst>
                <a:ext uri="{FF2B5EF4-FFF2-40B4-BE49-F238E27FC236}">
                  <a16:creationId xmlns:a16="http://schemas.microsoft.com/office/drawing/2014/main" id="{BC8DB68F-CA27-340D-222C-F08D2F5CD59A}"/>
                </a:ext>
              </a:extLst>
            </p:cNvPr>
            <p:cNvSpPr txBox="1"/>
            <p:nvPr/>
          </p:nvSpPr>
          <p:spPr>
            <a:xfrm>
              <a:off x="1228395" y="3963175"/>
              <a:ext cx="1977294" cy="8583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i="1" spc="39" dirty="0">
                  <a:solidFill>
                    <a:srgbClr val="000000"/>
                  </a:solidFill>
                  <a:latin typeface="Roboto"/>
                </a:rPr>
                <a:t>988 Crisis Call Centers </a:t>
              </a:r>
              <a:r>
                <a:rPr lang="en-US" sz="1400" spc="39" dirty="0">
                  <a:solidFill>
                    <a:srgbClr val="000000"/>
                  </a:solidFill>
                  <a:latin typeface="Roboto"/>
                </a:rPr>
                <a:t>- Technology for real-time support and coordination.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AB01F0-9050-8015-0504-A52F0E949857}"/>
              </a:ext>
            </a:extLst>
          </p:cNvPr>
          <p:cNvGrpSpPr/>
          <p:nvPr/>
        </p:nvGrpSpPr>
        <p:grpSpPr>
          <a:xfrm>
            <a:off x="3350848" y="2284125"/>
            <a:ext cx="2539083" cy="3021620"/>
            <a:chOff x="3536434" y="2059826"/>
            <a:chExt cx="2468593" cy="3009497"/>
          </a:xfrm>
        </p:grpSpPr>
        <p:grpSp>
          <p:nvGrpSpPr>
            <p:cNvPr id="18" name="Group 11">
              <a:extLst>
                <a:ext uri="{FF2B5EF4-FFF2-40B4-BE49-F238E27FC236}">
                  <a16:creationId xmlns:a16="http://schemas.microsoft.com/office/drawing/2014/main" id="{929C2FD7-CFA0-6E29-85EC-95B2FAE19A78}"/>
                </a:ext>
              </a:extLst>
            </p:cNvPr>
            <p:cNvGrpSpPr/>
            <p:nvPr/>
          </p:nvGrpSpPr>
          <p:grpSpPr>
            <a:xfrm>
              <a:off x="3713283" y="2059826"/>
              <a:ext cx="2114897" cy="3009497"/>
              <a:chOff x="0" y="0"/>
              <a:chExt cx="960474" cy="1366754"/>
            </a:xfrm>
          </p:grpSpPr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42ED9C28-A65E-C362-1AE4-49A2167E6156}"/>
                  </a:ext>
                </a:extLst>
              </p:cNvPr>
              <p:cNvSpPr/>
              <p:nvPr/>
            </p:nvSpPr>
            <p:spPr>
              <a:xfrm>
                <a:off x="0" y="0"/>
                <a:ext cx="960474" cy="1366754"/>
              </a:xfrm>
              <a:custGeom>
                <a:avLst/>
                <a:gdLst/>
                <a:ahLst/>
                <a:cxnLst/>
                <a:rect l="l" t="t" r="r" b="b"/>
                <a:pathLst>
                  <a:path w="960474" h="1366754">
                    <a:moveTo>
                      <a:pt x="61011" y="0"/>
                    </a:moveTo>
                    <a:lnTo>
                      <a:pt x="899463" y="0"/>
                    </a:lnTo>
                    <a:cubicBezTo>
                      <a:pt x="933158" y="0"/>
                      <a:pt x="960474" y="27316"/>
                      <a:pt x="960474" y="61011"/>
                    </a:cubicBezTo>
                    <a:lnTo>
                      <a:pt x="960474" y="1305743"/>
                    </a:lnTo>
                    <a:cubicBezTo>
                      <a:pt x="960474" y="1339438"/>
                      <a:pt x="933158" y="1366754"/>
                      <a:pt x="899463" y="1366754"/>
                    </a:cubicBezTo>
                    <a:lnTo>
                      <a:pt x="61011" y="1366754"/>
                    </a:lnTo>
                    <a:cubicBezTo>
                      <a:pt x="27316" y="1366754"/>
                      <a:pt x="0" y="1339438"/>
                      <a:pt x="0" y="1305743"/>
                    </a:cubicBezTo>
                    <a:lnTo>
                      <a:pt x="0" y="61011"/>
                    </a:lnTo>
                    <a:cubicBezTo>
                      <a:pt x="0" y="27316"/>
                      <a:pt x="27316" y="0"/>
                      <a:pt x="6101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03AAB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13">
                <a:extLst>
                  <a:ext uri="{FF2B5EF4-FFF2-40B4-BE49-F238E27FC236}">
                    <a16:creationId xmlns:a16="http://schemas.microsoft.com/office/drawing/2014/main" id="{A9EDA3D7-3B66-5F95-D55F-96384732FB11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199"/>
                  </a:lnSpc>
                </a:pPr>
                <a:endParaRPr sz="900"/>
              </a:p>
            </p:txBody>
          </p:sp>
        </p:grpSp>
        <p:grpSp>
          <p:nvGrpSpPr>
            <p:cNvPr id="19" name="Group 14">
              <a:extLst>
                <a:ext uri="{FF2B5EF4-FFF2-40B4-BE49-F238E27FC236}">
                  <a16:creationId xmlns:a16="http://schemas.microsoft.com/office/drawing/2014/main" id="{8896E202-0AB5-F308-2F90-34742FBFA07A}"/>
                </a:ext>
              </a:extLst>
            </p:cNvPr>
            <p:cNvGrpSpPr/>
            <p:nvPr/>
          </p:nvGrpSpPr>
          <p:grpSpPr>
            <a:xfrm>
              <a:off x="3536434" y="3245335"/>
              <a:ext cx="2468593" cy="684590"/>
              <a:chOff x="0" y="0"/>
              <a:chExt cx="1121104" cy="310904"/>
            </a:xfrm>
          </p:grpSpPr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94A8D678-5B2C-6F67-2E76-52D458D8630E}"/>
                  </a:ext>
                </a:extLst>
              </p:cNvPr>
              <p:cNvSpPr/>
              <p:nvPr/>
            </p:nvSpPr>
            <p:spPr>
              <a:xfrm>
                <a:off x="0" y="0"/>
                <a:ext cx="1121104" cy="310904"/>
              </a:xfrm>
              <a:custGeom>
                <a:avLst/>
                <a:gdLst/>
                <a:ahLst/>
                <a:cxnLst/>
                <a:rect l="l" t="t" r="r" b="b"/>
                <a:pathLst>
                  <a:path w="1121104" h="310904">
                    <a:moveTo>
                      <a:pt x="52269" y="0"/>
                    </a:moveTo>
                    <a:lnTo>
                      <a:pt x="1068835" y="0"/>
                    </a:lnTo>
                    <a:cubicBezTo>
                      <a:pt x="1097702" y="0"/>
                      <a:pt x="1121104" y="23402"/>
                      <a:pt x="1121104" y="52269"/>
                    </a:cubicBezTo>
                    <a:lnTo>
                      <a:pt x="1121104" y="258635"/>
                    </a:lnTo>
                    <a:cubicBezTo>
                      <a:pt x="1121104" y="272498"/>
                      <a:pt x="1115597" y="285793"/>
                      <a:pt x="1105795" y="295595"/>
                    </a:cubicBezTo>
                    <a:cubicBezTo>
                      <a:pt x="1095992" y="305397"/>
                      <a:pt x="1082697" y="310904"/>
                      <a:pt x="1068835" y="310904"/>
                    </a:cubicBezTo>
                    <a:lnTo>
                      <a:pt x="52269" y="310904"/>
                    </a:lnTo>
                    <a:cubicBezTo>
                      <a:pt x="23402" y="310904"/>
                      <a:pt x="0" y="287503"/>
                      <a:pt x="0" y="258635"/>
                    </a:cubicBezTo>
                    <a:lnTo>
                      <a:pt x="0" y="52269"/>
                    </a:lnTo>
                    <a:cubicBezTo>
                      <a:pt x="0" y="38407"/>
                      <a:pt x="5507" y="25112"/>
                      <a:pt x="15309" y="15309"/>
                    </a:cubicBezTo>
                    <a:cubicBezTo>
                      <a:pt x="25112" y="5507"/>
                      <a:pt x="38407" y="0"/>
                      <a:pt x="52269" y="0"/>
                    </a:cubicBezTo>
                    <a:close/>
                  </a:path>
                </a:pathLst>
              </a:custGeom>
              <a:solidFill>
                <a:srgbClr val="03AAB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16">
                <a:extLst>
                  <a:ext uri="{FF2B5EF4-FFF2-40B4-BE49-F238E27FC236}">
                    <a16:creationId xmlns:a16="http://schemas.microsoft.com/office/drawing/2014/main" id="{FB8CDB7E-8660-4E57-A46B-4E0AB9BFCA87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199"/>
                  </a:lnSpc>
                </a:pPr>
                <a:endParaRPr sz="900"/>
              </a:p>
            </p:txBody>
          </p:sp>
        </p:grpSp>
        <p:grpSp>
          <p:nvGrpSpPr>
            <p:cNvPr id="20" name="Group 17">
              <a:extLst>
                <a:ext uri="{FF2B5EF4-FFF2-40B4-BE49-F238E27FC236}">
                  <a16:creationId xmlns:a16="http://schemas.microsoft.com/office/drawing/2014/main" id="{46826D4C-67CD-BFBD-8089-633A6FA3130A}"/>
                </a:ext>
              </a:extLst>
            </p:cNvPr>
            <p:cNvGrpSpPr/>
            <p:nvPr/>
          </p:nvGrpSpPr>
          <p:grpSpPr>
            <a:xfrm>
              <a:off x="4396253" y="2284982"/>
              <a:ext cx="748955" cy="748955"/>
              <a:chOff x="0" y="0"/>
              <a:chExt cx="812800" cy="812800"/>
            </a:xfrm>
          </p:grpSpPr>
          <p:sp>
            <p:nvSpPr>
              <p:cNvPr id="24" name="Freeform 18">
                <a:extLst>
                  <a:ext uri="{FF2B5EF4-FFF2-40B4-BE49-F238E27FC236}">
                    <a16:creationId xmlns:a16="http://schemas.microsoft.com/office/drawing/2014/main" id="{6E25B11A-CD20-8FA6-AF50-EB9C2E6A95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3AAB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19">
                <a:extLst>
                  <a:ext uri="{FF2B5EF4-FFF2-40B4-BE49-F238E27FC236}">
                    <a16:creationId xmlns:a16="http://schemas.microsoft.com/office/drawing/2014/main" id="{36598AF2-9BE6-43D4-D5A8-CB0CC532A291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199"/>
                  </a:lnSpc>
                </a:pPr>
                <a:endParaRPr sz="900"/>
              </a:p>
            </p:txBody>
          </p:sp>
        </p:grp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0A13DD64-F43C-54CE-9A06-462F5EFBDCC7}"/>
                </a:ext>
              </a:extLst>
            </p:cNvPr>
            <p:cNvSpPr/>
            <p:nvPr/>
          </p:nvSpPr>
          <p:spPr>
            <a:xfrm>
              <a:off x="4491487" y="2452470"/>
              <a:ext cx="558488" cy="413979"/>
            </a:xfrm>
            <a:custGeom>
              <a:avLst/>
              <a:gdLst/>
              <a:ahLst/>
              <a:cxnLst/>
              <a:rect l="l" t="t" r="r" b="b"/>
              <a:pathLst>
                <a:path w="837732" h="620969">
                  <a:moveTo>
                    <a:pt x="0" y="0"/>
                  </a:moveTo>
                  <a:lnTo>
                    <a:pt x="837732" y="0"/>
                  </a:lnTo>
                  <a:lnTo>
                    <a:pt x="837732" y="620969"/>
                  </a:lnTo>
                  <a:lnTo>
                    <a:pt x="0" y="620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46">
              <a:extLst>
                <a:ext uri="{FF2B5EF4-FFF2-40B4-BE49-F238E27FC236}">
                  <a16:creationId xmlns:a16="http://schemas.microsoft.com/office/drawing/2014/main" id="{4DCFD397-FC44-78D3-FABF-6266CC196991}"/>
                </a:ext>
              </a:extLst>
            </p:cNvPr>
            <p:cNvSpPr txBox="1"/>
            <p:nvPr/>
          </p:nvSpPr>
          <p:spPr>
            <a:xfrm>
              <a:off x="3983811" y="3417947"/>
              <a:ext cx="1593360" cy="332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algn="ctr">
                <a:lnSpc>
                  <a:spcPts val="1340"/>
                </a:lnSpc>
                <a:spcBef>
                  <a:spcPct val="0"/>
                </a:spcBef>
              </a:pPr>
              <a:r>
                <a:rPr lang="en-US" sz="1400" b="1" spc="31" dirty="0">
                  <a:solidFill>
                    <a:srgbClr val="FFFFFF"/>
                  </a:solidFill>
                  <a:latin typeface="Roboto Semi-Bold"/>
                </a:rPr>
                <a:t>Someone to Respond</a:t>
              </a:r>
            </a:p>
          </p:txBody>
        </p:sp>
        <p:sp>
          <p:nvSpPr>
            <p:cNvPr id="23" name="TextBox 47">
              <a:extLst>
                <a:ext uri="{FF2B5EF4-FFF2-40B4-BE49-F238E27FC236}">
                  <a16:creationId xmlns:a16="http://schemas.microsoft.com/office/drawing/2014/main" id="{F08718A2-9F5D-36F1-112C-9808F1146809}"/>
                </a:ext>
              </a:extLst>
            </p:cNvPr>
            <p:cNvSpPr txBox="1"/>
            <p:nvPr/>
          </p:nvSpPr>
          <p:spPr>
            <a:xfrm>
              <a:off x="3769810" y="3963176"/>
              <a:ext cx="2021363" cy="10728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i="1" spc="39" dirty="0">
                  <a:solidFill>
                    <a:srgbClr val="000000"/>
                  </a:solidFill>
                  <a:latin typeface="Roboto"/>
                </a:rPr>
                <a:t>Mobile Crisis Response Services </a:t>
              </a:r>
              <a:r>
                <a:rPr lang="en-US" sz="1400" spc="39" dirty="0">
                  <a:solidFill>
                    <a:srgbClr val="000000"/>
                  </a:solidFill>
                  <a:latin typeface="Roboto"/>
                </a:rPr>
                <a:t>- Mobile crisis offers outreach and support where people in crisis are.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E815D11-A186-E557-5937-F600BDD48FA3}"/>
              </a:ext>
            </a:extLst>
          </p:cNvPr>
          <p:cNvGrpSpPr/>
          <p:nvPr/>
        </p:nvGrpSpPr>
        <p:grpSpPr>
          <a:xfrm>
            <a:off x="6054832" y="2253025"/>
            <a:ext cx="2539083" cy="3021621"/>
            <a:chOff x="6094571" y="2059826"/>
            <a:chExt cx="2468593" cy="3009497"/>
          </a:xfrm>
        </p:grpSpPr>
        <p:grpSp>
          <p:nvGrpSpPr>
            <p:cNvPr id="31" name="Group 20">
              <a:extLst>
                <a:ext uri="{FF2B5EF4-FFF2-40B4-BE49-F238E27FC236}">
                  <a16:creationId xmlns:a16="http://schemas.microsoft.com/office/drawing/2014/main" id="{BC4F3895-B2FC-6394-1264-0DD14CD79EE9}"/>
                </a:ext>
              </a:extLst>
            </p:cNvPr>
            <p:cNvGrpSpPr/>
            <p:nvPr/>
          </p:nvGrpSpPr>
          <p:grpSpPr>
            <a:xfrm>
              <a:off x="6271419" y="2059826"/>
              <a:ext cx="2114897" cy="3009497"/>
              <a:chOff x="0" y="0"/>
              <a:chExt cx="960474" cy="1366754"/>
            </a:xfrm>
          </p:grpSpPr>
          <p:sp>
            <p:nvSpPr>
              <p:cNvPr id="41" name="Freeform 21">
                <a:extLst>
                  <a:ext uri="{FF2B5EF4-FFF2-40B4-BE49-F238E27FC236}">
                    <a16:creationId xmlns:a16="http://schemas.microsoft.com/office/drawing/2014/main" id="{1CB06301-683B-A9E9-B166-524B8384E4D5}"/>
                  </a:ext>
                </a:extLst>
              </p:cNvPr>
              <p:cNvSpPr/>
              <p:nvPr/>
            </p:nvSpPr>
            <p:spPr>
              <a:xfrm>
                <a:off x="0" y="0"/>
                <a:ext cx="960474" cy="1366754"/>
              </a:xfrm>
              <a:custGeom>
                <a:avLst/>
                <a:gdLst/>
                <a:ahLst/>
                <a:cxnLst/>
                <a:rect l="l" t="t" r="r" b="b"/>
                <a:pathLst>
                  <a:path w="960474" h="1366754">
                    <a:moveTo>
                      <a:pt x="61011" y="0"/>
                    </a:moveTo>
                    <a:lnTo>
                      <a:pt x="899463" y="0"/>
                    </a:lnTo>
                    <a:cubicBezTo>
                      <a:pt x="933158" y="0"/>
                      <a:pt x="960474" y="27316"/>
                      <a:pt x="960474" y="61011"/>
                    </a:cubicBezTo>
                    <a:lnTo>
                      <a:pt x="960474" y="1305743"/>
                    </a:lnTo>
                    <a:cubicBezTo>
                      <a:pt x="960474" y="1339438"/>
                      <a:pt x="933158" y="1366754"/>
                      <a:pt x="899463" y="1366754"/>
                    </a:cubicBezTo>
                    <a:lnTo>
                      <a:pt x="61011" y="1366754"/>
                    </a:lnTo>
                    <a:cubicBezTo>
                      <a:pt x="27316" y="1366754"/>
                      <a:pt x="0" y="1339438"/>
                      <a:pt x="0" y="1305743"/>
                    </a:cubicBezTo>
                    <a:lnTo>
                      <a:pt x="0" y="61011"/>
                    </a:lnTo>
                    <a:cubicBezTo>
                      <a:pt x="0" y="27316"/>
                      <a:pt x="27316" y="0"/>
                      <a:pt x="6101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2AD0F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22">
                <a:extLst>
                  <a:ext uri="{FF2B5EF4-FFF2-40B4-BE49-F238E27FC236}">
                    <a16:creationId xmlns:a16="http://schemas.microsoft.com/office/drawing/2014/main" id="{8F58CA76-4C33-1541-3F72-9D77E4D18454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199"/>
                  </a:lnSpc>
                </a:pPr>
                <a:endParaRPr sz="900"/>
              </a:p>
            </p:txBody>
          </p:sp>
        </p:grpSp>
        <p:grpSp>
          <p:nvGrpSpPr>
            <p:cNvPr id="32" name="Group 23">
              <a:extLst>
                <a:ext uri="{FF2B5EF4-FFF2-40B4-BE49-F238E27FC236}">
                  <a16:creationId xmlns:a16="http://schemas.microsoft.com/office/drawing/2014/main" id="{0308076B-DBFF-BB02-F45E-F6419AC05E37}"/>
                </a:ext>
              </a:extLst>
            </p:cNvPr>
            <p:cNvGrpSpPr/>
            <p:nvPr/>
          </p:nvGrpSpPr>
          <p:grpSpPr>
            <a:xfrm>
              <a:off x="6094571" y="3245335"/>
              <a:ext cx="2468593" cy="684590"/>
              <a:chOff x="0" y="0"/>
              <a:chExt cx="1121104" cy="310904"/>
            </a:xfrm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867A4A0D-D0F0-0020-3EB0-69BA0BC16BFA}"/>
                  </a:ext>
                </a:extLst>
              </p:cNvPr>
              <p:cNvSpPr/>
              <p:nvPr/>
            </p:nvSpPr>
            <p:spPr>
              <a:xfrm>
                <a:off x="0" y="0"/>
                <a:ext cx="1121104" cy="310904"/>
              </a:xfrm>
              <a:custGeom>
                <a:avLst/>
                <a:gdLst/>
                <a:ahLst/>
                <a:cxnLst/>
                <a:rect l="l" t="t" r="r" b="b"/>
                <a:pathLst>
                  <a:path w="1121104" h="310904">
                    <a:moveTo>
                      <a:pt x="52269" y="0"/>
                    </a:moveTo>
                    <a:lnTo>
                      <a:pt x="1068835" y="0"/>
                    </a:lnTo>
                    <a:cubicBezTo>
                      <a:pt x="1097702" y="0"/>
                      <a:pt x="1121104" y="23402"/>
                      <a:pt x="1121104" y="52269"/>
                    </a:cubicBezTo>
                    <a:lnTo>
                      <a:pt x="1121104" y="258635"/>
                    </a:lnTo>
                    <a:cubicBezTo>
                      <a:pt x="1121104" y="272498"/>
                      <a:pt x="1115597" y="285793"/>
                      <a:pt x="1105795" y="295595"/>
                    </a:cubicBezTo>
                    <a:cubicBezTo>
                      <a:pt x="1095992" y="305397"/>
                      <a:pt x="1082697" y="310904"/>
                      <a:pt x="1068835" y="310904"/>
                    </a:cubicBezTo>
                    <a:lnTo>
                      <a:pt x="52269" y="310904"/>
                    </a:lnTo>
                    <a:cubicBezTo>
                      <a:pt x="23402" y="310904"/>
                      <a:pt x="0" y="287503"/>
                      <a:pt x="0" y="258635"/>
                    </a:cubicBezTo>
                    <a:lnTo>
                      <a:pt x="0" y="52269"/>
                    </a:lnTo>
                    <a:cubicBezTo>
                      <a:pt x="0" y="38407"/>
                      <a:pt x="5507" y="25112"/>
                      <a:pt x="15309" y="15309"/>
                    </a:cubicBezTo>
                    <a:cubicBezTo>
                      <a:pt x="25112" y="5507"/>
                      <a:pt x="38407" y="0"/>
                      <a:pt x="52269" y="0"/>
                    </a:cubicBezTo>
                    <a:close/>
                  </a:path>
                </a:pathLst>
              </a:custGeom>
              <a:solidFill>
                <a:srgbClr val="2AD0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Box 25">
                <a:extLst>
                  <a:ext uri="{FF2B5EF4-FFF2-40B4-BE49-F238E27FC236}">
                    <a16:creationId xmlns:a16="http://schemas.microsoft.com/office/drawing/2014/main" id="{BF651B06-7738-D093-17D8-FA64BB64FB5F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199"/>
                  </a:lnSpc>
                </a:pPr>
                <a:endParaRPr sz="900"/>
              </a:p>
            </p:txBody>
          </p:sp>
        </p:grpSp>
        <p:grpSp>
          <p:nvGrpSpPr>
            <p:cNvPr id="33" name="Group 26">
              <a:extLst>
                <a:ext uri="{FF2B5EF4-FFF2-40B4-BE49-F238E27FC236}">
                  <a16:creationId xmlns:a16="http://schemas.microsoft.com/office/drawing/2014/main" id="{DABEDE2D-E2A0-6CEF-F801-AEA77416DD40}"/>
                </a:ext>
              </a:extLst>
            </p:cNvPr>
            <p:cNvGrpSpPr/>
            <p:nvPr/>
          </p:nvGrpSpPr>
          <p:grpSpPr>
            <a:xfrm>
              <a:off x="6954390" y="2284982"/>
              <a:ext cx="748955" cy="748955"/>
              <a:chOff x="0" y="0"/>
              <a:chExt cx="812800" cy="812800"/>
            </a:xfrm>
          </p:grpSpPr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201A0D3C-E63E-048F-087C-EF27BBF544E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AD0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28">
                <a:extLst>
                  <a:ext uri="{FF2B5EF4-FFF2-40B4-BE49-F238E27FC236}">
                    <a16:creationId xmlns:a16="http://schemas.microsoft.com/office/drawing/2014/main" id="{0C03B04F-E5BE-10DB-B47D-CE1C9638F341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199"/>
                  </a:lnSpc>
                </a:pPr>
                <a:endParaRPr sz="900"/>
              </a:p>
            </p:txBody>
          </p:sp>
        </p:grpSp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2667D94A-3959-2618-8BCE-688D96FE135A}"/>
                </a:ext>
              </a:extLst>
            </p:cNvPr>
            <p:cNvSpPr/>
            <p:nvPr/>
          </p:nvSpPr>
          <p:spPr>
            <a:xfrm>
              <a:off x="7015630" y="2343146"/>
              <a:ext cx="632627" cy="632627"/>
            </a:xfrm>
            <a:custGeom>
              <a:avLst/>
              <a:gdLst/>
              <a:ahLst/>
              <a:cxnLst/>
              <a:rect l="l" t="t" r="r" b="b"/>
              <a:pathLst>
                <a:path w="948941" h="948941">
                  <a:moveTo>
                    <a:pt x="0" y="0"/>
                  </a:moveTo>
                  <a:lnTo>
                    <a:pt x="948941" y="0"/>
                  </a:lnTo>
                  <a:lnTo>
                    <a:pt x="948941" y="948941"/>
                  </a:lnTo>
                  <a:lnTo>
                    <a:pt x="0" y="948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7F436FEB-D868-CA23-F7BE-1E2C843AFC8F}"/>
                </a:ext>
              </a:extLst>
            </p:cNvPr>
            <p:cNvSpPr txBox="1"/>
            <p:nvPr/>
          </p:nvSpPr>
          <p:spPr>
            <a:xfrm>
              <a:off x="6607341" y="3448923"/>
              <a:ext cx="1504460" cy="332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algn="ctr">
                <a:lnSpc>
                  <a:spcPts val="1340"/>
                </a:lnSpc>
                <a:spcBef>
                  <a:spcPct val="0"/>
                </a:spcBef>
              </a:pPr>
              <a:r>
                <a:rPr lang="en-US" sz="1400" b="1" spc="31" dirty="0">
                  <a:solidFill>
                    <a:srgbClr val="FFFFFF"/>
                  </a:solidFill>
                  <a:latin typeface="Roboto Semi-Bold"/>
                </a:rPr>
                <a:t>Somewhere to Go</a:t>
              </a:r>
            </a:p>
          </p:txBody>
        </p:sp>
        <p:sp>
          <p:nvSpPr>
            <p:cNvPr id="36" name="TextBox 49">
              <a:extLst>
                <a:ext uri="{FF2B5EF4-FFF2-40B4-BE49-F238E27FC236}">
                  <a16:creationId xmlns:a16="http://schemas.microsoft.com/office/drawing/2014/main" id="{8F6F9CC6-99AB-D4F2-EFD9-DAB1ADDAA8F0}"/>
                </a:ext>
              </a:extLst>
            </p:cNvPr>
            <p:cNvSpPr txBox="1"/>
            <p:nvPr/>
          </p:nvSpPr>
          <p:spPr>
            <a:xfrm>
              <a:off x="6426560" y="3999454"/>
              <a:ext cx="1866020" cy="8583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i="1" spc="39" dirty="0">
                  <a:solidFill>
                    <a:srgbClr val="000000"/>
                  </a:solidFill>
                  <a:latin typeface="Roboto"/>
                </a:rPr>
                <a:t>Crisis Stabilization Programs </a:t>
              </a:r>
              <a:r>
                <a:rPr lang="en-US" sz="1400" spc="39" dirty="0">
                  <a:solidFill>
                    <a:srgbClr val="000000"/>
                  </a:solidFill>
                  <a:latin typeface="Roboto"/>
                </a:rPr>
                <a:t>- Short-term and community-based stabilization.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49E1FC5-A4C7-B715-1031-E05BFB00BDCA}"/>
              </a:ext>
            </a:extLst>
          </p:cNvPr>
          <p:cNvGrpSpPr/>
          <p:nvPr/>
        </p:nvGrpSpPr>
        <p:grpSpPr>
          <a:xfrm>
            <a:off x="8779799" y="2253025"/>
            <a:ext cx="2539083" cy="3021621"/>
            <a:chOff x="8652064" y="2059826"/>
            <a:chExt cx="2468593" cy="3009497"/>
          </a:xfrm>
        </p:grpSpPr>
        <p:grpSp>
          <p:nvGrpSpPr>
            <p:cNvPr id="44" name="Group 29">
              <a:extLst>
                <a:ext uri="{FF2B5EF4-FFF2-40B4-BE49-F238E27FC236}">
                  <a16:creationId xmlns:a16="http://schemas.microsoft.com/office/drawing/2014/main" id="{D30758ED-C779-F5C1-0D17-4C07AA869B19}"/>
                </a:ext>
              </a:extLst>
            </p:cNvPr>
            <p:cNvGrpSpPr/>
            <p:nvPr/>
          </p:nvGrpSpPr>
          <p:grpSpPr>
            <a:xfrm>
              <a:off x="8828913" y="2059826"/>
              <a:ext cx="2114897" cy="3009497"/>
              <a:chOff x="0" y="0"/>
              <a:chExt cx="960474" cy="1366754"/>
            </a:xfrm>
          </p:grpSpPr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id="{ADBA6F3E-9B91-0862-56E2-23468644D497}"/>
                  </a:ext>
                </a:extLst>
              </p:cNvPr>
              <p:cNvSpPr/>
              <p:nvPr/>
            </p:nvSpPr>
            <p:spPr>
              <a:xfrm>
                <a:off x="0" y="0"/>
                <a:ext cx="960474" cy="1366754"/>
              </a:xfrm>
              <a:custGeom>
                <a:avLst/>
                <a:gdLst/>
                <a:ahLst/>
                <a:cxnLst/>
                <a:rect l="l" t="t" r="r" b="b"/>
                <a:pathLst>
                  <a:path w="960474" h="1366754">
                    <a:moveTo>
                      <a:pt x="61011" y="0"/>
                    </a:moveTo>
                    <a:lnTo>
                      <a:pt x="899463" y="0"/>
                    </a:lnTo>
                    <a:cubicBezTo>
                      <a:pt x="933158" y="0"/>
                      <a:pt x="960474" y="27316"/>
                      <a:pt x="960474" y="61011"/>
                    </a:cubicBezTo>
                    <a:lnTo>
                      <a:pt x="960474" y="1305743"/>
                    </a:lnTo>
                    <a:cubicBezTo>
                      <a:pt x="960474" y="1339438"/>
                      <a:pt x="933158" y="1366754"/>
                      <a:pt x="899463" y="1366754"/>
                    </a:cubicBezTo>
                    <a:lnTo>
                      <a:pt x="61011" y="1366754"/>
                    </a:lnTo>
                    <a:cubicBezTo>
                      <a:pt x="27316" y="1366754"/>
                      <a:pt x="0" y="1339438"/>
                      <a:pt x="0" y="1305743"/>
                    </a:cubicBezTo>
                    <a:lnTo>
                      <a:pt x="0" y="61011"/>
                    </a:lnTo>
                    <a:cubicBezTo>
                      <a:pt x="0" y="27316"/>
                      <a:pt x="27316" y="0"/>
                      <a:pt x="6101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006FAC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TextBox 31">
                <a:extLst>
                  <a:ext uri="{FF2B5EF4-FFF2-40B4-BE49-F238E27FC236}">
                    <a16:creationId xmlns:a16="http://schemas.microsoft.com/office/drawing/2014/main" id="{99DCA7C2-48F0-B6B8-8BE2-1E02CCDCB627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199"/>
                  </a:lnSpc>
                </a:pPr>
                <a:endParaRPr sz="900"/>
              </a:p>
            </p:txBody>
          </p:sp>
        </p:grpSp>
        <p:grpSp>
          <p:nvGrpSpPr>
            <p:cNvPr id="45" name="Group 32">
              <a:extLst>
                <a:ext uri="{FF2B5EF4-FFF2-40B4-BE49-F238E27FC236}">
                  <a16:creationId xmlns:a16="http://schemas.microsoft.com/office/drawing/2014/main" id="{C3271114-31BD-8DAB-605B-D29DDDE2EB0B}"/>
                </a:ext>
              </a:extLst>
            </p:cNvPr>
            <p:cNvGrpSpPr/>
            <p:nvPr/>
          </p:nvGrpSpPr>
          <p:grpSpPr>
            <a:xfrm>
              <a:off x="8652064" y="3245335"/>
              <a:ext cx="2468593" cy="684590"/>
              <a:chOff x="0" y="0"/>
              <a:chExt cx="1121104" cy="310904"/>
            </a:xfrm>
          </p:grpSpPr>
          <p:sp>
            <p:nvSpPr>
              <p:cNvPr id="52" name="Freeform 33">
                <a:extLst>
                  <a:ext uri="{FF2B5EF4-FFF2-40B4-BE49-F238E27FC236}">
                    <a16:creationId xmlns:a16="http://schemas.microsoft.com/office/drawing/2014/main" id="{27BCE5E0-BD89-FF09-7CE3-70C2C18CC017}"/>
                  </a:ext>
                </a:extLst>
              </p:cNvPr>
              <p:cNvSpPr/>
              <p:nvPr/>
            </p:nvSpPr>
            <p:spPr>
              <a:xfrm>
                <a:off x="0" y="0"/>
                <a:ext cx="1121104" cy="310904"/>
              </a:xfrm>
              <a:custGeom>
                <a:avLst/>
                <a:gdLst/>
                <a:ahLst/>
                <a:cxnLst/>
                <a:rect l="l" t="t" r="r" b="b"/>
                <a:pathLst>
                  <a:path w="1121104" h="310904">
                    <a:moveTo>
                      <a:pt x="52269" y="0"/>
                    </a:moveTo>
                    <a:lnTo>
                      <a:pt x="1068835" y="0"/>
                    </a:lnTo>
                    <a:cubicBezTo>
                      <a:pt x="1097702" y="0"/>
                      <a:pt x="1121104" y="23402"/>
                      <a:pt x="1121104" y="52269"/>
                    </a:cubicBezTo>
                    <a:lnTo>
                      <a:pt x="1121104" y="258635"/>
                    </a:lnTo>
                    <a:cubicBezTo>
                      <a:pt x="1121104" y="272498"/>
                      <a:pt x="1115597" y="285793"/>
                      <a:pt x="1105795" y="295595"/>
                    </a:cubicBezTo>
                    <a:cubicBezTo>
                      <a:pt x="1095992" y="305397"/>
                      <a:pt x="1082697" y="310904"/>
                      <a:pt x="1068835" y="310904"/>
                    </a:cubicBezTo>
                    <a:lnTo>
                      <a:pt x="52269" y="310904"/>
                    </a:lnTo>
                    <a:cubicBezTo>
                      <a:pt x="23402" y="310904"/>
                      <a:pt x="0" y="287503"/>
                      <a:pt x="0" y="258635"/>
                    </a:cubicBezTo>
                    <a:lnTo>
                      <a:pt x="0" y="52269"/>
                    </a:lnTo>
                    <a:cubicBezTo>
                      <a:pt x="0" y="38407"/>
                      <a:pt x="5507" y="25112"/>
                      <a:pt x="15309" y="15309"/>
                    </a:cubicBezTo>
                    <a:cubicBezTo>
                      <a:pt x="25112" y="5507"/>
                      <a:pt x="38407" y="0"/>
                      <a:pt x="52269" y="0"/>
                    </a:cubicBezTo>
                    <a:close/>
                  </a:path>
                </a:pathLst>
              </a:custGeom>
              <a:solidFill>
                <a:srgbClr val="006FA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Box 34">
                <a:extLst>
                  <a:ext uri="{FF2B5EF4-FFF2-40B4-BE49-F238E27FC236}">
                    <a16:creationId xmlns:a16="http://schemas.microsoft.com/office/drawing/2014/main" id="{5174889E-70A1-4584-5165-61C5A37327DA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199"/>
                  </a:lnSpc>
                </a:pPr>
                <a:endParaRPr sz="900"/>
              </a:p>
            </p:txBody>
          </p:sp>
        </p:grpSp>
        <p:grpSp>
          <p:nvGrpSpPr>
            <p:cNvPr id="46" name="Group 35">
              <a:extLst>
                <a:ext uri="{FF2B5EF4-FFF2-40B4-BE49-F238E27FC236}">
                  <a16:creationId xmlns:a16="http://schemas.microsoft.com/office/drawing/2014/main" id="{2EF0E848-7155-BF5F-362C-922F3EBDB9CA}"/>
                </a:ext>
              </a:extLst>
            </p:cNvPr>
            <p:cNvGrpSpPr/>
            <p:nvPr/>
          </p:nvGrpSpPr>
          <p:grpSpPr>
            <a:xfrm>
              <a:off x="9511883" y="2284982"/>
              <a:ext cx="748955" cy="748955"/>
              <a:chOff x="0" y="0"/>
              <a:chExt cx="812800" cy="812800"/>
            </a:xfrm>
          </p:grpSpPr>
          <p:sp>
            <p:nvSpPr>
              <p:cNvPr id="50" name="Freeform 36">
                <a:extLst>
                  <a:ext uri="{FF2B5EF4-FFF2-40B4-BE49-F238E27FC236}">
                    <a16:creationId xmlns:a16="http://schemas.microsoft.com/office/drawing/2014/main" id="{E199DC02-DE01-A10F-6687-AE6B0BA6A54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6FA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TextBox 37">
                <a:extLst>
                  <a:ext uri="{FF2B5EF4-FFF2-40B4-BE49-F238E27FC236}">
                    <a16:creationId xmlns:a16="http://schemas.microsoft.com/office/drawing/2014/main" id="{5EAB6D0F-D36B-ED69-A19E-0205BB3E4CE7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199"/>
                  </a:lnSpc>
                </a:pPr>
                <a:endParaRPr sz="900"/>
              </a:p>
            </p:txBody>
          </p:sp>
        </p:grp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0D957EBF-8808-E1AA-F711-4DDD02CCECAE}"/>
                </a:ext>
              </a:extLst>
            </p:cNvPr>
            <p:cNvSpPr/>
            <p:nvPr/>
          </p:nvSpPr>
          <p:spPr>
            <a:xfrm>
              <a:off x="9605516" y="2368368"/>
              <a:ext cx="563990" cy="582183"/>
            </a:xfrm>
            <a:custGeom>
              <a:avLst/>
              <a:gdLst/>
              <a:ahLst/>
              <a:cxnLst/>
              <a:rect l="l" t="t" r="r" b="b"/>
              <a:pathLst>
                <a:path w="845985" h="873275">
                  <a:moveTo>
                    <a:pt x="0" y="0"/>
                  </a:moveTo>
                  <a:lnTo>
                    <a:pt x="845985" y="0"/>
                  </a:lnTo>
                  <a:lnTo>
                    <a:pt x="845985" y="873275"/>
                  </a:lnTo>
                  <a:lnTo>
                    <a:pt x="0" y="8732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50">
              <a:extLst>
                <a:ext uri="{FF2B5EF4-FFF2-40B4-BE49-F238E27FC236}">
                  <a16:creationId xmlns:a16="http://schemas.microsoft.com/office/drawing/2014/main" id="{6E5AB9AB-A34E-96A6-132E-010AC0FDF00A}"/>
                </a:ext>
              </a:extLst>
            </p:cNvPr>
            <p:cNvSpPr txBox="1"/>
            <p:nvPr/>
          </p:nvSpPr>
          <p:spPr>
            <a:xfrm>
              <a:off x="8893202" y="3428847"/>
              <a:ext cx="1986317" cy="3320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algn="ctr">
                <a:lnSpc>
                  <a:spcPts val="1340"/>
                </a:lnSpc>
                <a:spcBef>
                  <a:spcPct val="0"/>
                </a:spcBef>
              </a:pPr>
              <a:r>
                <a:rPr lang="en-US" sz="1400" b="1" spc="31" dirty="0">
                  <a:solidFill>
                    <a:srgbClr val="FFFFFF"/>
                  </a:solidFill>
                  <a:latin typeface="Roboto Semi-Bold"/>
                </a:rPr>
                <a:t>Essential Principles &amp; Practices</a:t>
              </a:r>
            </a:p>
          </p:txBody>
        </p:sp>
        <p:sp>
          <p:nvSpPr>
            <p:cNvPr id="49" name="TextBox 51">
              <a:extLst>
                <a:ext uri="{FF2B5EF4-FFF2-40B4-BE49-F238E27FC236}">
                  <a16:creationId xmlns:a16="http://schemas.microsoft.com/office/drawing/2014/main" id="{00A5C24A-AC86-CB91-D288-5660EB75CD19}"/>
                </a:ext>
              </a:extLst>
            </p:cNvPr>
            <p:cNvSpPr txBox="1"/>
            <p:nvPr/>
          </p:nvSpPr>
          <p:spPr>
            <a:xfrm>
              <a:off x="8929409" y="3961926"/>
              <a:ext cx="1913900" cy="10728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spc="39" dirty="0">
                  <a:solidFill>
                    <a:srgbClr val="000000"/>
                  </a:solidFill>
                  <a:latin typeface="Roboto"/>
                </a:rPr>
                <a:t>Data driven, best practices, recovery orientation, trauma-informed care, peers, and safety.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667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4C2E7F-D167-5174-4EB2-8B98D04C6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911/988 Integration  </a:t>
            </a:r>
          </a:p>
        </p:txBody>
      </p:sp>
    </p:spTree>
    <p:extLst>
      <p:ext uri="{BB962C8B-B14F-4D97-AF65-F5344CB8AC3E}">
        <p14:creationId xmlns:p14="http://schemas.microsoft.com/office/powerpoint/2010/main" val="6787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9E6496-0A6E-7D15-64F6-B687537F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911 and 988 Systems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66D61D-95DD-DE01-5CD1-1262FD8367EC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1007903" cy="41123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Integration promotes awareness of 988 and its role in crisis response and will support an increase in appropriate use of 988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Formal agreements for integration would include:</a:t>
            </a:r>
          </a:p>
          <a:p>
            <a:pPr lvl="1"/>
            <a:r>
              <a:rPr lang="en-US" sz="2000" dirty="0"/>
              <a:t>Clear descriptions of the roles of 911 vs. 988</a:t>
            </a:r>
          </a:p>
          <a:p>
            <a:pPr lvl="1"/>
            <a:r>
              <a:rPr lang="en-US" sz="2000" dirty="0"/>
              <a:t>Guidance for 911 PSAPs on how they can effectively integrate 988 into their dispatch protocols, specifically around mobile crisis response services</a:t>
            </a:r>
          </a:p>
          <a:p>
            <a:pPr lvl="1"/>
            <a:r>
              <a:rPr lang="en-US" sz="2000" dirty="0"/>
              <a:t>Guidance for 911 PSAPs and 988 call centers on developing appropriate two-way call transfer protocols</a:t>
            </a:r>
          </a:p>
          <a:p>
            <a:pPr lvl="1"/>
            <a:r>
              <a:rPr lang="en-US" sz="2000" dirty="0"/>
              <a:t>Specific compliance and reporting standards around integration </a:t>
            </a:r>
          </a:p>
          <a:p>
            <a:pPr lvl="1"/>
            <a:r>
              <a:rPr lang="en-US" sz="2000" dirty="0"/>
              <a:t>Two-way data sharing capacity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60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9E6496-0A6E-7D15-64F6-B687537F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to 911/988 Integration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66D61D-95DD-DE01-5CD1-1262FD8367E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1123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Integration has the power to:</a:t>
            </a:r>
          </a:p>
          <a:p>
            <a:pPr lvl="1"/>
            <a:r>
              <a:rPr lang="en-US" dirty="0"/>
              <a:t>Free up 911 PSAPs by delegating the following to 988 call centers: </a:t>
            </a:r>
          </a:p>
          <a:p>
            <a:pPr lvl="2"/>
            <a:r>
              <a:rPr lang="en-US" dirty="0"/>
              <a:t>Dispatch of mobile crisis response programs</a:t>
            </a:r>
          </a:p>
          <a:p>
            <a:pPr lvl="2"/>
            <a:r>
              <a:rPr lang="en-US" dirty="0"/>
              <a:t>Call handling of calls from individuals experiencing a crisis that can be de-escalated over the phone without need for immediate dispatch of services </a:t>
            </a:r>
          </a:p>
          <a:p>
            <a:pPr lvl="1"/>
            <a:r>
              <a:rPr lang="en-US" dirty="0"/>
              <a:t>Support individuals experiencing crisis to: </a:t>
            </a:r>
          </a:p>
          <a:p>
            <a:pPr lvl="2"/>
            <a:r>
              <a:rPr lang="en-US" dirty="0"/>
              <a:t>Access appropriate services in a timely manner </a:t>
            </a:r>
          </a:p>
          <a:p>
            <a:pPr lvl="2"/>
            <a:r>
              <a:rPr lang="en-US" dirty="0"/>
              <a:t>Avoid more intensive interventions, lessoning strain on existing systems</a:t>
            </a:r>
          </a:p>
          <a:p>
            <a:pPr lvl="1"/>
            <a:r>
              <a:rPr lang="en-US" dirty="0"/>
              <a:t>Better leverage 988 to support first responders when they are in contact with individuals in crisis, especially when they are not trained in suicide intervention, or mental health crisis de-escalation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5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9E6496-0A6E-7D15-64F6-B687537F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Local, State, and National Support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C48B998-2417-B147-2CCC-EE037C9A1C4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1123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/>
              <a:t>Local, state, and national initiatives are aimed at supporting integration of 911 and 988 </a:t>
            </a:r>
          </a:p>
          <a:p>
            <a:pPr marL="0" indent="0">
              <a:buNone/>
            </a:pPr>
            <a:r>
              <a:rPr lang="en-US" sz="1800" dirty="0"/>
              <a:t>Federal Level: </a:t>
            </a:r>
          </a:p>
          <a:p>
            <a:pPr lvl="1"/>
            <a:r>
              <a:rPr lang="en-US" sz="1600" dirty="0"/>
              <a:t>SAMHSA working with DOT, NASMHPD, and the National Association of State 911 Administrators to increase the number of states that have processes and protocols for 911/988 coordination</a:t>
            </a:r>
          </a:p>
          <a:p>
            <a:pPr marL="0" indent="0">
              <a:buNone/>
            </a:pPr>
            <a:r>
              <a:rPr lang="en-US" sz="1800" dirty="0"/>
              <a:t>State Level: </a:t>
            </a:r>
          </a:p>
          <a:p>
            <a:pPr lvl="1"/>
            <a:r>
              <a:rPr lang="en-US" sz="1600" dirty="0"/>
              <a:t>DPHHS crisis team fostering local provider and 988 call center buy-in</a:t>
            </a:r>
          </a:p>
          <a:p>
            <a:pPr lvl="1"/>
            <a:r>
              <a:rPr lang="en-US" sz="1600" dirty="0"/>
              <a:t>The Governor’s Office facilitating collaboration between DPHHS and Montana DOJ on 911/988 integration:</a:t>
            </a:r>
          </a:p>
          <a:p>
            <a:pPr lvl="2"/>
            <a:r>
              <a:rPr lang="en-US" sz="1200" dirty="0"/>
              <a:t>Culminating in today’s presentation to begin dialogue on creating statewide processes and protocols for 911 PSAP coordination with 988 call centers</a:t>
            </a:r>
          </a:p>
          <a:p>
            <a:pPr marL="0" indent="0">
              <a:buNone/>
            </a:pPr>
            <a:r>
              <a:rPr lang="en-US" sz="1800" dirty="0"/>
              <a:t>Call Center Level: </a:t>
            </a:r>
          </a:p>
          <a:p>
            <a:pPr lvl="1"/>
            <a:r>
              <a:rPr lang="en-US" sz="1400" dirty="0"/>
              <a:t>Some MOUs already exist with individual 911 PSAPs, but actions at Federal and State level should generate state guidance to 911 PSAPs to establish more MOUs with centers. </a:t>
            </a:r>
          </a:p>
          <a:p>
            <a:pPr lvl="1"/>
            <a:r>
              <a:rPr lang="en-US" sz="1400" dirty="0"/>
              <a:t>988 call centers are partnering with local coalitions and are beginning to reach out to discuss this with PSAPs in their area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6544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9E6496-0A6E-7D15-64F6-B687537F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Geographical Routing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C48B998-2417-B147-2CCC-EE037C9A1C4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1123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/>
              <a:t>Geo-routing is forecasted to be available as of late summer 2024, as cellular carriers expand the service to 988 calls</a:t>
            </a:r>
          </a:p>
          <a:p>
            <a:r>
              <a:rPr lang="en-US" sz="2000" dirty="0"/>
              <a:t>Geographical routing (geo-routing): </a:t>
            </a:r>
          </a:p>
          <a:p>
            <a:pPr lvl="1"/>
            <a:r>
              <a:rPr lang="en-US" sz="1600" dirty="0"/>
              <a:t>Is an algorithmic tool that routes phone calls from mobile devices to a set destination based on the geographical location of the caller and is relative to the nearest cellular tower</a:t>
            </a:r>
          </a:p>
          <a:p>
            <a:pPr lvl="1"/>
            <a:r>
              <a:rPr lang="en-US" sz="1600" dirty="0"/>
              <a:t>Capability is governed by cellular carriers</a:t>
            </a:r>
          </a:p>
          <a:p>
            <a:pPr lvl="1"/>
            <a:r>
              <a:rPr lang="en-US" sz="1600" dirty="0"/>
              <a:t>Is </a:t>
            </a:r>
            <a:r>
              <a:rPr lang="en-US" sz="1600" b="1" dirty="0"/>
              <a:t>not</a:t>
            </a:r>
            <a:r>
              <a:rPr lang="en-US" sz="1600" dirty="0"/>
              <a:t> the same as geo-location, which is a GPS-based capability to locate a caller to within 15 to 30 meters, based on tools only accessible to 911 Public Safety Answering Points (PSAP)</a:t>
            </a:r>
          </a:p>
          <a:p>
            <a:r>
              <a:rPr lang="en-US" sz="2000" dirty="0"/>
              <a:t>988 Call Centers do not currently have geo-routing capabilities:</a:t>
            </a:r>
          </a:p>
          <a:p>
            <a:pPr lvl="1"/>
            <a:r>
              <a:rPr lang="en-US" sz="1600" dirty="0"/>
              <a:t>Only mobile callers with 406 area codes can connect directly with Montana-based 988 call centers (Montana-based landlines are connected directly with local 988 call centers) </a:t>
            </a:r>
          </a:p>
          <a:p>
            <a:pPr lvl="1"/>
            <a:r>
              <a:rPr lang="en-US" sz="1600" dirty="0"/>
              <a:t>Mobile callers with out-of-state area codes are routed to call centers that cover their area code:</a:t>
            </a:r>
          </a:p>
          <a:p>
            <a:pPr lvl="2"/>
            <a:r>
              <a:rPr lang="en-US" sz="1400" dirty="0"/>
              <a:t>The answering 988 call center can transfer callers to their local Montana 988 call center, but this creates a delay in accessing appropriate care</a:t>
            </a:r>
          </a:p>
        </p:txBody>
      </p:sp>
    </p:spTree>
    <p:extLst>
      <p:ext uri="{BB962C8B-B14F-4D97-AF65-F5344CB8AC3E}">
        <p14:creationId xmlns:p14="http://schemas.microsoft.com/office/powerpoint/2010/main" val="2285648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9E6496-0A6E-7D15-64F6-B687537F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FAQs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66D61D-95DD-DE01-5CD1-1262FD8367EC}"/>
              </a:ext>
            </a:extLst>
          </p:cNvPr>
          <p:cNvSpPr txBox="1">
            <a:spLocks/>
          </p:cNvSpPr>
          <p:nvPr/>
        </p:nvSpPr>
        <p:spPr>
          <a:xfrm>
            <a:off x="838200" y="1825626"/>
            <a:ext cx="10515600" cy="40541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988 services are not interchangeable with 911: </a:t>
            </a:r>
          </a:p>
          <a:p>
            <a:pPr lvl="1"/>
            <a:r>
              <a:rPr lang="en-US" sz="1600" dirty="0"/>
              <a:t>911 responds to emergencies requiring LE, EMS and Fire, while 988 responds to mental health emergencies with trained crisis counselors</a:t>
            </a:r>
          </a:p>
          <a:p>
            <a:r>
              <a:rPr lang="en-US" sz="2000" dirty="0"/>
              <a:t>988 funding proposals will not reduce or pull from 911 budgets</a:t>
            </a:r>
          </a:p>
          <a:p>
            <a:r>
              <a:rPr lang="en-US" sz="2000" dirty="0"/>
              <a:t>Unlike 988, 911 does not have direct access to the 211-referral database</a:t>
            </a:r>
          </a:p>
          <a:p>
            <a:r>
              <a:rPr lang="en-US" sz="2000" dirty="0"/>
              <a:t>You may already be working with your local 988 call center as they already transfer calls to 911 when appropriate</a:t>
            </a:r>
          </a:p>
          <a:p>
            <a:r>
              <a:rPr lang="en-US" sz="2000" dirty="0"/>
              <a:t>988 is not a dispatcher of emergency response services such as law enforcement, fire, or EMS (still handled by 911), but informally deploys mobile crisis response programs when available and appropriate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06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9E6496-0A6E-7D15-64F6-B687537F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Next Steps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66D61D-95DD-DE01-5CD1-1262FD8367E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1123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Today’s Goals:</a:t>
            </a:r>
          </a:p>
          <a:p>
            <a:pPr lvl="1"/>
            <a:r>
              <a:rPr lang="en-US" dirty="0"/>
              <a:t>Increase general awareness of 988 and the benefits around 911/988 integration</a:t>
            </a:r>
          </a:p>
          <a:p>
            <a:pPr lvl="1"/>
            <a:r>
              <a:rPr lang="en-US" dirty="0"/>
              <a:t>Gather feedback from 911 PSAP representatives on integration plans </a:t>
            </a:r>
          </a:p>
          <a:p>
            <a:pPr marL="0" indent="0">
              <a:buNone/>
            </a:pPr>
            <a:r>
              <a:rPr lang="en-US" dirty="0"/>
              <a:t>Next Steps:</a:t>
            </a:r>
          </a:p>
          <a:p>
            <a:pPr lvl="1"/>
            <a:r>
              <a:rPr lang="en-US" dirty="0"/>
              <a:t>Develop statewide guidance for integration through ongoing collaboration with 911 PSAP, 988 call center representatives, and other relevant stakeholders</a:t>
            </a:r>
          </a:p>
          <a:p>
            <a:pPr lvl="1"/>
            <a:r>
              <a:rPr lang="en-US" dirty="0"/>
              <a:t>Support local 911 PSAP and 988 call centers in entering into formalized integration agreements (MOUs/MOAs)</a:t>
            </a:r>
          </a:p>
        </p:txBody>
      </p:sp>
    </p:spTree>
    <p:extLst>
      <p:ext uri="{BB962C8B-B14F-4D97-AF65-F5344CB8AC3E}">
        <p14:creationId xmlns:p14="http://schemas.microsoft.com/office/powerpoint/2010/main" val="387645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4C2E7F-D167-5174-4EB2-8B98D04C6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988 and Suicide Prevention</a:t>
            </a:r>
          </a:p>
        </p:txBody>
      </p:sp>
    </p:spTree>
    <p:extLst>
      <p:ext uri="{BB962C8B-B14F-4D97-AF65-F5344CB8AC3E}">
        <p14:creationId xmlns:p14="http://schemas.microsoft.com/office/powerpoint/2010/main" val="22941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4C2E7F-D167-5174-4EB2-8B98D04C6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Q&amp;A – Discussion</a:t>
            </a:r>
            <a:br>
              <a:rPr lang="en-US" dirty="0"/>
            </a:br>
            <a:r>
              <a:rPr lang="en-US" sz="1600" dirty="0"/>
              <a:t>Karl </a:t>
            </a:r>
            <a:r>
              <a:rPr lang="en-US" sz="1600" dirty="0" err="1"/>
              <a:t>Rosston</a:t>
            </a:r>
            <a:r>
              <a:rPr lang="en-US" sz="1600" dirty="0"/>
              <a:t> – krosston@mt.gov</a:t>
            </a:r>
            <a:br>
              <a:rPr lang="en-US" sz="1600" dirty="0"/>
            </a:br>
            <a:r>
              <a:rPr lang="en-US" sz="1600" dirty="0"/>
              <a:t>John Tabb – john.tabb@mt.gov</a:t>
            </a:r>
            <a:br>
              <a:rPr lang="en-US" sz="1600" dirty="0"/>
            </a:br>
            <a:r>
              <a:rPr lang="en-US" sz="1600" dirty="0"/>
              <a:t>Violet </a:t>
            </a:r>
            <a:r>
              <a:rPr lang="en-US" sz="1600" dirty="0" err="1"/>
              <a:t>Bolstridge</a:t>
            </a:r>
            <a:r>
              <a:rPr lang="en-US" sz="1600" dirty="0"/>
              <a:t> – violet.bolstridge@mt.gov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9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ED2F31-642A-3564-0C42-386D123AD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Suicide Facts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F54346-E91E-C7CD-05BC-BD271DA43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0512424" cy="421340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In 2022 there were 49,449 suicides in the </a:t>
            </a:r>
            <a:r>
              <a:rPr lang="en-US" dirty="0"/>
              <a:t>country:</a:t>
            </a:r>
          </a:p>
          <a:p>
            <a:pPr lvl="1"/>
            <a:r>
              <a:rPr lang="en-US" dirty="0"/>
              <a:t>Averaging 135 suicides per day or </a:t>
            </a:r>
            <a:r>
              <a:rPr lang="en-US" b="1" dirty="0"/>
              <a:t>1 suicide every 11 minutes</a:t>
            </a:r>
            <a:endParaRPr lang="en-US" dirty="0"/>
          </a:p>
          <a:p>
            <a:pPr lvl="1"/>
            <a:r>
              <a:rPr lang="en-US" dirty="0"/>
              <a:t>This translates to an annual suicide rate of 14.9 per 100,000</a:t>
            </a:r>
            <a:endParaRPr lang="en-US" sz="2800" dirty="0"/>
          </a:p>
          <a:p>
            <a:r>
              <a:rPr lang="en-US" sz="2800" dirty="0"/>
              <a:t>Suicide completion:</a:t>
            </a:r>
          </a:p>
          <a:p>
            <a:pPr lvl="1"/>
            <a:r>
              <a:rPr lang="en-US" dirty="0"/>
              <a:t>Men complete suicide at a rate </a:t>
            </a:r>
            <a:r>
              <a:rPr lang="en-US" b="1" dirty="0"/>
              <a:t>four times </a:t>
            </a:r>
            <a:r>
              <a:rPr lang="en-US" dirty="0"/>
              <a:t>that of women</a:t>
            </a:r>
          </a:p>
          <a:p>
            <a:r>
              <a:rPr lang="en-US" dirty="0"/>
              <a:t>Suicide attempts:</a:t>
            </a:r>
          </a:p>
          <a:p>
            <a:pPr lvl="1"/>
            <a:r>
              <a:rPr lang="en-US" dirty="0"/>
              <a:t>Women attempt suicide </a:t>
            </a:r>
            <a:r>
              <a:rPr lang="en-US" b="1" dirty="0"/>
              <a:t>three times</a:t>
            </a:r>
            <a:r>
              <a:rPr lang="en-US" dirty="0"/>
              <a:t> more often than men</a:t>
            </a:r>
            <a:endParaRPr lang="en-US" sz="2800" dirty="0"/>
          </a:p>
          <a:p>
            <a:r>
              <a:rPr lang="en-US" sz="2800" dirty="0"/>
              <a:t>Firearms remain the most commonly used method for completed suicides:</a:t>
            </a:r>
          </a:p>
          <a:p>
            <a:pPr lvl="1"/>
            <a:r>
              <a:rPr lang="en-US" dirty="0"/>
              <a:t>Nearly </a:t>
            </a:r>
            <a:r>
              <a:rPr lang="en-US" b="1" dirty="0"/>
              <a:t>53%</a:t>
            </a:r>
            <a:r>
              <a:rPr lang="en-US" dirty="0"/>
              <a:t> of all completed suicides are by firearm  </a:t>
            </a:r>
          </a:p>
          <a:p>
            <a:pPr lvl="1"/>
            <a:r>
              <a:rPr lang="en-US" dirty="0"/>
              <a:t>In 2023, </a:t>
            </a:r>
            <a:r>
              <a:rPr lang="en-US" dirty="0">
                <a:solidFill>
                  <a:srgbClr val="FF0000"/>
                </a:solidFill>
              </a:rPr>
              <a:t>69%</a:t>
            </a:r>
            <a:r>
              <a:rPr lang="en-US" dirty="0"/>
              <a:t> of suicides in Montana were by firearm</a:t>
            </a:r>
          </a:p>
          <a:p>
            <a:pPr lvl="1"/>
            <a:r>
              <a:rPr lang="en-US" dirty="0"/>
              <a:t>In 2023, </a:t>
            </a:r>
            <a:r>
              <a:rPr lang="en-US" dirty="0">
                <a:solidFill>
                  <a:srgbClr val="FF0000"/>
                </a:solidFill>
              </a:rPr>
              <a:t>71% </a:t>
            </a:r>
            <a:r>
              <a:rPr lang="en-US" dirty="0"/>
              <a:t>of youth suicides in Montana were by firearm (</a:t>
            </a:r>
            <a:r>
              <a:rPr lang="en-US" dirty="0">
                <a:solidFill>
                  <a:srgbClr val="FF0000"/>
                </a:solidFill>
              </a:rPr>
              <a:t>36%</a:t>
            </a:r>
            <a:r>
              <a:rPr lang="en-US" dirty="0"/>
              <a:t> nationally)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9E6496-0A6E-7D15-64F6-B687537F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Suicide in Montana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41BC7456-30E3-E957-DC1B-9BA85748A571}"/>
              </a:ext>
            </a:extLst>
          </p:cNvPr>
          <p:cNvSpPr txBox="1">
            <a:spLocks/>
          </p:cNvSpPr>
          <p:nvPr/>
        </p:nvSpPr>
        <p:spPr>
          <a:xfrm>
            <a:off x="839788" y="1690688"/>
            <a:ext cx="10512424" cy="42134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Montana has ranked in the </a:t>
            </a:r>
            <a:r>
              <a:rPr lang="en-US" b="1" i="1" dirty="0"/>
              <a:t>top five </a:t>
            </a:r>
            <a:r>
              <a:rPr lang="en-US" i="1" dirty="0"/>
              <a:t>states</a:t>
            </a:r>
            <a:r>
              <a:rPr lang="en-US" b="1" i="1" dirty="0"/>
              <a:t> </a:t>
            </a:r>
            <a:r>
              <a:rPr lang="en-US" i="1" dirty="0"/>
              <a:t>for suicide rates in the nation, for all age groups, for the past forty years</a:t>
            </a:r>
            <a:br>
              <a:rPr lang="en-US" i="1" dirty="0"/>
            </a:br>
            <a:endParaRPr lang="en-US" dirty="0"/>
          </a:p>
          <a:p>
            <a:r>
              <a:rPr lang="en-US" b="1" dirty="0"/>
              <a:t>Montana has the 2nd highest rate of suicide in the United States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According to the most recent numbers released by the National Vital Statistics Report for 2021, Montana had 354 suicides for a rate of 31.7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Preliminary numbers for 2022 show a drop to </a:t>
            </a:r>
            <a:r>
              <a:rPr lang="en-US" b="1" dirty="0">
                <a:solidFill>
                  <a:srgbClr val="FF0000"/>
                </a:solidFill>
              </a:rPr>
              <a:t>326</a:t>
            </a:r>
            <a:r>
              <a:rPr lang="en-US" dirty="0">
                <a:solidFill>
                  <a:srgbClr val="FF0000"/>
                </a:solidFill>
              </a:rPr>
              <a:t> for a rate of 29/100,000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Unofficial numbers for 2023 show a further drop to </a:t>
            </a:r>
            <a:r>
              <a:rPr lang="en-US" b="1" dirty="0">
                <a:solidFill>
                  <a:srgbClr val="FF0000"/>
                </a:solidFill>
              </a:rPr>
              <a:t>304</a:t>
            </a:r>
          </a:p>
        </p:txBody>
      </p:sp>
    </p:spTree>
    <p:extLst>
      <p:ext uri="{BB962C8B-B14F-4D97-AF65-F5344CB8AC3E}">
        <p14:creationId xmlns:p14="http://schemas.microsoft.com/office/powerpoint/2010/main" val="19179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9E6496-0A6E-7D15-64F6-B687537F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U.S. State Suicide Rates (CDC)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D3334089-7084-12E4-4B3A-A979FDC5D07F}"/>
              </a:ext>
            </a:extLst>
          </p:cNvPr>
          <p:cNvSpPr txBox="1">
            <a:spLocks/>
          </p:cNvSpPr>
          <p:nvPr/>
        </p:nvSpPr>
        <p:spPr>
          <a:xfrm>
            <a:off x="7579894" y="1690688"/>
            <a:ext cx="3772317" cy="42134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National Rate: 14.5</a:t>
            </a:r>
          </a:p>
          <a:p>
            <a:r>
              <a:rPr lang="en-US" dirty="0"/>
              <a:t>Montana Rate: 31.7 </a:t>
            </a:r>
          </a:p>
        </p:txBody>
      </p:sp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38A65CD8-F639-88FD-6A83-ABF43265A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661" y="1603708"/>
            <a:ext cx="6335539" cy="438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7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6A4E518-2E32-757B-6DAA-4633B74F4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C0201-C013-4B35-9162-9C9DAA7E5FE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33229" y="2003298"/>
            <a:ext cx="6184583" cy="3633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9F923F-8310-4B0B-8F9D-EFFFD4BB2A62}"/>
              </a:ext>
            </a:extLst>
          </p:cNvPr>
          <p:cNvSpPr txBox="1"/>
          <p:nvPr/>
        </p:nvSpPr>
        <p:spPr>
          <a:xfrm>
            <a:off x="945918" y="2312548"/>
            <a:ext cx="242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Why does Montana have such a high rate of suicide?</a:t>
            </a:r>
            <a:endParaRPr lang="en-US" sz="20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It’s not one factor, but rather multiple factors all occurring at the same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It is a cultural issue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870DB98-219A-465A-A02B-989578F025AF}"/>
              </a:ext>
            </a:extLst>
          </p:cNvPr>
          <p:cNvSpPr>
            <a:spLocks/>
          </p:cNvSpPr>
          <p:nvPr/>
        </p:nvSpPr>
        <p:spPr>
          <a:xfrm>
            <a:off x="3437867" y="1458365"/>
            <a:ext cx="2443878" cy="837217"/>
          </a:xfrm>
          <a:prstGeom prst="wedgeRectCallout">
            <a:avLst>
              <a:gd name="adj1" fmla="val 19744"/>
              <a:gd name="adj2" fmla="val 64996"/>
            </a:avLst>
          </a:prstGeom>
          <a:solidFill>
            <a:srgbClr val="062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u="sng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Vitamin D Deficiency</a:t>
            </a:r>
            <a:r>
              <a:rPr lang="en-US" sz="12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br>
              <a:rPr lang="en-US" sz="12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(correlated with increased risk of depression)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3801C300-0464-421D-9648-6F0B5625C591}"/>
              </a:ext>
            </a:extLst>
          </p:cNvPr>
          <p:cNvSpPr/>
          <p:nvPr/>
        </p:nvSpPr>
        <p:spPr>
          <a:xfrm>
            <a:off x="6364900" y="1458365"/>
            <a:ext cx="2321243" cy="837217"/>
          </a:xfrm>
          <a:prstGeom prst="wedgeRectCallout">
            <a:avLst>
              <a:gd name="adj1" fmla="val -8962"/>
              <a:gd name="adj2" fmla="val 100338"/>
            </a:avLst>
          </a:prstGeom>
          <a:solidFill>
            <a:srgbClr val="062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u="sng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High concentration of Veterans, American Indians, and middle age White men </a:t>
            </a:r>
            <a:endParaRPr lang="en-US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9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C68D1C1-80CD-4152-A11E-97F234545DC5}"/>
              </a:ext>
            </a:extLst>
          </p:cNvPr>
          <p:cNvSpPr/>
          <p:nvPr/>
        </p:nvSpPr>
        <p:spPr>
          <a:xfrm>
            <a:off x="9390994" y="1458365"/>
            <a:ext cx="2355293" cy="1089867"/>
          </a:xfrm>
          <a:prstGeom prst="wedgeRectCallout">
            <a:avLst/>
          </a:prstGeom>
          <a:solidFill>
            <a:srgbClr val="062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u="sng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Alcohol as a coping strategy  </a:t>
            </a:r>
            <a:endParaRPr lang="en-US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(alcohol in the blood at the time of death is 2x the national average)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53CC608-C39F-43DE-A222-E2E198DFA1AD}"/>
              </a:ext>
            </a:extLst>
          </p:cNvPr>
          <p:cNvSpPr/>
          <p:nvPr/>
        </p:nvSpPr>
        <p:spPr>
          <a:xfrm>
            <a:off x="9390992" y="2813742"/>
            <a:ext cx="2201704" cy="1057275"/>
          </a:xfrm>
          <a:prstGeom prst="wedgeRectCallout">
            <a:avLst/>
          </a:prstGeom>
          <a:solidFill>
            <a:srgbClr val="062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u="sng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Access to Lethal Means</a:t>
            </a:r>
            <a:endParaRPr lang="en-US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Nearly 65% of suicides are by firearm and nearly 90% of all firearm deaths in Montana are suicides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340B7DDD-5313-45DB-915D-3738823C95D9}"/>
              </a:ext>
            </a:extLst>
          </p:cNvPr>
          <p:cNvSpPr/>
          <p:nvPr/>
        </p:nvSpPr>
        <p:spPr>
          <a:xfrm>
            <a:off x="6590642" y="2988080"/>
            <a:ext cx="2095500" cy="1112727"/>
          </a:xfrm>
          <a:prstGeom prst="wedgeRectCallout">
            <a:avLst>
              <a:gd name="adj1" fmla="val -31658"/>
              <a:gd name="adj2" fmla="val -75761"/>
            </a:avLst>
          </a:prstGeom>
          <a:solidFill>
            <a:srgbClr val="062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u="sng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Social Isolation</a:t>
            </a:r>
            <a:endParaRPr lang="en-US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Montana has 7.6 people per square mile.  The national average is 94.</a:t>
            </a:r>
            <a:endParaRPr lang="en-US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CCC90093-8715-43D6-8D77-2F19ADD7686B}"/>
              </a:ext>
            </a:extLst>
          </p:cNvPr>
          <p:cNvSpPr/>
          <p:nvPr/>
        </p:nvSpPr>
        <p:spPr>
          <a:xfrm>
            <a:off x="6485867" y="4586582"/>
            <a:ext cx="2705100" cy="807244"/>
          </a:xfrm>
          <a:prstGeom prst="wedgeRectCallout">
            <a:avLst>
              <a:gd name="adj1" fmla="val -8084"/>
              <a:gd name="adj2" fmla="val -62126"/>
            </a:avLst>
          </a:prstGeom>
          <a:solidFill>
            <a:srgbClr val="062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u="sng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Lack of Behavioral Health Services</a:t>
            </a:r>
            <a:endParaRPr lang="en-US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Lack of psychiatrists and integrated behavioral health into primary care.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0B220BE6-9773-4740-A9AF-2170B8E91FA2}"/>
              </a:ext>
            </a:extLst>
          </p:cNvPr>
          <p:cNvSpPr/>
          <p:nvPr/>
        </p:nvSpPr>
        <p:spPr>
          <a:xfrm>
            <a:off x="3873399" y="4444899"/>
            <a:ext cx="2008346" cy="998935"/>
          </a:xfrm>
          <a:prstGeom prst="wedgeRectCallout">
            <a:avLst>
              <a:gd name="adj1" fmla="val 30224"/>
              <a:gd name="adj2" fmla="val -64385"/>
            </a:avLst>
          </a:prstGeom>
          <a:solidFill>
            <a:srgbClr val="062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u="sng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Socioeconomic</a:t>
            </a:r>
            <a:endParaRPr lang="en-US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1/5 Montana kids live more than 100% below the federal poverty level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D767DB3-8C5B-43B6-95A1-B8B80DCA72CA}"/>
              </a:ext>
            </a:extLst>
          </p:cNvPr>
          <p:cNvSpPr/>
          <p:nvPr/>
        </p:nvSpPr>
        <p:spPr>
          <a:xfrm>
            <a:off x="3437867" y="2889942"/>
            <a:ext cx="2486978" cy="1304924"/>
          </a:xfrm>
          <a:prstGeom prst="wedgeRectCallout">
            <a:avLst>
              <a:gd name="adj1" fmla="val 61109"/>
              <a:gd name="adj2" fmla="val 23035"/>
            </a:avLst>
          </a:prstGeom>
          <a:solidFill>
            <a:srgbClr val="062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u="sng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Altitude</a:t>
            </a:r>
            <a:endParaRPr lang="en-US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Metabolic stress caused by long- term oxygen deprivation.  Worldwide, above 2,500 feet, you see a spike in suicides.  The average suicide in Montana occurs at 3,500 feet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F26AF140-F8B8-4316-9F00-36DD885AFEE6}"/>
              </a:ext>
            </a:extLst>
          </p:cNvPr>
          <p:cNvSpPr/>
          <p:nvPr/>
        </p:nvSpPr>
        <p:spPr>
          <a:xfrm>
            <a:off x="9390994" y="4286038"/>
            <a:ext cx="2355293" cy="1157795"/>
          </a:xfrm>
          <a:prstGeom prst="wedgeRectCallout">
            <a:avLst/>
          </a:prstGeom>
          <a:solidFill>
            <a:srgbClr val="062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u="sng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STIGMA</a:t>
            </a:r>
            <a:endParaRPr lang="en-US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We see depression as a weakness, that we are a burden.  And if you think you are a burden, how likely are you to ask for help?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16074CD8-B022-2A0F-0907-FC1554AFCB8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064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4400" dirty="0"/>
              <a:t>Contributions to MT’s High Suicide Rate</a:t>
            </a:r>
          </a:p>
        </p:txBody>
      </p:sp>
    </p:spTree>
    <p:extLst>
      <p:ext uri="{BB962C8B-B14F-4D97-AF65-F5344CB8AC3E}">
        <p14:creationId xmlns:p14="http://schemas.microsoft.com/office/powerpoint/2010/main" val="6389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4C2E7F-D167-5174-4EB2-8B98D04C6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988 Operations </a:t>
            </a:r>
          </a:p>
        </p:txBody>
      </p:sp>
    </p:spTree>
    <p:extLst>
      <p:ext uri="{BB962C8B-B14F-4D97-AF65-F5344CB8AC3E}">
        <p14:creationId xmlns:p14="http://schemas.microsoft.com/office/powerpoint/2010/main" val="262862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9021F-B2B2-4F3E-5737-36D73F89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988?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55650-0F38-B483-9568-282D15AF5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Operates with the objective of providing emotional support and connection to resources for people in crisis or emotional distress</a:t>
            </a:r>
            <a:endParaRPr lang="en-US" sz="900" u="sng" dirty="0"/>
          </a:p>
          <a:p>
            <a:pPr marL="0" indent="0">
              <a:buNone/>
            </a:pPr>
            <a:r>
              <a:rPr lang="en-US" u="sng" dirty="0"/>
              <a:t>988 is a three-digit, national hotline that is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Answered by an accredited suicide and mental health crisis counselor</a:t>
            </a:r>
          </a:p>
          <a:p>
            <a:pPr lvl="1"/>
            <a:r>
              <a:rPr lang="en-US" dirty="0"/>
              <a:t>Free and confidential</a:t>
            </a:r>
          </a:p>
          <a:p>
            <a:pPr lvl="1"/>
            <a:r>
              <a:rPr lang="en-US" dirty="0"/>
              <a:t>Accessible 24/7, every day of the year</a:t>
            </a:r>
          </a:p>
          <a:p>
            <a:pPr lvl="1"/>
            <a:r>
              <a:rPr lang="en-US" dirty="0"/>
              <a:t>Stabilizes 80% of calls, requiring no additional, immediate interventions</a:t>
            </a:r>
          </a:p>
          <a:p>
            <a:pPr lvl="1"/>
            <a:r>
              <a:rPr lang="en-US" dirty="0"/>
              <a:t>Linked to 211: </a:t>
            </a:r>
          </a:p>
          <a:p>
            <a:pPr lvl="2"/>
            <a:r>
              <a:rPr lang="en-US" dirty="0"/>
              <a:t>The statewide referral database that tracks mental health providers and resources that are locally available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77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dc04bd1135_0_2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Montana Crisis Call Centers</a:t>
            </a:r>
          </a:p>
        </p:txBody>
      </p:sp>
      <p:sp>
        <p:nvSpPr>
          <p:cNvPr id="269" name="Google Shape;269;gdc04bd1135_0_214"/>
          <p:cNvSpPr txBox="1"/>
          <p:nvPr/>
        </p:nvSpPr>
        <p:spPr>
          <a:xfrm>
            <a:off x="7945875" y="2125276"/>
            <a:ext cx="2326950" cy="43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>
              <a:buClr>
                <a:srgbClr val="000000"/>
              </a:buClr>
              <a:buSzPts val="2600"/>
              <a:defRPr/>
            </a:pPr>
            <a:r>
              <a:rPr lang="en-US" sz="19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Lifeline Call Center </a:t>
            </a:r>
            <a:endParaRPr sz="195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gdc04bd1135_0_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1857" y="2575426"/>
            <a:ext cx="1757494" cy="106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dc04bd1135_0_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8857" y="2786506"/>
            <a:ext cx="1650563" cy="86375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dc04bd1135_0_214"/>
          <p:cNvSpPr txBox="1"/>
          <p:nvPr/>
        </p:nvSpPr>
        <p:spPr>
          <a:xfrm>
            <a:off x="5132214" y="2125276"/>
            <a:ext cx="1927575" cy="43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>
              <a:buClr>
                <a:srgbClr val="000000"/>
              </a:buClr>
              <a:buSzPts val="2600"/>
              <a:defRPr/>
            </a:pPr>
            <a:r>
              <a:rPr lang="en-US" sz="19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Help Center 211</a:t>
            </a:r>
            <a:endParaRPr sz="195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dc04bd1135_0_214"/>
          <p:cNvSpPr txBox="1"/>
          <p:nvPr/>
        </p:nvSpPr>
        <p:spPr>
          <a:xfrm>
            <a:off x="2248857" y="2125276"/>
            <a:ext cx="1927575" cy="43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>
              <a:buClr>
                <a:srgbClr val="000000"/>
              </a:buClr>
              <a:buSzPts val="2600"/>
              <a:defRPr/>
            </a:pPr>
            <a:r>
              <a:rPr lang="en-US" sz="19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Voice of Hope</a:t>
            </a:r>
            <a:endParaRPr sz="195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dc04bd1135_0_214"/>
          <p:cNvSpPr txBox="1"/>
          <p:nvPr/>
        </p:nvSpPr>
        <p:spPr>
          <a:xfrm>
            <a:off x="1998414" y="4804875"/>
            <a:ext cx="1927575" cy="103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>
              <a:buClr>
                <a:srgbClr val="000000"/>
              </a:buClr>
              <a:buSzPts val="2600"/>
              <a:defRPr/>
            </a:pPr>
            <a:r>
              <a:rPr lang="en-US" sz="19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988</a:t>
            </a:r>
          </a:p>
          <a:p>
            <a:pPr algn="ctr" defTabSz="685800">
              <a:buClr>
                <a:srgbClr val="000000"/>
              </a:buClr>
              <a:buSzPts val="2600"/>
              <a:defRPr/>
            </a:pPr>
            <a:r>
              <a:rPr lang="en-US" sz="19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Local Number</a:t>
            </a:r>
            <a:endParaRPr sz="195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685800">
              <a:buClr>
                <a:srgbClr val="000000"/>
              </a:buClr>
              <a:buSzPts val="2600"/>
              <a:defRPr/>
            </a:pPr>
            <a:r>
              <a:rPr lang="en-US" sz="19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211</a:t>
            </a:r>
            <a:endParaRPr sz="195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dc04bd1135_0_214"/>
          <p:cNvSpPr txBox="1"/>
          <p:nvPr/>
        </p:nvSpPr>
        <p:spPr>
          <a:xfrm>
            <a:off x="5029014" y="4804875"/>
            <a:ext cx="1927575" cy="103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>
              <a:buClr>
                <a:srgbClr val="000000"/>
              </a:buClr>
              <a:buSzPts val="2600"/>
              <a:defRPr/>
            </a:pPr>
            <a:r>
              <a:rPr lang="en-US" sz="19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988</a:t>
            </a:r>
          </a:p>
          <a:p>
            <a:pPr algn="ctr" defTabSz="685800">
              <a:buClr>
                <a:srgbClr val="000000"/>
              </a:buClr>
              <a:buSzPts val="2600"/>
              <a:defRPr/>
            </a:pPr>
            <a:r>
              <a:rPr lang="en-US" sz="19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Local Number</a:t>
            </a:r>
            <a:endParaRPr sz="195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685800">
              <a:buClr>
                <a:srgbClr val="000000"/>
              </a:buClr>
              <a:buSzPts val="2600"/>
              <a:defRPr/>
            </a:pPr>
            <a:r>
              <a:rPr lang="en-US" sz="19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211</a:t>
            </a:r>
            <a:endParaRPr sz="195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dc04bd1135_0_214"/>
          <p:cNvSpPr txBox="1"/>
          <p:nvPr/>
        </p:nvSpPr>
        <p:spPr>
          <a:xfrm>
            <a:off x="8752198" y="4804875"/>
            <a:ext cx="542403" cy="43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>
              <a:buClr>
                <a:srgbClr val="000000"/>
              </a:buClr>
              <a:buSzPts val="2600"/>
              <a:defRPr/>
            </a:pPr>
            <a:r>
              <a:rPr lang="en-US" sz="19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988</a:t>
            </a:r>
            <a:endParaRPr sz="195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dc04bd1135_0_214"/>
          <p:cNvSpPr/>
          <p:nvPr/>
        </p:nvSpPr>
        <p:spPr>
          <a:xfrm>
            <a:off x="2912250" y="4051464"/>
            <a:ext cx="99900" cy="6293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  <a:buSzPts val="1400"/>
              <a:defRPr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dc04bd1135_0_214"/>
          <p:cNvSpPr/>
          <p:nvPr/>
        </p:nvSpPr>
        <p:spPr>
          <a:xfrm>
            <a:off x="5942850" y="4051464"/>
            <a:ext cx="99900" cy="6293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  <a:buSzPts val="1400"/>
              <a:defRPr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dc04bd1135_0_214"/>
          <p:cNvSpPr/>
          <p:nvPr/>
        </p:nvSpPr>
        <p:spPr>
          <a:xfrm>
            <a:off x="8973450" y="4051464"/>
            <a:ext cx="99900" cy="6293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  <a:buSzPts val="1400"/>
              <a:defRPr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gdc04bd1135_0_2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7520" y="2518876"/>
            <a:ext cx="1650563" cy="1467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1424</Words>
  <Application>Microsoft Office PowerPoint</Application>
  <PresentationFormat>Widescreen</PresentationFormat>
  <Paragraphs>153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Roboto</vt:lpstr>
      <vt:lpstr>Roboto Semi-Bold</vt:lpstr>
      <vt:lpstr>Office Theme</vt:lpstr>
      <vt:lpstr>911/988 Integration</vt:lpstr>
      <vt:lpstr>988 and Suicide Prevention</vt:lpstr>
      <vt:lpstr>National Suicide Facts</vt:lpstr>
      <vt:lpstr>Suicide in Montana</vt:lpstr>
      <vt:lpstr>2021 U.S. State Suicide Rates (CDC)</vt:lpstr>
      <vt:lpstr>PowerPoint Presentation</vt:lpstr>
      <vt:lpstr>988 Operations </vt:lpstr>
      <vt:lpstr>What is 988?</vt:lpstr>
      <vt:lpstr>Montana Crisis Call Centers</vt:lpstr>
      <vt:lpstr>988 Coverage by Call Center</vt:lpstr>
      <vt:lpstr>Crisis Now in MT</vt:lpstr>
      <vt:lpstr>The Crisis Now Model</vt:lpstr>
      <vt:lpstr>911/988 Integration  </vt:lpstr>
      <vt:lpstr>Integrating 911 and 988 Systems </vt:lpstr>
      <vt:lpstr>Benefits to 911/988 Integration </vt:lpstr>
      <vt:lpstr>Local, State, and National Support</vt:lpstr>
      <vt:lpstr>Geographical Routing </vt:lpstr>
      <vt:lpstr>Housekeeping FAQs</vt:lpstr>
      <vt:lpstr>Goals and Next Steps</vt:lpstr>
      <vt:lpstr>Q&amp;A – Discussion Karl Rosston – krosston@mt.gov John Tabb – john.tabb@mt.gov Violet Bolstridge – violet.bolstridge@mt.gov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Westenberg, Michelle</dc:creator>
  <cp:lastModifiedBy>Sullivan, Rhonda</cp:lastModifiedBy>
  <cp:revision>43</cp:revision>
  <dcterms:created xsi:type="dcterms:W3CDTF">2023-09-12T15:43:22Z</dcterms:created>
  <dcterms:modified xsi:type="dcterms:W3CDTF">2024-05-10T14:27:55Z</dcterms:modified>
</cp:coreProperties>
</file>