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notesMasterIdLst>
    <p:notesMasterId r:id="rId21"/>
  </p:notesMasterIdLst>
  <p:sldIdLst>
    <p:sldId id="256" r:id="rId2"/>
    <p:sldId id="297" r:id="rId3"/>
    <p:sldId id="277" r:id="rId4"/>
    <p:sldId id="264" r:id="rId5"/>
    <p:sldId id="258" r:id="rId6"/>
    <p:sldId id="281" r:id="rId7"/>
    <p:sldId id="301" r:id="rId8"/>
    <p:sldId id="300" r:id="rId9"/>
    <p:sldId id="1031" r:id="rId10"/>
    <p:sldId id="1052" r:id="rId11"/>
    <p:sldId id="1028" r:id="rId12"/>
    <p:sldId id="1029" r:id="rId13"/>
    <p:sldId id="1032" r:id="rId14"/>
    <p:sldId id="1051" r:id="rId15"/>
    <p:sldId id="1026" r:id="rId16"/>
    <p:sldId id="1053" r:id="rId17"/>
    <p:sldId id="1054" r:id="rId18"/>
    <p:sldId id="268" r:id="rId19"/>
    <p:sldId id="105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sorterViewPr>
    <p:cViewPr>
      <p:scale>
        <a:sx n="100" d="100"/>
        <a:sy n="100" d="100"/>
      </p:scale>
      <p:origin x="0" y="-68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59B57A-C2EB-4E7F-B6F9-BA4C4AD6175F}" type="datetimeFigureOut">
              <a:rPr lang="en-US" smtClean="0"/>
              <a:t>6/12/2019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768CA1-4812-4DDB-BA5C-DAEF7B67C626}" type="slidenum">
              <a:rPr lang="en-US" smtClean="0"/>
              <a:t>‹#›</a:t>
            </a:fld>
            <a:endParaRPr lang="en-US" dirty="0"/>
          </a:p>
        </p:txBody>
      </p:sp>
    </p:spTree>
    <p:extLst>
      <p:ext uri="{BB962C8B-B14F-4D97-AF65-F5344CB8AC3E}">
        <p14:creationId xmlns:p14="http://schemas.microsoft.com/office/powerpoint/2010/main" val="718009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E32BCD-D068-4CF3-8B91-7B88B30C3AE6}" type="slidenum">
              <a:rPr lang="en-US" smtClean="0"/>
              <a:pPr/>
              <a:t>2</a:t>
            </a:fld>
            <a:endParaRPr lang="en-US" dirty="0"/>
          </a:p>
        </p:txBody>
      </p:sp>
    </p:spTree>
    <p:extLst>
      <p:ext uri="{BB962C8B-B14F-4D97-AF65-F5344CB8AC3E}">
        <p14:creationId xmlns:p14="http://schemas.microsoft.com/office/powerpoint/2010/main" val="930873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Traffickers prey on vulnerabilities such as better jobs/increased wages, a need for safety/protection or stability, love and attention. </a:t>
            </a:r>
          </a:p>
        </p:txBody>
      </p:sp>
      <p:sp>
        <p:nvSpPr>
          <p:cNvPr id="4" name="Slide Number Placeholder 3"/>
          <p:cNvSpPr>
            <a:spLocks noGrp="1"/>
          </p:cNvSpPr>
          <p:nvPr>
            <p:ph type="sldNum" sz="quarter" idx="10"/>
          </p:nvPr>
        </p:nvSpPr>
        <p:spPr/>
        <p:txBody>
          <a:bodyPr/>
          <a:lstStyle/>
          <a:p>
            <a:fld id="{331FF7DA-AADE-41AD-80AA-4CA7A28A9916}" type="slidenum">
              <a:rPr lang="en-US" smtClean="0"/>
              <a:t>7</a:t>
            </a:fld>
            <a:endParaRPr lang="en-US" dirty="0"/>
          </a:p>
        </p:txBody>
      </p:sp>
    </p:spTree>
    <p:extLst>
      <p:ext uri="{BB962C8B-B14F-4D97-AF65-F5344CB8AC3E}">
        <p14:creationId xmlns:p14="http://schemas.microsoft.com/office/powerpoint/2010/main" val="582243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1: mother and grandmother who sold 11 year old child in order to pay rent in Billings</a:t>
            </a:r>
          </a:p>
          <a:p>
            <a:r>
              <a:rPr lang="en-US" dirty="0"/>
              <a:t>Example 2: Girl given by mother to street preacher in the Flathead Area</a:t>
            </a:r>
          </a:p>
        </p:txBody>
      </p:sp>
      <p:sp>
        <p:nvSpPr>
          <p:cNvPr id="4" name="Slide Number Placeholder 3"/>
          <p:cNvSpPr>
            <a:spLocks noGrp="1"/>
          </p:cNvSpPr>
          <p:nvPr>
            <p:ph type="sldNum" sz="quarter" idx="10"/>
          </p:nvPr>
        </p:nvSpPr>
        <p:spPr/>
        <p:txBody>
          <a:bodyPr/>
          <a:lstStyle/>
          <a:p>
            <a:fld id="{331FF7DA-AADE-41AD-80AA-4CA7A28A9916}" type="slidenum">
              <a:rPr lang="en-US" smtClean="0"/>
              <a:t>8</a:t>
            </a:fld>
            <a:endParaRPr lang="en-US" dirty="0"/>
          </a:p>
        </p:txBody>
      </p:sp>
    </p:spTree>
    <p:extLst>
      <p:ext uri="{BB962C8B-B14F-4D97-AF65-F5344CB8AC3E}">
        <p14:creationId xmlns:p14="http://schemas.microsoft.com/office/powerpoint/2010/main" val="2333411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0C900C8-35AE-4629-A08F-9D9BF3C932FE}" type="slidenum">
              <a:rPr lang="en-US" smtClean="0"/>
              <a:pPr>
                <a:defRPr/>
              </a:pPr>
              <a:t>9</a:t>
            </a:fld>
            <a:endParaRPr lang="en-US" dirty="0"/>
          </a:p>
        </p:txBody>
      </p:sp>
    </p:spTree>
    <p:extLst>
      <p:ext uri="{BB962C8B-B14F-4D97-AF65-F5344CB8AC3E}">
        <p14:creationId xmlns:p14="http://schemas.microsoft.com/office/powerpoint/2010/main" val="3574271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Study specific to minors</a:t>
            </a:r>
            <a:r>
              <a:rPr lang="en-US" baseline="0" dirty="0"/>
              <a:t> but very typical profile.</a:t>
            </a:r>
            <a:endParaRPr lang="en-US" dirty="0"/>
          </a:p>
        </p:txBody>
      </p:sp>
      <p:sp>
        <p:nvSpPr>
          <p:cNvPr id="4" name="Slide Number Placeholder 3"/>
          <p:cNvSpPr>
            <a:spLocks noGrp="1"/>
          </p:cNvSpPr>
          <p:nvPr>
            <p:ph type="sldNum" sz="quarter" idx="10"/>
          </p:nvPr>
        </p:nvSpPr>
        <p:spPr/>
        <p:txBody>
          <a:bodyPr/>
          <a:lstStyle/>
          <a:p>
            <a:pPr>
              <a:defRPr/>
            </a:pPr>
            <a:fld id="{00C900C8-35AE-4629-A08F-9D9BF3C932FE}" type="slidenum">
              <a:rPr lang="en-US" smtClean="0"/>
              <a:pPr>
                <a:defRPr/>
              </a:pPr>
              <a:t>11</a:t>
            </a:fld>
            <a:endParaRPr lang="en-US" dirty="0"/>
          </a:p>
        </p:txBody>
      </p:sp>
    </p:spTree>
    <p:extLst>
      <p:ext uri="{BB962C8B-B14F-4D97-AF65-F5344CB8AC3E}">
        <p14:creationId xmlns:p14="http://schemas.microsoft.com/office/powerpoint/2010/main" val="3734232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0C900C8-35AE-4629-A08F-9D9BF3C932FE}" type="slidenum">
              <a:rPr lang="en-US" smtClean="0"/>
              <a:pPr>
                <a:defRPr/>
              </a:pPr>
              <a:t>12</a:t>
            </a:fld>
            <a:endParaRPr lang="en-US" dirty="0"/>
          </a:p>
        </p:txBody>
      </p:sp>
    </p:spTree>
    <p:extLst>
      <p:ext uri="{BB962C8B-B14F-4D97-AF65-F5344CB8AC3E}">
        <p14:creationId xmlns:p14="http://schemas.microsoft.com/office/powerpoint/2010/main" val="1697530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include</a:t>
            </a:r>
            <a:r>
              <a:rPr lang="en-US" baseline="0" dirty="0"/>
              <a:t> the transportation industry, training to state, county and local police, buses, trains, rental cars, transportation corridors, gas stations, convenience stores</a:t>
            </a:r>
          </a:p>
          <a:p>
            <a:r>
              <a:rPr lang="en-US" dirty="0"/>
              <a:t>Being a runaway is a critical</a:t>
            </a:r>
            <a:r>
              <a:rPr lang="en-US" baseline="0" dirty="0"/>
              <a:t> vulnerability laced with desperation.</a:t>
            </a:r>
            <a:endParaRPr lang="en-US" dirty="0"/>
          </a:p>
          <a:p>
            <a:endParaRPr lang="en-US" dirty="0"/>
          </a:p>
          <a:p>
            <a:r>
              <a:rPr lang="en-US" dirty="0"/>
              <a:t>Indicates that parents and caregivers must be involved</a:t>
            </a:r>
            <a:r>
              <a:rPr lang="en-US" baseline="0" dirty="0"/>
              <a:t> in prevention efforts.</a:t>
            </a:r>
          </a:p>
          <a:p>
            <a:r>
              <a:rPr lang="en-US" baseline="0" dirty="0"/>
              <a:t>Nearly 20% lived in a group home.</a:t>
            </a:r>
          </a:p>
          <a:p>
            <a:r>
              <a:rPr lang="en-US" baseline="0" dirty="0"/>
              <a:t>Selective violence is used against one victim in the presence of other victims so that the physical effects felt by one become the psychological effects felt by the other victims.</a:t>
            </a:r>
            <a:endParaRPr lang="en-US" dirty="0"/>
          </a:p>
        </p:txBody>
      </p:sp>
      <p:sp>
        <p:nvSpPr>
          <p:cNvPr id="4" name="Slide Number Placeholder 3"/>
          <p:cNvSpPr>
            <a:spLocks noGrp="1"/>
          </p:cNvSpPr>
          <p:nvPr>
            <p:ph type="sldNum" sz="quarter" idx="10"/>
          </p:nvPr>
        </p:nvSpPr>
        <p:spPr/>
        <p:txBody>
          <a:bodyPr/>
          <a:lstStyle/>
          <a:p>
            <a:pPr>
              <a:defRPr/>
            </a:pPr>
            <a:fld id="{00C900C8-35AE-4629-A08F-9D9BF3C932FE}" type="slidenum">
              <a:rPr lang="en-US" smtClean="0"/>
              <a:pPr>
                <a:defRPr/>
              </a:pPr>
              <a:t>13</a:t>
            </a:fld>
            <a:endParaRPr lang="en-US" dirty="0"/>
          </a:p>
        </p:txBody>
      </p:sp>
    </p:spTree>
    <p:extLst>
      <p:ext uri="{BB962C8B-B14F-4D97-AF65-F5344CB8AC3E}">
        <p14:creationId xmlns:p14="http://schemas.microsoft.com/office/powerpoint/2010/main" val="2690155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0C900C8-35AE-4629-A08F-9D9BF3C932FE}" type="slidenum">
              <a:rPr lang="en-US" smtClean="0"/>
              <a:pPr>
                <a:defRPr/>
              </a:pPr>
              <a:t>14</a:t>
            </a:fld>
            <a:endParaRPr lang="en-US" dirty="0"/>
          </a:p>
        </p:txBody>
      </p:sp>
    </p:spTree>
    <p:extLst>
      <p:ext uri="{BB962C8B-B14F-4D97-AF65-F5344CB8AC3E}">
        <p14:creationId xmlns:p14="http://schemas.microsoft.com/office/powerpoint/2010/main" val="941918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0C900C8-35AE-4629-A08F-9D9BF3C932FE}" type="slidenum">
              <a:rPr lang="en-US" smtClean="0"/>
              <a:pPr>
                <a:defRPr/>
              </a:pPr>
              <a:t>15</a:t>
            </a:fld>
            <a:endParaRPr lang="en-US" dirty="0"/>
          </a:p>
        </p:txBody>
      </p:sp>
    </p:spTree>
    <p:extLst>
      <p:ext uri="{BB962C8B-B14F-4D97-AF65-F5344CB8AC3E}">
        <p14:creationId xmlns:p14="http://schemas.microsoft.com/office/powerpoint/2010/main" val="3819307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AC65996-78FD-4F93-9E28-6D14A62128D3}" type="datetimeFigureOut">
              <a:rPr lang="en-US" smtClean="0"/>
              <a:t>6/12/2019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89EC2EC-D92F-436A-A775-61E83A754CC7}" type="slidenum">
              <a:rPr lang="en-US" smtClean="0"/>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23401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C65996-78FD-4F93-9E28-6D14A62128D3}" type="datetimeFigureOut">
              <a:rPr lang="en-US" smtClean="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9EC2EC-D92F-436A-A775-61E83A754CC7}" type="slidenum">
              <a:rPr lang="en-US" smtClean="0"/>
              <a:t>‹#›</a:t>
            </a:fld>
            <a:endParaRPr lang="en-US" dirty="0"/>
          </a:p>
        </p:txBody>
      </p:sp>
    </p:spTree>
    <p:extLst>
      <p:ext uri="{BB962C8B-B14F-4D97-AF65-F5344CB8AC3E}">
        <p14:creationId xmlns:p14="http://schemas.microsoft.com/office/powerpoint/2010/main" val="4195487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C65996-78FD-4F93-9E28-6D14A62128D3}" type="datetimeFigureOut">
              <a:rPr lang="en-US" smtClean="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9EC2EC-D92F-436A-A775-61E83A754CC7}" type="slidenum">
              <a:rPr lang="en-US" smtClean="0"/>
              <a:t>‹#›</a:t>
            </a:fld>
            <a:endParaRPr lang="en-US" dirty="0"/>
          </a:p>
        </p:txBody>
      </p:sp>
    </p:spTree>
    <p:extLst>
      <p:ext uri="{BB962C8B-B14F-4D97-AF65-F5344CB8AC3E}">
        <p14:creationId xmlns:p14="http://schemas.microsoft.com/office/powerpoint/2010/main" val="2852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C65996-78FD-4F93-9E28-6D14A62128D3}" type="datetimeFigureOut">
              <a:rPr lang="en-US" smtClean="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9EC2EC-D92F-436A-A775-61E83A754CC7}" type="slidenum">
              <a:rPr lang="en-US" smtClean="0"/>
              <a:t>‹#›</a:t>
            </a:fld>
            <a:endParaRPr lang="en-US" dirty="0"/>
          </a:p>
        </p:txBody>
      </p:sp>
    </p:spTree>
    <p:extLst>
      <p:ext uri="{BB962C8B-B14F-4D97-AF65-F5344CB8AC3E}">
        <p14:creationId xmlns:p14="http://schemas.microsoft.com/office/powerpoint/2010/main" val="2308831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AC65996-78FD-4F93-9E28-6D14A62128D3}" type="datetimeFigureOut">
              <a:rPr lang="en-US" smtClean="0"/>
              <a:t>6/12/2019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89EC2EC-D92F-436A-A775-61E83A754CC7}"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8165846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C65996-78FD-4F93-9E28-6D14A62128D3}" type="datetimeFigureOut">
              <a:rPr lang="en-US" smtClean="0"/>
              <a:t>6/12/2019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9EC2EC-D92F-436A-A775-61E83A754CC7}" type="slidenum">
              <a:rPr lang="en-US" smtClean="0"/>
              <a:t>‹#›</a:t>
            </a:fld>
            <a:endParaRPr lang="en-US" dirty="0"/>
          </a:p>
        </p:txBody>
      </p:sp>
    </p:spTree>
    <p:extLst>
      <p:ext uri="{BB962C8B-B14F-4D97-AF65-F5344CB8AC3E}">
        <p14:creationId xmlns:p14="http://schemas.microsoft.com/office/powerpoint/2010/main" val="131767721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C65996-78FD-4F93-9E28-6D14A62128D3}" type="datetimeFigureOut">
              <a:rPr lang="en-US" smtClean="0"/>
              <a:t>6/12/2019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9EC2EC-D92F-436A-A775-61E83A754CC7}" type="slidenum">
              <a:rPr lang="en-US" smtClean="0"/>
              <a:t>‹#›</a:t>
            </a:fld>
            <a:endParaRPr lang="en-US" dirty="0"/>
          </a:p>
        </p:txBody>
      </p:sp>
    </p:spTree>
    <p:extLst>
      <p:ext uri="{BB962C8B-B14F-4D97-AF65-F5344CB8AC3E}">
        <p14:creationId xmlns:p14="http://schemas.microsoft.com/office/powerpoint/2010/main" val="54360552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C65996-78FD-4F93-9E28-6D14A62128D3}" type="datetimeFigureOut">
              <a:rPr lang="en-US" smtClean="0"/>
              <a:t>6/12/2019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9EC2EC-D92F-436A-A775-61E83A754CC7}" type="slidenum">
              <a:rPr lang="en-US" smtClean="0"/>
              <a:t>‹#›</a:t>
            </a:fld>
            <a:endParaRPr lang="en-US" dirty="0"/>
          </a:p>
        </p:txBody>
      </p:sp>
    </p:spTree>
    <p:extLst>
      <p:ext uri="{BB962C8B-B14F-4D97-AF65-F5344CB8AC3E}">
        <p14:creationId xmlns:p14="http://schemas.microsoft.com/office/powerpoint/2010/main" val="16654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65996-78FD-4F93-9E28-6D14A62128D3}" type="datetimeFigureOut">
              <a:rPr lang="en-US" smtClean="0"/>
              <a:t>6/12/2019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9EC2EC-D92F-436A-A775-61E83A754CC7}" type="slidenum">
              <a:rPr lang="en-US" smtClean="0"/>
              <a:t>‹#›</a:t>
            </a:fld>
            <a:endParaRPr lang="en-US" dirty="0"/>
          </a:p>
        </p:txBody>
      </p:sp>
    </p:spTree>
    <p:extLst>
      <p:ext uri="{BB962C8B-B14F-4D97-AF65-F5344CB8AC3E}">
        <p14:creationId xmlns:p14="http://schemas.microsoft.com/office/powerpoint/2010/main" val="2759060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AC65996-78FD-4F93-9E28-6D14A62128D3}" type="datetimeFigureOut">
              <a:rPr lang="en-US" smtClean="0"/>
              <a:t>6/12/2019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89EC2EC-D92F-436A-A775-61E83A754CC7}"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9243408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AC65996-78FD-4F93-9E28-6D14A62128D3}" type="datetimeFigureOut">
              <a:rPr lang="en-US" smtClean="0"/>
              <a:t>6/12/2019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89EC2EC-D92F-436A-A775-61E83A754CC7}"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3079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AC65996-78FD-4F93-9E28-6D14A62128D3}" type="datetimeFigureOut">
              <a:rPr lang="en-US" smtClean="0"/>
              <a:t>6/12/2019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89EC2EC-D92F-436A-A775-61E83A754CC7}"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8429022"/>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ijltbDxbbTAhUDz2MKHUtvA1QQjRwIBw&amp;url=http://wivb.com/2015/11/03/the-face-of-human-trafficking-in-wny/&amp;psig=AFQjCNHSA-UNzU3ymj5m7Z5hHmNDH_yU3g&amp;ust=1492898199474348"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Dtoole@mt.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54266-EE57-4877-84A6-AC55F8BBE504}"/>
              </a:ext>
            </a:extLst>
          </p:cNvPr>
          <p:cNvSpPr>
            <a:spLocks noGrp="1"/>
          </p:cNvSpPr>
          <p:nvPr>
            <p:ph type="ctrTitle"/>
          </p:nvPr>
        </p:nvSpPr>
        <p:spPr/>
        <p:txBody>
          <a:bodyPr/>
          <a:lstStyle/>
          <a:p>
            <a:r>
              <a:rPr lang="en-US" dirty="0"/>
              <a:t>Human Trafficking &amp; Missing Persons</a:t>
            </a:r>
          </a:p>
        </p:txBody>
      </p:sp>
      <p:sp>
        <p:nvSpPr>
          <p:cNvPr id="3" name="Subtitle 2">
            <a:extLst>
              <a:ext uri="{FF2B5EF4-FFF2-40B4-BE49-F238E27FC236}">
                <a16:creationId xmlns:a16="http://schemas.microsoft.com/office/drawing/2014/main" id="{50FAD481-E996-4445-9A35-2E8DC5527595}"/>
              </a:ext>
            </a:extLst>
          </p:cNvPr>
          <p:cNvSpPr>
            <a:spLocks noGrp="1"/>
          </p:cNvSpPr>
          <p:nvPr>
            <p:ph type="subTitle" idx="1"/>
          </p:nvPr>
        </p:nvSpPr>
        <p:spPr/>
        <p:txBody>
          <a:bodyPr>
            <a:normAutofit fontScale="70000" lnSpcReduction="20000"/>
          </a:bodyPr>
          <a:lstStyle/>
          <a:p>
            <a:r>
              <a:rPr lang="en-US" dirty="0"/>
              <a:t>Dana Toole, LCSW </a:t>
            </a:r>
          </a:p>
          <a:p>
            <a:r>
              <a:rPr lang="en-US" dirty="0"/>
              <a:t>Montana Department of Justice </a:t>
            </a:r>
          </a:p>
          <a:p>
            <a:r>
              <a:rPr lang="en-US" dirty="0"/>
              <a:t>June 12, 2019 </a:t>
            </a:r>
          </a:p>
          <a:p>
            <a:r>
              <a:rPr lang="en-US" dirty="0"/>
              <a:t>Helena, MT </a:t>
            </a:r>
          </a:p>
        </p:txBody>
      </p:sp>
    </p:spTree>
    <p:extLst>
      <p:ext uri="{BB962C8B-B14F-4D97-AF65-F5344CB8AC3E}">
        <p14:creationId xmlns:p14="http://schemas.microsoft.com/office/powerpoint/2010/main" val="3354808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076AB1-3932-4BF3-8C2E-68EA8A681963}"/>
              </a:ext>
            </a:extLst>
          </p:cNvPr>
          <p:cNvSpPr>
            <a:spLocks noGrp="1"/>
          </p:cNvSpPr>
          <p:nvPr>
            <p:ph type="title"/>
          </p:nvPr>
        </p:nvSpPr>
        <p:spPr/>
        <p:txBody>
          <a:bodyPr/>
          <a:lstStyle/>
          <a:p>
            <a:pPr algn="ctr"/>
            <a:r>
              <a:rPr lang="en-US" dirty="0"/>
              <a:t>What to watch for…</a:t>
            </a:r>
          </a:p>
        </p:txBody>
      </p:sp>
      <p:sp>
        <p:nvSpPr>
          <p:cNvPr id="6" name="Content Placeholder 5">
            <a:extLst>
              <a:ext uri="{FF2B5EF4-FFF2-40B4-BE49-F238E27FC236}">
                <a16:creationId xmlns:a16="http://schemas.microsoft.com/office/drawing/2014/main" id="{739004A3-06E8-4DF7-B200-9D635CF54908}"/>
              </a:ext>
            </a:extLst>
          </p:cNvPr>
          <p:cNvSpPr>
            <a:spLocks noGrp="1"/>
          </p:cNvSpPr>
          <p:nvPr>
            <p:ph idx="1"/>
          </p:nvPr>
        </p:nvSpPr>
        <p:spPr>
          <a:xfrm>
            <a:off x="1371600" y="1727200"/>
            <a:ext cx="9601200" cy="4815840"/>
          </a:xfrm>
        </p:spPr>
        <p:txBody>
          <a:bodyPr/>
          <a:lstStyle/>
          <a:p>
            <a:r>
              <a:rPr lang="en-US" dirty="0"/>
              <a:t>Missing work or school </a:t>
            </a:r>
          </a:p>
          <a:p>
            <a:r>
              <a:rPr lang="en-US" dirty="0"/>
              <a:t>New belongings </a:t>
            </a:r>
          </a:p>
          <a:p>
            <a:r>
              <a:rPr lang="en-US" dirty="0"/>
              <a:t>Change in routine </a:t>
            </a:r>
          </a:p>
          <a:p>
            <a:r>
              <a:rPr lang="en-US" dirty="0"/>
              <a:t>Hotel keys </a:t>
            </a:r>
          </a:p>
          <a:p>
            <a:r>
              <a:rPr lang="en-US" dirty="0"/>
              <a:t>Controlling boyfriend or older man </a:t>
            </a:r>
          </a:p>
          <a:p>
            <a:r>
              <a:rPr lang="en-US" dirty="0"/>
              <a:t>New tattoos </a:t>
            </a:r>
          </a:p>
          <a:p>
            <a:r>
              <a:rPr lang="en-US" dirty="0"/>
              <a:t>Injuries </a:t>
            </a:r>
          </a:p>
          <a:p>
            <a:r>
              <a:rPr lang="en-US" dirty="0"/>
              <a:t>Exhaustion </a:t>
            </a:r>
          </a:p>
          <a:p>
            <a:r>
              <a:rPr lang="en-US" dirty="0"/>
              <a:t>Weight loss </a:t>
            </a:r>
          </a:p>
          <a:p>
            <a:r>
              <a:rPr lang="en-US" dirty="0"/>
              <a:t>New cell phone or multiple new cell phones </a:t>
            </a:r>
          </a:p>
          <a:p>
            <a:r>
              <a:rPr lang="en-US" dirty="0"/>
              <a:t>Credit cards </a:t>
            </a:r>
          </a:p>
          <a:p>
            <a:endParaRPr lang="en-US" dirty="0"/>
          </a:p>
        </p:txBody>
      </p:sp>
    </p:spTree>
    <p:extLst>
      <p:ext uri="{BB962C8B-B14F-4D97-AF65-F5344CB8AC3E}">
        <p14:creationId xmlns:p14="http://schemas.microsoft.com/office/powerpoint/2010/main" val="1896840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895600" y="457200"/>
            <a:ext cx="6280468" cy="5715000"/>
          </a:xfrm>
          <a:prstGeom prst="rect">
            <a:avLst/>
          </a:prstGeom>
        </p:spPr>
      </p:pic>
    </p:spTree>
    <p:extLst>
      <p:ext uri="{BB962C8B-B14F-4D97-AF65-F5344CB8AC3E}">
        <p14:creationId xmlns:p14="http://schemas.microsoft.com/office/powerpoint/2010/main" val="3831492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2590801"/>
            <a:ext cx="8686800" cy="4431983"/>
          </a:xfrm>
          <a:prstGeom prst="rect">
            <a:avLst/>
          </a:prstGeom>
          <a:noFill/>
        </p:spPr>
        <p:txBody>
          <a:bodyPr wrap="square" rtlCol="0">
            <a:spAutoFit/>
          </a:bodyPr>
          <a:lstStyle/>
          <a:p>
            <a:pPr marL="285750" indent="-285750">
              <a:buFont typeface="Arial" panose="020B0604020202020204" pitchFamily="34" charset="0"/>
              <a:buChar char="•"/>
            </a:pPr>
            <a:r>
              <a:rPr lang="en-US" sz="2400" dirty="0"/>
              <a:t>Victim age exploitation ranged from 4 – 17; average was 15 years old</a:t>
            </a:r>
          </a:p>
          <a:p>
            <a:pPr marL="285750" indent="-285750">
              <a:buFont typeface="Arial" panose="020B0604020202020204" pitchFamily="34" charset="0"/>
              <a:buChar char="•"/>
            </a:pPr>
            <a:r>
              <a:rPr lang="en-US" sz="2400" dirty="0"/>
              <a:t>More than half were runaways</a:t>
            </a:r>
          </a:p>
          <a:p>
            <a:pPr marL="285750" indent="-285750">
              <a:buFont typeface="Arial" panose="020B0604020202020204" pitchFamily="34" charset="0"/>
              <a:buChar char="•"/>
            </a:pPr>
            <a:r>
              <a:rPr lang="en-US" sz="2400" dirty="0"/>
              <a:t>Minor victims were transported to up to 17 states with the average of 2.7 states</a:t>
            </a:r>
          </a:p>
          <a:p>
            <a:pPr marL="285750" indent="-285750">
              <a:buFont typeface="Arial" panose="020B0604020202020204" pitchFamily="34" charset="0"/>
              <a:buChar char="•"/>
            </a:pPr>
            <a:r>
              <a:rPr lang="en-US" sz="2400" dirty="0"/>
              <a:t>Online ads were used in nearly 2/3rds of the cases</a:t>
            </a:r>
          </a:p>
          <a:p>
            <a:pPr marL="285750" indent="-285750">
              <a:buFont typeface="Arial" panose="020B0604020202020204" pitchFamily="34" charset="0"/>
              <a:buChar char="•"/>
            </a:pPr>
            <a:r>
              <a:rPr lang="en-US" sz="2400" dirty="0"/>
              <a:t>Majority of sex trafficking acts occurred in hotel rooms</a:t>
            </a:r>
          </a:p>
          <a:p>
            <a:pPr marL="285750" indent="-285750">
              <a:buFont typeface="Arial" panose="020B0604020202020204" pitchFamily="34" charset="0"/>
              <a:buChar char="•"/>
            </a:pPr>
            <a:r>
              <a:rPr lang="en-US" sz="2400" dirty="0"/>
              <a:t>Most cases originated with a report to law enforcement, followed by family or anonymous caller</a:t>
            </a:r>
          </a:p>
          <a:p>
            <a:pPr marL="285750" indent="-285750">
              <a:buFont typeface="Arial" panose="020B0604020202020204" pitchFamily="34" charset="0"/>
              <a:buChar char="•"/>
            </a:pPr>
            <a:r>
              <a:rPr lang="en-US" sz="2400" dirty="0"/>
              <a:t>1 out of 5 arrests involved someone affiliated with a gang</a:t>
            </a:r>
          </a:p>
          <a:p>
            <a:pPr marL="285750" indent="-285750">
              <a:buFont typeface="Arial" panose="020B0604020202020204" pitchFamily="34" charset="0"/>
              <a:buChar char="•"/>
            </a:pPr>
            <a:r>
              <a:rPr lang="en-US" sz="2400" dirty="0"/>
              <a:t>Over 55% of the arrests were female; “bottom”</a:t>
            </a:r>
          </a:p>
          <a:p>
            <a:endParaRPr lang="en-US" dirty="0"/>
          </a:p>
        </p:txBody>
      </p:sp>
      <p:pic>
        <p:nvPicPr>
          <p:cNvPr id="1026" name="Picture 2" descr="Image result for human trafficki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4756" y="76201"/>
            <a:ext cx="895429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295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07103F4-AFE6-4DC5-8934-DA3F40003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954181" y="685800"/>
            <a:ext cx="6562905" cy="1485900"/>
          </a:xfrm>
        </p:spPr>
        <p:txBody>
          <a:bodyPr vert="horz" lIns="91440" tIns="45720" rIns="91440" bIns="45720" rtlCol="0" anchor="t">
            <a:normAutofit/>
          </a:bodyPr>
          <a:lstStyle/>
          <a:p>
            <a:r>
              <a:rPr lang="en-US" dirty="0"/>
              <a:t>What we can learn</a:t>
            </a:r>
            <a:endParaRPr lang="en-US"/>
          </a:p>
        </p:txBody>
      </p:sp>
      <p:sp>
        <p:nvSpPr>
          <p:cNvPr id="12" name="Rectangle 11">
            <a:extLst>
              <a:ext uri="{FF2B5EF4-FFF2-40B4-BE49-F238E27FC236}">
                <a16:creationId xmlns:a16="http://schemas.microsoft.com/office/drawing/2014/main" id="{534357BE-12C1-44A2-9602-77A2B5408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descr="A screenshot of a cell phone&#10;&#10;Description automatically generated">
            <a:extLst>
              <a:ext uri="{FF2B5EF4-FFF2-40B4-BE49-F238E27FC236}">
                <a16:creationId xmlns:a16="http://schemas.microsoft.com/office/drawing/2014/main" id="{E9FDFE5D-402E-4986-A76B-8F2EB681F4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562" y="1454728"/>
            <a:ext cx="3613752" cy="4253346"/>
          </a:xfrm>
          <a:prstGeom prst="rect">
            <a:avLst/>
          </a:prstGeom>
        </p:spPr>
      </p:pic>
      <p:sp>
        <p:nvSpPr>
          <p:cNvPr id="4" name="Content Placeholder 3"/>
          <p:cNvSpPr>
            <a:spLocks noGrp="1"/>
          </p:cNvSpPr>
          <p:nvPr>
            <p:ph sz="half" idx="1"/>
          </p:nvPr>
        </p:nvSpPr>
        <p:spPr>
          <a:xfrm>
            <a:off x="4954181" y="2286000"/>
            <a:ext cx="6562905" cy="3581400"/>
          </a:xfrm>
        </p:spPr>
        <p:txBody>
          <a:bodyPr vert="horz" lIns="91440" tIns="45720" rIns="91440" bIns="45720" rtlCol="0">
            <a:normAutofit/>
          </a:bodyPr>
          <a:lstStyle/>
          <a:p>
            <a:r>
              <a:rPr lang="en-US"/>
              <a:t>1/3 involved the transportation of a minor across state lines</a:t>
            </a:r>
          </a:p>
          <a:p>
            <a:r>
              <a:rPr lang="en-US" b="1" u="sng"/>
              <a:t>More than half had some previous relationship with their traffickers; knew their vulnerabilities</a:t>
            </a:r>
          </a:p>
          <a:p>
            <a:r>
              <a:rPr lang="en-US"/>
              <a:t>Victimization ranged from one day to 11 years; average was 154 days.</a:t>
            </a:r>
          </a:p>
          <a:p>
            <a:r>
              <a:rPr lang="en-US"/>
              <a:t>Majority of victims lived at home before being trafficked.</a:t>
            </a:r>
          </a:p>
          <a:p>
            <a:r>
              <a:rPr lang="en-US"/>
              <a:t>Offenders used “selective” violence.</a:t>
            </a:r>
          </a:p>
        </p:txBody>
      </p:sp>
    </p:spTree>
    <p:extLst>
      <p:ext uri="{BB962C8B-B14F-4D97-AF65-F5344CB8AC3E}">
        <p14:creationId xmlns:p14="http://schemas.microsoft.com/office/powerpoint/2010/main" val="976306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388C665-6231-479B-AE89-ECD624AA39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5356" y="914400"/>
            <a:ext cx="8892645" cy="5175488"/>
          </a:xfrm>
          <a:prstGeom prst="rect">
            <a:avLst/>
          </a:prstGeom>
        </p:spPr>
      </p:pic>
    </p:spTree>
    <p:extLst>
      <p:ext uri="{BB962C8B-B14F-4D97-AF65-F5344CB8AC3E}">
        <p14:creationId xmlns:p14="http://schemas.microsoft.com/office/powerpoint/2010/main" val="360231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training\missoula\images screenshots\4-21-2014 12-33-34 PM.png"/>
          <p:cNvPicPr>
            <a:picLocks noGrp="1" noChangeAspect="1" noChangeArrowheads="1"/>
          </p:cNvPicPr>
          <p:nvPr>
            <p:ph sz="half" idx="4294967295"/>
          </p:nvPr>
        </p:nvPicPr>
        <p:blipFill>
          <a:blip r:embed="rId3" cstate="print"/>
          <a:stretch>
            <a:fillRect/>
          </a:stretch>
        </p:blipFill>
        <p:spPr bwMode="auto">
          <a:xfrm>
            <a:off x="3515361" y="-20947"/>
            <a:ext cx="4196080" cy="3132833"/>
          </a:xfrm>
          <a:prstGeom prst="rect">
            <a:avLst/>
          </a:prstGeom>
          <a:noFill/>
        </p:spPr>
      </p:pic>
      <p:sp>
        <p:nvSpPr>
          <p:cNvPr id="3" name="Rectangle 2">
            <a:extLst>
              <a:ext uri="{FF2B5EF4-FFF2-40B4-BE49-F238E27FC236}">
                <a16:creationId xmlns:a16="http://schemas.microsoft.com/office/drawing/2014/main" id="{BE285A92-0D49-45E0-9FDC-5BC76F43873D}"/>
              </a:ext>
            </a:extLst>
          </p:cNvPr>
          <p:cNvSpPr/>
          <p:nvPr/>
        </p:nvSpPr>
        <p:spPr>
          <a:xfrm rot="10800000" flipV="1">
            <a:off x="1188720" y="3118375"/>
            <a:ext cx="10353040" cy="3323987"/>
          </a:xfrm>
          <a:prstGeom prst="rect">
            <a:avLst/>
          </a:prstGeom>
        </p:spPr>
        <p:txBody>
          <a:bodyPr wrap="square">
            <a:spAutoFit/>
          </a:bodyPr>
          <a:lstStyle/>
          <a:p>
            <a:r>
              <a:rPr lang="en-US" sz="2400" dirty="0">
                <a:solidFill>
                  <a:srgbClr val="333333"/>
                </a:solidFill>
              </a:rPr>
              <a:t>GREAT FALLS — Authorities in Great Falls say five men have been taken into custody following an undercover sting operation in which the men sought to have sex with a 12-year-old girl. </a:t>
            </a:r>
          </a:p>
          <a:p>
            <a:endParaRPr lang="en-US" sz="2400" dirty="0">
              <a:solidFill>
                <a:srgbClr val="333333"/>
              </a:solidFill>
            </a:endParaRPr>
          </a:p>
          <a:p>
            <a:r>
              <a:rPr lang="en-US" sz="2400" dirty="0"/>
              <a:t>Investigators say the local Internet Crimes Against Children task force posted a series of ads on websites beginning June 24.</a:t>
            </a:r>
          </a:p>
          <a:p>
            <a:endParaRPr lang="en-US" sz="2400" dirty="0"/>
          </a:p>
          <a:p>
            <a:r>
              <a:rPr lang="en-US" sz="2400" dirty="0"/>
              <a:t>Police say the men responded to the ads.</a:t>
            </a:r>
          </a:p>
          <a:p>
            <a:endParaRPr lang="en-US" dirty="0"/>
          </a:p>
        </p:txBody>
      </p:sp>
      <p:sp>
        <p:nvSpPr>
          <p:cNvPr id="6" name="TextBox 5">
            <a:extLst>
              <a:ext uri="{FF2B5EF4-FFF2-40B4-BE49-F238E27FC236}">
                <a16:creationId xmlns:a16="http://schemas.microsoft.com/office/drawing/2014/main" id="{F59036F3-5DF1-4E62-91EB-DE9F5817A3DE}"/>
              </a:ext>
            </a:extLst>
          </p:cNvPr>
          <p:cNvSpPr txBox="1"/>
          <p:nvPr/>
        </p:nvSpPr>
        <p:spPr>
          <a:xfrm rot="1539320">
            <a:off x="8669958" y="483639"/>
            <a:ext cx="2582674" cy="2123658"/>
          </a:xfrm>
          <a:prstGeom prst="rect">
            <a:avLst/>
          </a:prstGeom>
          <a:noFill/>
        </p:spPr>
        <p:txBody>
          <a:bodyPr wrap="square" rtlCol="0">
            <a:spAutoFit/>
          </a:bodyPr>
          <a:lstStyle/>
          <a:p>
            <a:r>
              <a:rPr lang="en-US" sz="4400" dirty="0">
                <a:solidFill>
                  <a:srgbClr val="FF0000"/>
                </a:solidFill>
              </a:rPr>
              <a:t>It happens here</a:t>
            </a:r>
          </a:p>
        </p:txBody>
      </p:sp>
    </p:spTree>
    <p:extLst>
      <p:ext uri="{BB962C8B-B14F-4D97-AF65-F5344CB8AC3E}">
        <p14:creationId xmlns:p14="http://schemas.microsoft.com/office/powerpoint/2010/main" val="3092837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BEF70-172A-4E80-8CB5-9D371B2D4745}"/>
              </a:ext>
            </a:extLst>
          </p:cNvPr>
          <p:cNvSpPr>
            <a:spLocks noGrp="1"/>
          </p:cNvSpPr>
          <p:nvPr>
            <p:ph type="title"/>
          </p:nvPr>
        </p:nvSpPr>
        <p:spPr/>
        <p:txBody>
          <a:bodyPr/>
          <a:lstStyle/>
          <a:p>
            <a:pPr algn="ctr"/>
            <a:r>
              <a:rPr lang="en-US" dirty="0"/>
              <a:t>Terrance Edwards – 30 Year Sentence </a:t>
            </a:r>
          </a:p>
        </p:txBody>
      </p:sp>
      <p:sp>
        <p:nvSpPr>
          <p:cNvPr id="3" name="Content Placeholder 2">
            <a:extLst>
              <a:ext uri="{FF2B5EF4-FFF2-40B4-BE49-F238E27FC236}">
                <a16:creationId xmlns:a16="http://schemas.microsoft.com/office/drawing/2014/main" id="{4C502F62-EA76-41C1-B918-51C3E9CA472D}"/>
              </a:ext>
            </a:extLst>
          </p:cNvPr>
          <p:cNvSpPr>
            <a:spLocks noGrp="1"/>
          </p:cNvSpPr>
          <p:nvPr>
            <p:ph idx="1"/>
          </p:nvPr>
        </p:nvSpPr>
        <p:spPr>
          <a:xfrm>
            <a:off x="1371600" y="1757680"/>
            <a:ext cx="9601200" cy="4693920"/>
          </a:xfrm>
        </p:spPr>
        <p:txBody>
          <a:bodyPr>
            <a:normAutofit/>
          </a:bodyPr>
          <a:lstStyle/>
          <a:p>
            <a:pPr marL="0" indent="0">
              <a:buNone/>
            </a:pPr>
            <a:r>
              <a:rPr lang="en-US" sz="3600" dirty="0"/>
              <a:t>Terrance Edwards was arrested in September 2016 after a woman called for help from a Billings hotel. When police arrived they discovered the woman and several minors were victims of sex trafficking.</a:t>
            </a:r>
          </a:p>
          <a:p>
            <a:pPr marL="0" indent="0">
              <a:buNone/>
            </a:pPr>
            <a:endParaRPr lang="en-US" dirty="0"/>
          </a:p>
        </p:txBody>
      </p:sp>
    </p:spTree>
    <p:extLst>
      <p:ext uri="{BB962C8B-B14F-4D97-AF65-F5344CB8AC3E}">
        <p14:creationId xmlns:p14="http://schemas.microsoft.com/office/powerpoint/2010/main" val="2196064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84B913-5332-4D95-9D44-7ACEF0D47BC0}"/>
              </a:ext>
            </a:extLst>
          </p:cNvPr>
          <p:cNvSpPr>
            <a:spLocks noGrp="1"/>
          </p:cNvSpPr>
          <p:nvPr>
            <p:ph type="title"/>
          </p:nvPr>
        </p:nvSpPr>
        <p:spPr/>
        <p:txBody>
          <a:bodyPr/>
          <a:lstStyle/>
          <a:p>
            <a:pPr algn="ctr"/>
            <a:r>
              <a:rPr lang="en-US" dirty="0"/>
              <a:t>How? </a:t>
            </a:r>
          </a:p>
        </p:txBody>
      </p:sp>
      <p:sp>
        <p:nvSpPr>
          <p:cNvPr id="6" name="Content Placeholder 5">
            <a:extLst>
              <a:ext uri="{FF2B5EF4-FFF2-40B4-BE49-F238E27FC236}">
                <a16:creationId xmlns:a16="http://schemas.microsoft.com/office/drawing/2014/main" id="{A0F7D825-3E44-4A1F-9BAC-150BDBD08204}"/>
              </a:ext>
            </a:extLst>
          </p:cNvPr>
          <p:cNvSpPr>
            <a:spLocks noGrp="1"/>
          </p:cNvSpPr>
          <p:nvPr>
            <p:ph idx="1"/>
          </p:nvPr>
        </p:nvSpPr>
        <p:spPr>
          <a:xfrm>
            <a:off x="1371600" y="1422400"/>
            <a:ext cx="9601200" cy="4749800"/>
          </a:xfrm>
        </p:spPr>
        <p:txBody>
          <a:bodyPr>
            <a:noAutofit/>
          </a:bodyPr>
          <a:lstStyle/>
          <a:p>
            <a:pPr marL="0" indent="0">
              <a:buNone/>
            </a:pPr>
            <a:r>
              <a:rPr lang="en-US" sz="2800" dirty="0"/>
              <a:t>…arrived in Billings with </a:t>
            </a:r>
            <a:r>
              <a:rPr lang="en-US" sz="2800" b="1" u="sng" dirty="0"/>
              <a:t>three teenage girls he’d just recruited from North Dakota and Minnesota.</a:t>
            </a:r>
          </a:p>
          <a:p>
            <a:pPr marL="0" indent="0">
              <a:buNone/>
            </a:pPr>
            <a:r>
              <a:rPr lang="en-US" sz="2800" dirty="0"/>
              <a:t>During the trial, several of his victims testified that their relationships with Edwards</a:t>
            </a:r>
            <a:r>
              <a:rPr lang="en-US" sz="2800" u="sng" dirty="0"/>
              <a:t> </a:t>
            </a:r>
            <a:r>
              <a:rPr lang="en-US" sz="3200" b="1" u="sng" dirty="0"/>
              <a:t>started out as seemingly romantic</a:t>
            </a:r>
            <a:r>
              <a:rPr lang="en-US" sz="2800" dirty="0"/>
              <a:t>, but quickly became violent and controlling. They all testified that he made them call him “daddy.” Edwards also placed online ads for their services, forced them to have commercial sex, and required them to turn all the money they made over to him. </a:t>
            </a:r>
            <a:r>
              <a:rPr lang="en-US" sz="2800" b="1" u="sng" dirty="0"/>
              <a:t>When asked by the defense attorney why none of the women called the police, one witness said that it would be “pointless.”</a:t>
            </a:r>
          </a:p>
        </p:txBody>
      </p:sp>
    </p:spTree>
    <p:extLst>
      <p:ext uri="{BB962C8B-B14F-4D97-AF65-F5344CB8AC3E}">
        <p14:creationId xmlns:p14="http://schemas.microsoft.com/office/powerpoint/2010/main" val="75986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6">
                                            <p:txEl>
                                              <p:pRg st="0" end="0"/>
                                            </p:txEl>
                                          </p:spTgt>
                                        </p:tgtEl>
                                        <p:attrNameLst>
                                          <p:attrName>style.color</p:attrName>
                                        </p:attrNameLst>
                                      </p:cBhvr>
                                      <p:to>
                                        <a:schemeClr val="bg1"/>
                                      </p:to>
                                    </p:animClr>
                                    <p:animClr clrSpc="rgb" dir="cw">
                                      <p:cBhvr>
                                        <p:cTn id="7" dur="250" autoRev="1" fill="remove"/>
                                        <p:tgtEl>
                                          <p:spTgt spid="6">
                                            <p:txEl>
                                              <p:pRg st="0" end="0"/>
                                            </p:txEl>
                                          </p:spTgt>
                                        </p:tgtEl>
                                        <p:attrNameLst>
                                          <p:attrName>fillcolor</p:attrName>
                                        </p:attrNameLst>
                                      </p:cBhvr>
                                      <p:to>
                                        <a:schemeClr val="bg1"/>
                                      </p:to>
                                    </p:animClr>
                                    <p:set>
                                      <p:cBhvr>
                                        <p:cTn id="8" dur="250" autoRev="1" fill="remove"/>
                                        <p:tgtEl>
                                          <p:spTgt spid="6">
                                            <p:txEl>
                                              <p:pRg st="0" end="0"/>
                                            </p:txEl>
                                          </p:spTgt>
                                        </p:tgtEl>
                                        <p:attrNameLst>
                                          <p:attrName>fill.type</p:attrName>
                                        </p:attrNameLst>
                                      </p:cBhvr>
                                      <p:to>
                                        <p:strVal val="solid"/>
                                      </p:to>
                                    </p:set>
                                    <p:set>
                                      <p:cBhvr>
                                        <p:cTn id="9" dur="250" autoRev="1" fill="remove"/>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nodeType="clickEffect">
                                  <p:stCondLst>
                                    <p:cond delay="0"/>
                                  </p:stCondLst>
                                  <p:childTnLst>
                                    <p:animClr clrSpc="rgb" dir="cw">
                                      <p:cBhvr override="childStyle">
                                        <p:cTn id="13" dur="250" autoRev="1" fill="remove"/>
                                        <p:tgtEl>
                                          <p:spTgt spid="6">
                                            <p:txEl>
                                              <p:pRg st="1" end="1"/>
                                            </p:txEl>
                                          </p:spTgt>
                                        </p:tgtEl>
                                        <p:attrNameLst>
                                          <p:attrName>style.color</p:attrName>
                                        </p:attrNameLst>
                                      </p:cBhvr>
                                      <p:to>
                                        <a:schemeClr val="bg1"/>
                                      </p:to>
                                    </p:animClr>
                                    <p:animClr clrSpc="rgb" dir="cw">
                                      <p:cBhvr>
                                        <p:cTn id="14" dur="250" autoRev="1" fill="remove"/>
                                        <p:tgtEl>
                                          <p:spTgt spid="6">
                                            <p:txEl>
                                              <p:pRg st="1" end="1"/>
                                            </p:txEl>
                                          </p:spTgt>
                                        </p:tgtEl>
                                        <p:attrNameLst>
                                          <p:attrName>fillcolor</p:attrName>
                                        </p:attrNameLst>
                                      </p:cBhvr>
                                      <p:to>
                                        <a:schemeClr val="bg1"/>
                                      </p:to>
                                    </p:animClr>
                                    <p:set>
                                      <p:cBhvr>
                                        <p:cTn id="15" dur="250" autoRev="1" fill="remove"/>
                                        <p:tgtEl>
                                          <p:spTgt spid="6">
                                            <p:txEl>
                                              <p:pRg st="1" end="1"/>
                                            </p:txEl>
                                          </p:spTgt>
                                        </p:tgtEl>
                                        <p:attrNameLst>
                                          <p:attrName>fill.type</p:attrName>
                                        </p:attrNameLst>
                                      </p:cBhvr>
                                      <p:to>
                                        <p:strVal val="solid"/>
                                      </p:to>
                                    </p:set>
                                    <p:set>
                                      <p:cBhvr>
                                        <p:cTn id="16" dur="250" autoRev="1" fill="remove"/>
                                        <p:tgtEl>
                                          <p:spTgt spid="6">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34EAF8-4A40-4A89-BE93-FCE4EEDC24CA}"/>
              </a:ext>
            </a:extLst>
          </p:cNvPr>
          <p:cNvSpPr>
            <a:spLocks noGrp="1"/>
          </p:cNvSpPr>
          <p:nvPr>
            <p:ph type="title"/>
          </p:nvPr>
        </p:nvSpPr>
        <p:spPr/>
        <p:txBody>
          <a:bodyPr/>
          <a:lstStyle/>
          <a:p>
            <a:pPr algn="ctr"/>
            <a:r>
              <a:rPr lang="en-US" dirty="0"/>
              <a:t>What is next? </a:t>
            </a:r>
          </a:p>
        </p:txBody>
      </p:sp>
      <p:sp>
        <p:nvSpPr>
          <p:cNvPr id="5" name="Content Placeholder 4">
            <a:extLst>
              <a:ext uri="{FF2B5EF4-FFF2-40B4-BE49-F238E27FC236}">
                <a16:creationId xmlns:a16="http://schemas.microsoft.com/office/drawing/2014/main" id="{501B40EA-C058-4E1B-A221-B2C5149AEE6E}"/>
              </a:ext>
            </a:extLst>
          </p:cNvPr>
          <p:cNvSpPr>
            <a:spLocks noGrp="1"/>
          </p:cNvSpPr>
          <p:nvPr>
            <p:ph idx="1"/>
          </p:nvPr>
        </p:nvSpPr>
        <p:spPr/>
        <p:txBody>
          <a:bodyPr>
            <a:normAutofit/>
          </a:bodyPr>
          <a:lstStyle/>
          <a:p>
            <a:pPr marL="0" indent="0" algn="ctr">
              <a:buNone/>
            </a:pPr>
            <a:r>
              <a:rPr lang="en-US" sz="5400" dirty="0"/>
              <a:t>Where do we go from here? </a:t>
            </a:r>
          </a:p>
        </p:txBody>
      </p:sp>
    </p:spTree>
    <p:extLst>
      <p:ext uri="{BB962C8B-B14F-4D97-AF65-F5344CB8AC3E}">
        <p14:creationId xmlns:p14="http://schemas.microsoft.com/office/powerpoint/2010/main" val="3548864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5FEBB1F-508E-4ACE-A53B-525FFA077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24" name="Freeform 6">
              <a:extLst>
                <a:ext uri="{FF2B5EF4-FFF2-40B4-BE49-F238E27FC236}">
                  <a16:creationId xmlns:a16="http://schemas.microsoft.com/office/drawing/2014/main" id="{B687ADC4-1812-437A-97AA-230888706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25" name="Freeform 6">
              <a:extLst>
                <a:ext uri="{FF2B5EF4-FFF2-40B4-BE49-F238E27FC236}">
                  <a16:creationId xmlns:a16="http://schemas.microsoft.com/office/drawing/2014/main" id="{6170E629-727E-4A2F-8228-0A71B67BD1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27" name="Rectangle 26">
            <a:extLst>
              <a:ext uri="{FF2B5EF4-FFF2-40B4-BE49-F238E27FC236}">
                <a16:creationId xmlns:a16="http://schemas.microsoft.com/office/drawing/2014/main" id="{9ECB0E0D-AC1B-4E83-84EA-237BFA2063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D6DCB3B1-E1A7-4510-831B-77C8EFF56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30" name="Freeform 6">
              <a:extLst>
                <a:ext uri="{FF2B5EF4-FFF2-40B4-BE49-F238E27FC236}">
                  <a16:creationId xmlns:a16="http://schemas.microsoft.com/office/drawing/2014/main" id="{10132A3B-10CF-4EEB-BA1F-A63D2ED61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31" name="Freeform 6">
              <a:extLst>
                <a:ext uri="{FF2B5EF4-FFF2-40B4-BE49-F238E27FC236}">
                  <a16:creationId xmlns:a16="http://schemas.microsoft.com/office/drawing/2014/main" id="{014E52ED-3C51-46E6-BE4B-14FFAB2C3D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4" name="Title 3">
            <a:extLst>
              <a:ext uri="{FF2B5EF4-FFF2-40B4-BE49-F238E27FC236}">
                <a16:creationId xmlns:a16="http://schemas.microsoft.com/office/drawing/2014/main" id="{F61E5A1E-1579-4384-90C1-311D1D120801}"/>
              </a:ext>
            </a:extLst>
          </p:cNvPr>
          <p:cNvSpPr>
            <a:spLocks noGrp="1"/>
          </p:cNvSpPr>
          <p:nvPr>
            <p:ph type="title"/>
          </p:nvPr>
        </p:nvSpPr>
        <p:spPr>
          <a:xfrm>
            <a:off x="1478521" y="1480930"/>
            <a:ext cx="5751537" cy="3848521"/>
          </a:xfrm>
        </p:spPr>
        <p:txBody>
          <a:bodyPr vert="horz" lIns="91440" tIns="45720" rIns="91440" bIns="45720" rtlCol="0" anchor="ctr">
            <a:normAutofit/>
          </a:bodyPr>
          <a:lstStyle/>
          <a:p>
            <a:pPr algn="r"/>
            <a:r>
              <a:rPr lang="en-US" sz="5600" cap="all"/>
              <a:t>Dana Toole </a:t>
            </a:r>
            <a:br>
              <a:rPr lang="en-US" sz="5600" cap="all"/>
            </a:br>
            <a:r>
              <a:rPr lang="en-US" sz="5600" cap="all">
                <a:hlinkClick r:id="rId2">
                  <a:extLst>
                    <a:ext uri="{A12FA001-AC4F-418D-AE19-62706E023703}">
                      <ahyp:hlinkClr xmlns:ahyp="http://schemas.microsoft.com/office/drawing/2018/hyperlinkcolor" val="tx"/>
                    </a:ext>
                  </a:extLst>
                </a:hlinkClick>
              </a:rPr>
              <a:t>Dtoole@mt.gov</a:t>
            </a:r>
            <a:br>
              <a:rPr lang="en-US" sz="5600" cap="all"/>
            </a:br>
            <a:r>
              <a:rPr lang="en-US" sz="5600" cap="all"/>
              <a:t>406-444-1525</a:t>
            </a:r>
          </a:p>
        </p:txBody>
      </p:sp>
      <p:cxnSp>
        <p:nvCxnSpPr>
          <p:cNvPr id="33" name="Straight Connector 32">
            <a:extLst>
              <a:ext uri="{FF2B5EF4-FFF2-40B4-BE49-F238E27FC236}">
                <a16:creationId xmlns:a16="http://schemas.microsoft.com/office/drawing/2014/main" id="{6116DDC6-8F07-46CC-8751-E5C9346B2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74964" y="2388358"/>
            <a:ext cx="0" cy="1856096"/>
          </a:xfrm>
          <a:prstGeom prst="line">
            <a:avLst/>
          </a:prstGeom>
          <a:ln w="25400" cap="sq">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84008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TRAFFICKING</a:t>
            </a:r>
          </a:p>
        </p:txBody>
      </p:sp>
      <p:sp>
        <p:nvSpPr>
          <p:cNvPr id="3" name="Content Placeholder 2"/>
          <p:cNvSpPr>
            <a:spLocks noGrp="1"/>
          </p:cNvSpPr>
          <p:nvPr>
            <p:ph idx="1"/>
          </p:nvPr>
        </p:nvSpPr>
        <p:spPr>
          <a:xfrm>
            <a:off x="1371600" y="1706880"/>
            <a:ext cx="9601200" cy="4160520"/>
          </a:xfrm>
        </p:spPr>
        <p:txBody>
          <a:bodyPr>
            <a:normAutofit/>
          </a:bodyPr>
          <a:lstStyle/>
          <a:p>
            <a:pPr>
              <a:buNone/>
            </a:pPr>
            <a:r>
              <a:rPr lang="en-US" sz="2800" dirty="0"/>
              <a:t>The recruitment, harboring, transportation, provision, or obtaining of:</a:t>
            </a:r>
          </a:p>
          <a:p>
            <a:r>
              <a:rPr lang="en-US" sz="2800" dirty="0"/>
              <a:t>a person for labor or services, through the use of </a:t>
            </a:r>
            <a:r>
              <a:rPr lang="en-US" sz="2800" i="1" dirty="0"/>
              <a:t>force, fraud, or coercion </a:t>
            </a:r>
            <a:r>
              <a:rPr lang="en-US" sz="2800" dirty="0"/>
              <a:t>for the purpose of subjection to involuntary servitude, peonage, debt bondage, or slavery.</a:t>
            </a:r>
          </a:p>
          <a:p>
            <a:r>
              <a:rPr lang="en-US" sz="2800" dirty="0"/>
              <a:t>Sex trafficking is a commercial sex act induced by </a:t>
            </a:r>
            <a:r>
              <a:rPr lang="en-US" sz="2800" i="1" dirty="0"/>
              <a:t>force, fraud, or coercion</a:t>
            </a:r>
            <a:r>
              <a:rPr lang="en-US" sz="2800" dirty="0"/>
              <a:t>, </a:t>
            </a:r>
          </a:p>
          <a:p>
            <a:r>
              <a:rPr lang="en-US" sz="2800" dirty="0"/>
              <a:t>Child Sex trafficking is the person induced to perform such acts that has not attained 18 years of age.</a:t>
            </a:r>
          </a:p>
        </p:txBody>
      </p:sp>
    </p:spTree>
    <p:extLst>
      <p:ext uri="{BB962C8B-B14F-4D97-AF65-F5344CB8AC3E}">
        <p14:creationId xmlns:p14="http://schemas.microsoft.com/office/powerpoint/2010/main" val="2546905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29474F7A-C90E-4979-90EB-8783E10DFF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00824" y="685800"/>
            <a:ext cx="6176776" cy="1485900"/>
          </a:xfrm>
        </p:spPr>
        <p:txBody>
          <a:bodyPr>
            <a:normAutofit/>
          </a:bodyPr>
          <a:lstStyle/>
          <a:p>
            <a:r>
              <a:rPr lang="en-US"/>
              <a:t>Humans as Commodity </a:t>
            </a:r>
          </a:p>
        </p:txBody>
      </p:sp>
      <p:pic>
        <p:nvPicPr>
          <p:cNvPr id="5" name="Picture 4" descr="A person standing in front of a building&#10;&#10;Description automatically generated">
            <a:extLst>
              <a:ext uri="{FF2B5EF4-FFF2-40B4-BE49-F238E27FC236}">
                <a16:creationId xmlns:a16="http://schemas.microsoft.com/office/drawing/2014/main" id="{30FF97DB-D90D-4CBF-807D-810EFA6CDBC4}"/>
              </a:ext>
            </a:extLst>
          </p:cNvPr>
          <p:cNvPicPr>
            <a:picLocks noChangeAspect="1"/>
          </p:cNvPicPr>
          <p:nvPr/>
        </p:nvPicPr>
        <p:blipFill rotWithShape="1">
          <a:blip r:embed="rId2">
            <a:extLst>
              <a:ext uri="{28A0092B-C50C-407E-A947-70E740481C1C}">
                <a14:useLocalDpi xmlns:a14="http://schemas.microsoft.com/office/drawing/2010/main" val="0"/>
              </a:ext>
            </a:extLst>
          </a:blip>
          <a:srcRect r="15612" b="1"/>
          <a:stretch/>
        </p:blipFill>
        <p:spPr>
          <a:xfrm>
            <a:off x="-1" y="10"/>
            <a:ext cx="4373546" cy="6857990"/>
          </a:xfrm>
          <a:prstGeom prst="rect">
            <a:avLst/>
          </a:prstGeom>
        </p:spPr>
      </p:pic>
      <p:sp>
        <p:nvSpPr>
          <p:cNvPr id="15" name="Rectangle 11">
            <a:extLst>
              <a:ext uri="{FF2B5EF4-FFF2-40B4-BE49-F238E27FC236}">
                <a16:creationId xmlns:a16="http://schemas.microsoft.com/office/drawing/2014/main" id="{B89F1C51-9A32-41EF-A4FB-15FDD4142F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5100824" y="1625600"/>
            <a:ext cx="6176776" cy="4546600"/>
          </a:xfrm>
        </p:spPr>
        <p:txBody>
          <a:bodyPr>
            <a:normAutofit/>
          </a:bodyPr>
          <a:lstStyle/>
          <a:p>
            <a:pPr marL="0" indent="0">
              <a:buNone/>
            </a:pPr>
            <a:r>
              <a:rPr lang="en-US" sz="2400" dirty="0"/>
              <a:t>One human being can be sold to another human being for sex thousands and thousands of times or exploited for labor for thousands of hours – annually for year after year. </a:t>
            </a:r>
          </a:p>
          <a:p>
            <a:pPr marL="0" indent="0">
              <a:buNone/>
            </a:pPr>
            <a:endParaRPr lang="en-US" sz="2400" dirty="0"/>
          </a:p>
          <a:p>
            <a:pPr marL="0" indent="0">
              <a:buNone/>
            </a:pPr>
            <a:endParaRPr lang="en-US" sz="2400" dirty="0"/>
          </a:p>
          <a:p>
            <a:pPr marL="0" indent="0">
              <a:buNone/>
            </a:pPr>
            <a:r>
              <a:rPr lang="en-US" sz="2400" b="1" dirty="0"/>
              <a:t>Traffickers are business owners and both their products and their customers are people</a:t>
            </a:r>
            <a:r>
              <a:rPr lang="en-US" b="1" dirty="0"/>
              <a:t>.  </a:t>
            </a:r>
          </a:p>
        </p:txBody>
      </p:sp>
    </p:spTree>
    <p:extLst>
      <p:ext uri="{BB962C8B-B14F-4D97-AF65-F5344CB8AC3E}">
        <p14:creationId xmlns:p14="http://schemas.microsoft.com/office/powerpoint/2010/main" val="103621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anim calcmode="lin" valueType="num">
                                      <p:cBhvr>
                                        <p:cTn id="8"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4F84A-4F4A-44BC-BCE9-A046D1978512}"/>
              </a:ext>
            </a:extLst>
          </p:cNvPr>
          <p:cNvSpPr>
            <a:spLocks noGrp="1"/>
          </p:cNvSpPr>
          <p:nvPr>
            <p:ph type="title"/>
          </p:nvPr>
        </p:nvSpPr>
        <p:spPr/>
        <p:txBody>
          <a:bodyPr/>
          <a:lstStyle/>
          <a:p>
            <a:pPr algn="ctr"/>
            <a:r>
              <a:rPr lang="en-US" dirty="0"/>
              <a:t>Types of Trafficking </a:t>
            </a:r>
          </a:p>
        </p:txBody>
      </p:sp>
      <p:sp>
        <p:nvSpPr>
          <p:cNvPr id="3" name="Content Placeholder 2">
            <a:extLst>
              <a:ext uri="{FF2B5EF4-FFF2-40B4-BE49-F238E27FC236}">
                <a16:creationId xmlns:a16="http://schemas.microsoft.com/office/drawing/2014/main" id="{53446C45-87F0-49A2-B5EA-87BE6F4CD62D}"/>
              </a:ext>
            </a:extLst>
          </p:cNvPr>
          <p:cNvSpPr>
            <a:spLocks noGrp="1"/>
          </p:cNvSpPr>
          <p:nvPr>
            <p:ph idx="1"/>
          </p:nvPr>
        </p:nvSpPr>
        <p:spPr/>
        <p:txBody>
          <a:bodyPr>
            <a:normAutofit/>
          </a:bodyPr>
          <a:lstStyle/>
          <a:p>
            <a:pPr marL="0" indent="0" algn="ctr">
              <a:buNone/>
            </a:pPr>
            <a:r>
              <a:rPr lang="en-US" sz="3600" dirty="0"/>
              <a:t>Labor Trafficking </a:t>
            </a:r>
          </a:p>
          <a:p>
            <a:pPr marL="0" indent="0" algn="ctr">
              <a:buNone/>
            </a:pPr>
            <a:endParaRPr lang="en-US" sz="3600" dirty="0"/>
          </a:p>
          <a:p>
            <a:pPr marL="0" indent="0" algn="ctr">
              <a:buNone/>
            </a:pPr>
            <a:r>
              <a:rPr lang="en-US" sz="3600" dirty="0"/>
              <a:t>Sex Trafficking </a:t>
            </a:r>
          </a:p>
          <a:p>
            <a:pPr marL="0" indent="0" algn="ctr">
              <a:buNone/>
            </a:pPr>
            <a:endParaRPr lang="en-US" sz="3600" dirty="0"/>
          </a:p>
          <a:p>
            <a:pPr marL="0" indent="0" algn="ctr">
              <a:buNone/>
            </a:pPr>
            <a:r>
              <a:rPr lang="en-US" sz="3600" dirty="0"/>
              <a:t>Commercial Sexual Exploitation of Children </a:t>
            </a:r>
          </a:p>
        </p:txBody>
      </p:sp>
      <p:sp>
        <p:nvSpPr>
          <p:cNvPr id="6" name="Text Placeholder 5">
            <a:extLst>
              <a:ext uri="{FF2B5EF4-FFF2-40B4-BE49-F238E27FC236}">
                <a16:creationId xmlns:a16="http://schemas.microsoft.com/office/drawing/2014/main" id="{D38C81F5-AED7-4564-A4C0-CC312CA78A45}"/>
              </a:ext>
            </a:extLst>
          </p:cNvPr>
          <p:cNvSpPr>
            <a:spLocks noGrp="1"/>
          </p:cNvSpPr>
          <p:nvPr>
            <p:ph type="body" sz="half" idx="2"/>
          </p:nvPr>
        </p:nvSpPr>
        <p:spPr/>
        <p:txBody>
          <a:bodyPr/>
          <a:lstStyle/>
          <a:p>
            <a:endParaRPr lang="en-US"/>
          </a:p>
        </p:txBody>
      </p:sp>
      <p:pic>
        <p:nvPicPr>
          <p:cNvPr id="5" name="Picture 4">
            <a:extLst>
              <a:ext uri="{FF2B5EF4-FFF2-40B4-BE49-F238E27FC236}">
                <a16:creationId xmlns:a16="http://schemas.microsoft.com/office/drawing/2014/main" id="{5DFDA1CA-2B8A-4F4B-84B8-8FED3A453A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458" y="2132753"/>
            <a:ext cx="4549662" cy="3943041"/>
          </a:xfrm>
          <a:prstGeom prst="rect">
            <a:avLst/>
          </a:prstGeom>
        </p:spPr>
      </p:pic>
    </p:spTree>
    <p:extLst>
      <p:ext uri="{BB962C8B-B14F-4D97-AF65-F5344CB8AC3E}">
        <p14:creationId xmlns:p14="http://schemas.microsoft.com/office/powerpoint/2010/main" val="273772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D66300C9-12C5-40B5-986F-3A3FAE709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1FC7548-B336-4C21-A6D4-5E6954351C0E}"/>
              </a:ext>
            </a:extLst>
          </p:cNvPr>
          <p:cNvSpPr>
            <a:spLocks noGrp="1"/>
          </p:cNvSpPr>
          <p:nvPr>
            <p:ph type="title"/>
          </p:nvPr>
        </p:nvSpPr>
        <p:spPr>
          <a:xfrm>
            <a:off x="4785360" y="685800"/>
            <a:ext cx="7223760" cy="609600"/>
          </a:xfrm>
        </p:spPr>
        <p:txBody>
          <a:bodyPr>
            <a:normAutofit fontScale="90000"/>
          </a:bodyPr>
          <a:lstStyle/>
          <a:p>
            <a:r>
              <a:rPr lang="en-US" dirty="0"/>
              <a:t>What is a Missing Person? </a:t>
            </a:r>
          </a:p>
        </p:txBody>
      </p:sp>
      <p:pic>
        <p:nvPicPr>
          <p:cNvPr id="1026" name="Picture 2" descr="Image result for missing person graphic">
            <a:extLst>
              <a:ext uri="{FF2B5EF4-FFF2-40B4-BE49-F238E27FC236}">
                <a16:creationId xmlns:a16="http://schemas.microsoft.com/office/drawing/2014/main" id="{9C210613-9D80-4B8D-8814-AD6820E0811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4276" y="2027845"/>
            <a:ext cx="3093388" cy="2801558"/>
          </a:xfrm>
          <a:prstGeom prst="rect">
            <a:avLst/>
          </a:prstGeom>
          <a:noFill/>
          <a:extLst>
            <a:ext uri="{909E8E84-426E-40DD-AFC4-6F175D3DCCD1}">
              <a14:hiddenFill xmlns:a14="http://schemas.microsoft.com/office/drawing/2010/main">
                <a:solidFill>
                  <a:srgbClr val="FFFFFF"/>
                </a:solidFill>
              </a14:hiddenFill>
            </a:ext>
          </a:extLst>
        </p:spPr>
      </p:pic>
      <p:sp>
        <p:nvSpPr>
          <p:cNvPr id="1029" name="Rectangle 72">
            <a:extLst>
              <a:ext uri="{FF2B5EF4-FFF2-40B4-BE49-F238E27FC236}">
                <a16:creationId xmlns:a16="http://schemas.microsoft.com/office/drawing/2014/main" id="{02CBD205-EB95-4A2F-885F-DD9495CF3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B3CA3D80-8F62-45AD-8B7D-C4C4F0355DBD}"/>
              </a:ext>
            </a:extLst>
          </p:cNvPr>
          <p:cNvSpPr>
            <a:spLocks noGrp="1"/>
          </p:cNvSpPr>
          <p:nvPr>
            <p:ph idx="1"/>
          </p:nvPr>
        </p:nvSpPr>
        <p:spPr>
          <a:xfrm>
            <a:off x="4785360" y="1554480"/>
            <a:ext cx="7081520" cy="4998720"/>
          </a:xfrm>
        </p:spPr>
        <p:txBody>
          <a:bodyPr>
            <a:normAutofit fontScale="92500" lnSpcReduction="20000"/>
          </a:bodyPr>
          <a:lstStyle/>
          <a:p>
            <a:pPr marL="0" indent="0">
              <a:buNone/>
            </a:pPr>
            <a:r>
              <a:rPr lang="en-US" sz="2400" dirty="0"/>
              <a:t>A person who has disappeared and it is unknown if they are still alive.</a:t>
            </a:r>
          </a:p>
          <a:p>
            <a:pPr marL="0" indent="0">
              <a:buNone/>
            </a:pPr>
            <a:endParaRPr lang="en-US" sz="2400" dirty="0"/>
          </a:p>
          <a:p>
            <a:pPr marL="0" indent="0">
              <a:buNone/>
            </a:pPr>
            <a:r>
              <a:rPr lang="en-US" sz="2400" dirty="0"/>
              <a:t>Types of missing: </a:t>
            </a:r>
          </a:p>
          <a:p>
            <a:pPr marL="0" indent="0">
              <a:buNone/>
            </a:pPr>
            <a:r>
              <a:rPr lang="en-US" sz="2400" dirty="0"/>
              <a:t>	Voluntary </a:t>
            </a:r>
          </a:p>
          <a:p>
            <a:pPr marL="0" indent="0">
              <a:buNone/>
            </a:pPr>
            <a:r>
              <a:rPr lang="en-US" sz="2400" dirty="0"/>
              <a:t>	Abducted/Kidnapped</a:t>
            </a:r>
          </a:p>
          <a:p>
            <a:pPr marL="0" indent="0">
              <a:buNone/>
            </a:pPr>
            <a:r>
              <a:rPr lang="en-US" sz="2400" dirty="0"/>
              <a:t>	Accident </a:t>
            </a:r>
          </a:p>
          <a:p>
            <a:pPr marL="0" indent="0">
              <a:buNone/>
            </a:pPr>
            <a:r>
              <a:rPr lang="en-US" sz="2400" dirty="0"/>
              <a:t>	Escape </a:t>
            </a:r>
          </a:p>
          <a:p>
            <a:pPr marL="0" indent="0">
              <a:buNone/>
            </a:pPr>
            <a:r>
              <a:rPr lang="en-US" sz="2400" dirty="0"/>
              <a:t>	Runaways</a:t>
            </a:r>
          </a:p>
          <a:p>
            <a:pPr marL="0" indent="0">
              <a:buNone/>
            </a:pPr>
            <a:r>
              <a:rPr lang="en-US" sz="2400" dirty="0"/>
              <a:t>	Lost/Injured </a:t>
            </a:r>
          </a:p>
          <a:p>
            <a:pPr marL="0" indent="0">
              <a:buNone/>
            </a:pPr>
            <a:r>
              <a:rPr lang="en-US" sz="2400" dirty="0"/>
              <a:t>	Disasters</a:t>
            </a:r>
          </a:p>
          <a:p>
            <a:pPr marL="0" indent="0">
              <a:buNone/>
            </a:pPr>
            <a:r>
              <a:rPr lang="en-US" sz="2400" dirty="0"/>
              <a:t>	 </a:t>
            </a:r>
          </a:p>
          <a:p>
            <a:endParaRPr lang="en-US" sz="1100" dirty="0"/>
          </a:p>
        </p:txBody>
      </p:sp>
    </p:spTree>
    <p:extLst>
      <p:ext uri="{BB962C8B-B14F-4D97-AF65-F5344CB8AC3E}">
        <p14:creationId xmlns:p14="http://schemas.microsoft.com/office/powerpoint/2010/main" val="4662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B0BB2-497D-4D10-A80D-AD27E6B562EF}"/>
              </a:ext>
            </a:extLst>
          </p:cNvPr>
          <p:cNvSpPr>
            <a:spLocks noGrp="1"/>
          </p:cNvSpPr>
          <p:nvPr>
            <p:ph type="title"/>
          </p:nvPr>
        </p:nvSpPr>
        <p:spPr/>
        <p:txBody>
          <a:bodyPr/>
          <a:lstStyle/>
          <a:p>
            <a:pPr algn="ctr"/>
            <a:r>
              <a:rPr lang="en-US" dirty="0"/>
              <a:t>Human Trafficking is a Multi-Billion Dollar Industry	</a:t>
            </a:r>
          </a:p>
        </p:txBody>
      </p:sp>
      <p:sp>
        <p:nvSpPr>
          <p:cNvPr id="3" name="Content Placeholder 2">
            <a:extLst>
              <a:ext uri="{FF2B5EF4-FFF2-40B4-BE49-F238E27FC236}">
                <a16:creationId xmlns:a16="http://schemas.microsoft.com/office/drawing/2014/main" id="{39D96777-6ED8-4FF2-A2D5-03EF7B95E699}"/>
              </a:ext>
            </a:extLst>
          </p:cNvPr>
          <p:cNvSpPr>
            <a:spLocks noGrp="1"/>
          </p:cNvSpPr>
          <p:nvPr>
            <p:ph idx="1"/>
          </p:nvPr>
        </p:nvSpPr>
        <p:spPr>
          <a:xfrm>
            <a:off x="1484310" y="2052320"/>
            <a:ext cx="10018713" cy="4805679"/>
          </a:xfrm>
        </p:spPr>
        <p:txBody>
          <a:bodyPr>
            <a:noAutofit/>
          </a:bodyPr>
          <a:lstStyle/>
          <a:p>
            <a:r>
              <a:rPr lang="en-US" sz="2200" dirty="0"/>
              <a:t>Fastest growing illegal industry, second only to drug trafficking</a:t>
            </a:r>
          </a:p>
          <a:p>
            <a:pPr lvl="1"/>
            <a:r>
              <a:rPr lang="en-US" sz="2200" dirty="0"/>
              <a:t>High profits, low risk</a:t>
            </a:r>
          </a:p>
          <a:p>
            <a:pPr lvl="1"/>
            <a:r>
              <a:rPr lang="en-US" sz="2200" dirty="0"/>
              <a:t>Victims can be sold over and over again</a:t>
            </a:r>
          </a:p>
          <a:p>
            <a:pPr lvl="2"/>
            <a:r>
              <a:rPr lang="en-US" sz="2200" dirty="0"/>
              <a:t>A trafficker can make as much as $650,000/year sexually exploiting four children</a:t>
            </a:r>
          </a:p>
          <a:p>
            <a:r>
              <a:rPr lang="en-US" sz="2200" dirty="0"/>
              <a:t>An estimated 40.3 million people were victims of trafficking in 2016</a:t>
            </a:r>
          </a:p>
          <a:p>
            <a:pPr lvl="1"/>
            <a:r>
              <a:rPr lang="en-US" sz="2200" dirty="0"/>
              <a:t>1 in 4 victims are children</a:t>
            </a:r>
          </a:p>
          <a:p>
            <a:pPr lvl="1"/>
            <a:r>
              <a:rPr lang="en-US" sz="2200" dirty="0"/>
              <a:t>Women and girls are disproportionately affected</a:t>
            </a:r>
          </a:p>
          <a:p>
            <a:pPr lvl="2"/>
            <a:r>
              <a:rPr lang="en-US" sz="2200" dirty="0"/>
              <a:t>99% of commercial sex exploitation</a:t>
            </a:r>
          </a:p>
          <a:p>
            <a:pPr lvl="2"/>
            <a:r>
              <a:rPr lang="en-US" sz="2200" dirty="0"/>
              <a:t>58% in all other sectors</a:t>
            </a:r>
          </a:p>
          <a:p>
            <a:r>
              <a:rPr lang="en-US" sz="2200" dirty="0"/>
              <a:t>An estimated 200,000 children are sexually exploited in the US every year</a:t>
            </a:r>
          </a:p>
        </p:txBody>
      </p:sp>
      <p:pic>
        <p:nvPicPr>
          <p:cNvPr id="5" name="Picture 4">
            <a:extLst>
              <a:ext uri="{FF2B5EF4-FFF2-40B4-BE49-F238E27FC236}">
                <a16:creationId xmlns:a16="http://schemas.microsoft.com/office/drawing/2014/main" id="{E53ED15E-1632-4D79-91A6-DE5C168464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3316" y="4455159"/>
            <a:ext cx="2719707" cy="1523036"/>
          </a:xfrm>
          <a:prstGeom prst="rect">
            <a:avLst/>
          </a:prstGeom>
        </p:spPr>
      </p:pic>
    </p:spTree>
    <p:extLst>
      <p:ext uri="{BB962C8B-B14F-4D97-AF65-F5344CB8AC3E}">
        <p14:creationId xmlns:p14="http://schemas.microsoft.com/office/powerpoint/2010/main" val="558689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7D130-F142-4E11-B5FD-4B1A5F30DABA}"/>
              </a:ext>
            </a:extLst>
          </p:cNvPr>
          <p:cNvSpPr>
            <a:spLocks noGrp="1"/>
          </p:cNvSpPr>
          <p:nvPr>
            <p:ph type="title"/>
          </p:nvPr>
        </p:nvSpPr>
        <p:spPr>
          <a:xfrm>
            <a:off x="1371600" y="685800"/>
            <a:ext cx="10637520" cy="1485900"/>
          </a:xfrm>
        </p:spPr>
        <p:txBody>
          <a:bodyPr/>
          <a:lstStyle/>
          <a:p>
            <a:r>
              <a:rPr lang="en-US" dirty="0"/>
              <a:t>Human Trafficking Does Not Discriminate </a:t>
            </a:r>
          </a:p>
        </p:txBody>
      </p:sp>
      <p:sp>
        <p:nvSpPr>
          <p:cNvPr id="3" name="Content Placeholder 2">
            <a:extLst>
              <a:ext uri="{FF2B5EF4-FFF2-40B4-BE49-F238E27FC236}">
                <a16:creationId xmlns:a16="http://schemas.microsoft.com/office/drawing/2014/main" id="{33A56829-BFDC-4CB0-96DA-9126891FF499}"/>
              </a:ext>
            </a:extLst>
          </p:cNvPr>
          <p:cNvSpPr>
            <a:spLocks noGrp="1"/>
          </p:cNvSpPr>
          <p:nvPr>
            <p:ph idx="1"/>
          </p:nvPr>
        </p:nvSpPr>
        <p:spPr>
          <a:xfrm>
            <a:off x="1484310" y="1717040"/>
            <a:ext cx="10018713" cy="4807049"/>
          </a:xfrm>
        </p:spPr>
        <p:txBody>
          <a:bodyPr>
            <a:normAutofit lnSpcReduction="10000"/>
          </a:bodyPr>
          <a:lstStyle/>
          <a:p>
            <a:pPr marL="0" indent="0" algn="ctr">
              <a:buNone/>
            </a:pPr>
            <a:r>
              <a:rPr lang="en-US" dirty="0"/>
              <a:t>	</a:t>
            </a:r>
            <a:r>
              <a:rPr lang="en-US" sz="2400" dirty="0"/>
              <a:t>Anyone is vulnerable to being trafficking, regardless of age, gender, ethnicity, or economic status</a:t>
            </a:r>
          </a:p>
          <a:p>
            <a:pPr marL="0" indent="0" algn="ctr">
              <a:buNone/>
            </a:pPr>
            <a:r>
              <a:rPr lang="en-US" sz="2400" dirty="0"/>
              <a:t>There are, however, more vulnerable populations. Those most at risk include:</a:t>
            </a:r>
          </a:p>
          <a:p>
            <a:pPr algn="ctr"/>
            <a:r>
              <a:rPr lang="en-US" sz="2400" dirty="0"/>
              <a:t>Runaways and Homeless Youth </a:t>
            </a:r>
          </a:p>
          <a:p>
            <a:pPr algn="ctr"/>
            <a:r>
              <a:rPr lang="en-US" sz="2400" dirty="0"/>
              <a:t>Impoverished</a:t>
            </a:r>
          </a:p>
          <a:p>
            <a:pPr algn="ctr"/>
            <a:r>
              <a:rPr lang="en-US" sz="2400" dirty="0"/>
              <a:t>Youth in Foster Care</a:t>
            </a:r>
          </a:p>
          <a:p>
            <a:pPr algn="ctr"/>
            <a:r>
              <a:rPr lang="en-US" sz="2400" dirty="0"/>
              <a:t>A History of Trauma</a:t>
            </a:r>
          </a:p>
          <a:p>
            <a:pPr algn="ctr"/>
            <a:r>
              <a:rPr lang="en-US" sz="2400" dirty="0"/>
              <a:t>Refugees and Undocumented Immigrants</a:t>
            </a:r>
          </a:p>
          <a:p>
            <a:pPr algn="ctr"/>
            <a:r>
              <a:rPr lang="en-US" sz="2400" dirty="0"/>
              <a:t>Mental Health Challenges </a:t>
            </a:r>
          </a:p>
          <a:p>
            <a:pPr algn="ctr"/>
            <a:r>
              <a:rPr lang="en-US" sz="2400" dirty="0"/>
              <a:t>Developmental Disabilities </a:t>
            </a:r>
          </a:p>
          <a:p>
            <a:pPr algn="ctr"/>
            <a:endParaRPr lang="en-US" sz="2400" dirty="0"/>
          </a:p>
          <a:p>
            <a:pPr marL="0" indent="0">
              <a:buNone/>
            </a:pPr>
            <a:endParaRPr lang="en-US" dirty="0"/>
          </a:p>
        </p:txBody>
      </p:sp>
    </p:spTree>
    <p:extLst>
      <p:ext uri="{BB962C8B-B14F-4D97-AF65-F5344CB8AC3E}">
        <p14:creationId xmlns:p14="http://schemas.microsoft.com/office/powerpoint/2010/main" val="210951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8DA09-ED42-4FF1-A932-024EF0F0BC4F}"/>
              </a:ext>
            </a:extLst>
          </p:cNvPr>
          <p:cNvSpPr>
            <a:spLocks noGrp="1"/>
          </p:cNvSpPr>
          <p:nvPr>
            <p:ph type="title"/>
          </p:nvPr>
        </p:nvSpPr>
        <p:spPr>
          <a:xfrm>
            <a:off x="1371600" y="436880"/>
            <a:ext cx="9601200" cy="934720"/>
          </a:xfrm>
        </p:spPr>
        <p:txBody>
          <a:bodyPr>
            <a:normAutofit/>
          </a:bodyPr>
          <a:lstStyle/>
          <a:p>
            <a:pPr algn="ctr"/>
            <a:r>
              <a:rPr lang="en-US" dirty="0"/>
              <a:t>Know the Signs	</a:t>
            </a:r>
          </a:p>
        </p:txBody>
      </p:sp>
      <p:sp>
        <p:nvSpPr>
          <p:cNvPr id="3" name="Content Placeholder 2">
            <a:extLst>
              <a:ext uri="{FF2B5EF4-FFF2-40B4-BE49-F238E27FC236}">
                <a16:creationId xmlns:a16="http://schemas.microsoft.com/office/drawing/2014/main" id="{03E6AC73-DFB5-4C1D-B5C0-D3A3A781531C}"/>
              </a:ext>
            </a:extLst>
          </p:cNvPr>
          <p:cNvSpPr>
            <a:spLocks noGrp="1"/>
          </p:cNvSpPr>
          <p:nvPr>
            <p:ph sz="half" idx="1"/>
          </p:nvPr>
        </p:nvSpPr>
        <p:spPr>
          <a:xfrm>
            <a:off x="1371600" y="1554480"/>
            <a:ext cx="4826000" cy="5090159"/>
          </a:xfrm>
        </p:spPr>
        <p:txBody>
          <a:bodyPr>
            <a:normAutofit fontScale="92500" lnSpcReduction="20000"/>
          </a:bodyPr>
          <a:lstStyle/>
          <a:p>
            <a:pPr marL="0" indent="0">
              <a:buNone/>
            </a:pPr>
            <a:r>
              <a:rPr lang="en-US" sz="2800" dirty="0"/>
              <a:t>Grooming:</a:t>
            </a:r>
          </a:p>
          <a:p>
            <a:r>
              <a:rPr lang="en-US" sz="2800" dirty="0"/>
              <a:t>Love and support</a:t>
            </a:r>
          </a:p>
          <a:p>
            <a:r>
              <a:rPr lang="en-US" sz="2800" dirty="0"/>
              <a:t>Providing newest phones/games/clothing</a:t>
            </a:r>
          </a:p>
          <a:p>
            <a:r>
              <a:rPr lang="en-US" sz="2800" dirty="0"/>
              <a:t>Food and shelter</a:t>
            </a:r>
          </a:p>
          <a:p>
            <a:r>
              <a:rPr lang="en-US" sz="2800" dirty="0"/>
              <a:t>Better job or pay or education and training </a:t>
            </a:r>
          </a:p>
          <a:p>
            <a:r>
              <a:rPr lang="en-US" sz="2800" dirty="0"/>
              <a:t>Fear and threats </a:t>
            </a:r>
          </a:p>
          <a:p>
            <a:r>
              <a:rPr lang="en-US" sz="2800" dirty="0"/>
              <a:t>Drugs and addiction </a:t>
            </a:r>
          </a:p>
          <a:p>
            <a:r>
              <a:rPr lang="en-US" sz="2800" dirty="0"/>
              <a:t>Distance from home </a:t>
            </a:r>
          </a:p>
          <a:p>
            <a:r>
              <a:rPr lang="en-US" sz="2800" dirty="0"/>
              <a:t>Take identification/resources to get help</a:t>
            </a:r>
          </a:p>
          <a:p>
            <a:pPr marL="0" indent="0">
              <a:buNone/>
            </a:pPr>
            <a:endParaRPr lang="en-US" sz="2800" dirty="0"/>
          </a:p>
        </p:txBody>
      </p:sp>
      <p:sp>
        <p:nvSpPr>
          <p:cNvPr id="7" name="Content Placeholder 6">
            <a:extLst>
              <a:ext uri="{FF2B5EF4-FFF2-40B4-BE49-F238E27FC236}">
                <a16:creationId xmlns:a16="http://schemas.microsoft.com/office/drawing/2014/main" id="{342C121D-4AB8-4F67-8CD1-9511AE606B04}"/>
              </a:ext>
            </a:extLst>
          </p:cNvPr>
          <p:cNvSpPr>
            <a:spLocks noGrp="1"/>
          </p:cNvSpPr>
          <p:nvPr>
            <p:ph sz="half" idx="2"/>
          </p:nvPr>
        </p:nvSpPr>
        <p:spPr>
          <a:xfrm>
            <a:off x="6525402" y="1554481"/>
            <a:ext cx="5097637" cy="4866639"/>
          </a:xfrm>
        </p:spPr>
        <p:txBody>
          <a:bodyPr>
            <a:normAutofit fontScale="92500" lnSpcReduction="20000"/>
          </a:bodyPr>
          <a:lstStyle/>
          <a:p>
            <a:pPr marL="0" indent="0">
              <a:buNone/>
            </a:pPr>
            <a:r>
              <a:rPr lang="en-US" sz="3000" dirty="0"/>
              <a:t>Missing</a:t>
            </a:r>
            <a:r>
              <a:rPr lang="en-US" dirty="0"/>
              <a:t>:</a:t>
            </a:r>
          </a:p>
          <a:p>
            <a:r>
              <a:rPr lang="en-US" sz="3000" dirty="0"/>
              <a:t>Believe it will be loving and safe </a:t>
            </a:r>
          </a:p>
          <a:p>
            <a:r>
              <a:rPr lang="en-US" sz="3000" dirty="0"/>
              <a:t>Believe life will be better </a:t>
            </a:r>
          </a:p>
          <a:p>
            <a:r>
              <a:rPr lang="en-US" sz="3000" dirty="0"/>
              <a:t>Getting basic needs met </a:t>
            </a:r>
          </a:p>
          <a:p>
            <a:r>
              <a:rPr lang="en-US" sz="3000" dirty="0"/>
              <a:t>Taking an opportunity </a:t>
            </a:r>
          </a:p>
          <a:p>
            <a:r>
              <a:rPr lang="en-US" sz="3000" dirty="0"/>
              <a:t>Manipulated to protect family </a:t>
            </a:r>
          </a:p>
          <a:p>
            <a:r>
              <a:rPr lang="en-US" sz="3000" dirty="0"/>
              <a:t>Addicted </a:t>
            </a:r>
          </a:p>
          <a:p>
            <a:r>
              <a:rPr lang="en-US" sz="3000" dirty="0"/>
              <a:t>No way to get home </a:t>
            </a:r>
          </a:p>
          <a:p>
            <a:r>
              <a:rPr lang="en-US" sz="3000" dirty="0"/>
              <a:t>No access to identification or money</a:t>
            </a:r>
          </a:p>
          <a:p>
            <a:pPr marL="0" indent="0">
              <a:buNone/>
            </a:pPr>
            <a:endParaRPr lang="en-US" dirty="0"/>
          </a:p>
        </p:txBody>
      </p:sp>
    </p:spTree>
    <p:extLst>
      <p:ext uri="{BB962C8B-B14F-4D97-AF65-F5344CB8AC3E}">
        <p14:creationId xmlns:p14="http://schemas.microsoft.com/office/powerpoint/2010/main" val="2495008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600201" y="76200"/>
            <a:ext cx="8976601" cy="3505200"/>
          </a:xfrm>
          <a:prstGeom prst="rect">
            <a:avLst/>
          </a:prstGeom>
        </p:spPr>
      </p:pic>
      <p:pic>
        <p:nvPicPr>
          <p:cNvPr id="4" name="Picture 3"/>
          <p:cNvPicPr>
            <a:picLocks noChangeAspect="1"/>
          </p:cNvPicPr>
          <p:nvPr/>
        </p:nvPicPr>
        <p:blipFill>
          <a:blip r:embed="rId4"/>
          <a:stretch>
            <a:fillRect/>
          </a:stretch>
        </p:blipFill>
        <p:spPr>
          <a:xfrm>
            <a:off x="1524000" y="3581401"/>
            <a:ext cx="9052802" cy="3114343"/>
          </a:xfrm>
          <a:prstGeom prst="rect">
            <a:avLst/>
          </a:prstGeom>
        </p:spPr>
      </p:pic>
    </p:spTree>
    <p:extLst>
      <p:ext uri="{BB962C8B-B14F-4D97-AF65-F5344CB8AC3E}">
        <p14:creationId xmlns:p14="http://schemas.microsoft.com/office/powerpoint/2010/main" val="150823531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957</Words>
  <Application>Microsoft Office PowerPoint</Application>
  <PresentationFormat>Widescreen</PresentationFormat>
  <Paragraphs>132</Paragraphs>
  <Slides>19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Franklin Gothic Book</vt:lpstr>
      <vt:lpstr>Crop</vt:lpstr>
      <vt:lpstr>Human Trafficking &amp; Missing Persons</vt:lpstr>
      <vt:lpstr>WHAT IS TRAFFICKING</vt:lpstr>
      <vt:lpstr>Humans as Commodity </vt:lpstr>
      <vt:lpstr>Types of Trafficking </vt:lpstr>
      <vt:lpstr>What is a Missing Person? </vt:lpstr>
      <vt:lpstr>Human Trafficking is a Multi-Billion Dollar Industry </vt:lpstr>
      <vt:lpstr>Human Trafficking Does Not Discriminate </vt:lpstr>
      <vt:lpstr>Know the Signs </vt:lpstr>
      <vt:lpstr>PowerPoint Presentation</vt:lpstr>
      <vt:lpstr>What to watch for…</vt:lpstr>
      <vt:lpstr>PowerPoint Presentation</vt:lpstr>
      <vt:lpstr>PowerPoint Presentation</vt:lpstr>
      <vt:lpstr>What we can learn</vt:lpstr>
      <vt:lpstr>PowerPoint Presentation</vt:lpstr>
      <vt:lpstr>PowerPoint Presentation</vt:lpstr>
      <vt:lpstr>Terrance Edwards – 30 Year Sentence </vt:lpstr>
      <vt:lpstr>How? </vt:lpstr>
      <vt:lpstr>What is next? </vt:lpstr>
      <vt:lpstr>Dana Toole  Dtoole@mt.gov 406-444-1525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Trafficking &amp; Missing Persons</dc:title>
  <dc:creator>Toole, Dana</dc:creator>
  <cp:lastModifiedBy>Toole, Dana</cp:lastModifiedBy>
  <cp:revision>3</cp:revision>
  <dcterms:created xsi:type="dcterms:W3CDTF">2019-06-11T16:12:40Z</dcterms:created>
  <dcterms:modified xsi:type="dcterms:W3CDTF">2019-06-12T16:19:33Z</dcterms:modified>
</cp:coreProperties>
</file>