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BED33-BA8E-4D61-922A-C75312565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3D077A-F233-4A1D-AAD6-B07002D91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A55C3-7BF3-48EC-BE22-8F2BBEA45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A76F8-0E9E-4A71-9A4B-07BAC984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14EA1-288C-4B37-AC84-AAE03FB9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1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CB6F-45AE-4DCC-8D1D-88A184DD1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1C8DAC-07A5-4BB4-A72F-D7AD5A0C5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0C233-6D0C-44C4-9A9F-A5827378D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AF956-8849-41EA-ABD1-736FC335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2CF37-6023-43D7-AE46-CA1FD393F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0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4E99AF-BBE2-47C2-BEF8-B0217AE688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C58ADF-3B19-4974-AD26-9AAEFD0BD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00F4C-F256-4857-8D47-A48047D7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6DAF0-5659-42F5-9993-DDDD06C42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17DA2-194D-4986-8DB9-31DEA497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3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1A294-91E0-4662-92D9-8CABE803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7115D-4ABC-45E6-AC1C-0FB663BC5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B335C-8B7B-4966-B6B8-6DC9A41DF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84ACC-E7FB-4BF1-B182-5127D6D6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40938-2675-44AB-9ABF-69636917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0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45CCD-07E0-4673-AC52-19D14120F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BC2D4-3A64-45AE-BE30-EE7EC0BF8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EEFD0-BEEC-421B-B9CB-D6CCE86B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A6590-4067-42B1-BB64-618F0F1BB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A943A-9770-4A61-B3C5-9AAAA2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9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21979-74F1-4F25-9088-1FDB82B2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E2D6-5262-47AE-9965-BF4CC7E25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74DEA-7D44-45D2-BF99-E1CA5A4AE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37E15-8994-4D98-A4B5-9BA42C82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8514A-7D13-4F90-AAE2-DB778175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79692-0C11-49DD-AC2E-AE51948E9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2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C481B-DEF2-4A35-B497-71DA87697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4FC80-0D45-4165-8776-8A5BE4521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B6C217-9449-4A1D-8CA8-6BBFC5E92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2DE90-1292-490E-AE3A-46F8C6F4F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8CB4A6-45F4-4800-A955-6312C5F41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F2C8CB-2D62-4188-9BDC-444C3E70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5E1B4-EBA1-4068-B2AD-EBDF9BAD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593F72-E8B7-43AD-92F3-89A1AFD21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5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45505-6F82-4224-9825-CD42C63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1C13D-79AB-4138-BA61-D62880C3F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149ECB-75C7-4FC9-9A2E-DF0412929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ECC746-AF26-4024-8F19-C82135BE1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0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34A2E0-326A-44B7-85EE-4A2CB11FE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57688-7253-4E08-A4B6-7CF88551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0411C-9D28-478B-A5C4-1A6AB5CC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1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7842-C1E1-4981-B95A-F0176696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B2DA4-F606-49C7-9324-2383C0AE0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5A9C2-0DA7-4B4D-9BDB-11A581BCA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F6C52-21D4-4BCC-A4C8-FBFB811C6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E6220-D2F1-4205-A092-849BF44C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DB31F-85AB-463F-B067-FBE40B2B0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9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4F047-C5C3-4F55-94CC-2D2144BE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7B7EE2-6966-47E2-A57D-52964CED6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18B61-1820-410B-A4E5-629D91883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68773-F84E-4ADD-9721-D534623AD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B44CB-4FDD-4A40-9CAF-70989670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11F9A-F18F-4259-ADD3-09B5AE891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2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B40328-FA74-4CBC-8117-DFE39D8B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6FBF4-C352-4148-8820-FF449E958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669F3-AE81-48EA-ABC2-A85261958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4859-A2A1-4083-B2B9-1B61108BEC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AEB1E-9E84-45F3-A7FA-79ACCB1D5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98B4F-3D72-4A3F-A0F7-21EF25E7A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796FB-E705-4EE5-BDFA-E8980186B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4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3857A-A648-40D3-B131-B820ACE6B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466" y="1373086"/>
            <a:ext cx="9144000" cy="1882876"/>
          </a:xfrm>
        </p:spPr>
        <p:txBody>
          <a:bodyPr/>
          <a:lstStyle/>
          <a:p>
            <a:r>
              <a:rPr lang="en-US" dirty="0"/>
              <a:t>Missing Indigenous Persons Task Force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DC276-CF62-4A4D-BCB5-8207E8C2C7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Senate Bill 312 </a:t>
            </a:r>
          </a:p>
          <a:p>
            <a:r>
              <a:rPr lang="en-US" sz="3600" dirty="0"/>
              <a:t>Looping In Native Communities Act</a:t>
            </a:r>
          </a:p>
          <a:p>
            <a:r>
              <a:rPr lang="en-US" sz="3600" dirty="0"/>
              <a:t> (LINC Act)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5BDB9E4-900A-43E9-A54C-2FE44F9B1E25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39213"/>
            <a:ext cx="9144000" cy="405581"/>
            <a:chOff x="1106423" y="1056132"/>
            <a:chExt cx="68581" cy="34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AACC6F2-78B3-4BEE-B7DA-A372302AC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359" y="1056132"/>
              <a:ext cx="46626" cy="3429"/>
            </a:xfrm>
            <a:prstGeom prst="rect">
              <a:avLst/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3F3E535-FDA8-4257-81CE-2CA49ED84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97" y="1056132"/>
              <a:ext cx="41033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A3000D-BD38-41A0-9D13-96401621B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933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BB3B3093-457B-4C70-863C-F0B1BA4F74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1933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294ED9BD-5FDA-494C-B76D-0E4FD0489CE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14687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758949A-5999-4C29-BADF-064D43050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424" y="1056132"/>
              <a:ext cx="2754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AutoShape 9">
              <a:extLst>
                <a:ext uri="{FF2B5EF4-FFF2-40B4-BE49-F238E27FC236}">
                  <a16:creationId xmlns:a16="http://schemas.microsoft.com/office/drawing/2014/main" id="{01A9A140-A5D1-493F-8A46-B5C2930D7A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06423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3E4AC6BE-2F3E-49B2-9337-2ACF5FEE015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09178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AutoShape 11">
              <a:extLst>
                <a:ext uri="{FF2B5EF4-FFF2-40B4-BE49-F238E27FC236}">
                  <a16:creationId xmlns:a16="http://schemas.microsoft.com/office/drawing/2014/main" id="{E7B6C588-378E-4513-BF8D-7C22323798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7394" y="1056132"/>
              <a:ext cx="3793" cy="3429"/>
            </a:xfrm>
            <a:prstGeom prst="homePlate">
              <a:avLst>
                <a:gd name="adj" fmla="val 70978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4947CA9-29DD-411F-8AE1-6BA9C8200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985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13">
              <a:extLst>
                <a:ext uri="{FF2B5EF4-FFF2-40B4-BE49-F238E27FC236}">
                  <a16:creationId xmlns:a16="http://schemas.microsoft.com/office/drawing/2014/main" id="{16866C6B-7624-4D0F-AAB4-CFA2ED7EB9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3985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AutoShape 14">
              <a:extLst>
                <a:ext uri="{FF2B5EF4-FFF2-40B4-BE49-F238E27FC236}">
                  <a16:creationId xmlns:a16="http://schemas.microsoft.com/office/drawing/2014/main" id="{3C8C6933-1810-4009-B8CE-CBB4C423039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6740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6BCA8A2-0177-4957-B116-0C997E63A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49" y="1056132"/>
              <a:ext cx="2755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92DDAE1C-3155-4252-A966-B00C333C8C8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1230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B4E854F9-5FD0-499E-9E27-6D7746B507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9494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AutoShape 18">
              <a:extLst>
                <a:ext uri="{FF2B5EF4-FFF2-40B4-BE49-F238E27FC236}">
                  <a16:creationId xmlns:a16="http://schemas.microsoft.com/office/drawing/2014/main" id="{6CBCFEE9-21B4-41A3-9313-2BBD7F62D96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2249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AutoShape 19">
              <a:extLst>
                <a:ext uri="{FF2B5EF4-FFF2-40B4-BE49-F238E27FC236}">
                  <a16:creationId xmlns:a16="http://schemas.microsoft.com/office/drawing/2014/main" id="{5E15061D-B8D7-4948-B72A-FBA020053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574" y="1056132"/>
              <a:ext cx="26279" cy="3429"/>
            </a:xfrm>
            <a:prstGeom prst="hexagon">
              <a:avLst>
                <a:gd name="adj" fmla="val 53327"/>
                <a:gd name="vf" fmla="val 115470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629A4A22-C69E-44FA-A1C2-8F6E8D985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" y="1056132"/>
              <a:ext cx="10401" cy="3429"/>
            </a:xfrm>
            <a:prstGeom prst="hexagon">
              <a:avLst>
                <a:gd name="adj" fmla="val 53335"/>
                <a:gd name="vf" fmla="val 115470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759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7BA4E-5BD7-4205-80A8-B092DDD9B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F4724-38A1-4D6F-B39E-B2117677A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Primary duties of the task force:</a:t>
            </a:r>
          </a:p>
          <a:p>
            <a:pPr lvl="1"/>
            <a:r>
              <a:rPr lang="en-US" sz="3000" dirty="0"/>
              <a:t>Administer the looping in native communities network grant program</a:t>
            </a:r>
          </a:p>
          <a:p>
            <a:pPr lvl="1"/>
            <a:r>
              <a:rPr lang="en-US" sz="3000" dirty="0"/>
              <a:t>Identify jurisdictional barriers between federal, state, local and tribal law enforcement and community agencies</a:t>
            </a:r>
          </a:p>
          <a:p>
            <a:pPr lvl="1"/>
            <a:r>
              <a:rPr lang="en-US" sz="3000" dirty="0"/>
              <a:t>Work to identify strategies to improve interagency communication, cooperation, and collaboration to remove jurisdictional barriers and increase reporting and investigation of missing indigenous persons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47EC790-618D-499D-AAF7-B72957C73E8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65125"/>
            <a:ext cx="10515600" cy="1325563"/>
            <a:chOff x="1106423" y="1056132"/>
            <a:chExt cx="68581" cy="34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960FF4B-5E82-4302-BBA2-35FA2B2B9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359" y="1056132"/>
              <a:ext cx="46626" cy="3429"/>
            </a:xfrm>
            <a:prstGeom prst="rect">
              <a:avLst/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EA5195-C288-49DF-B080-FE924A7D2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97" y="1056132"/>
              <a:ext cx="41033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2B9A60E-7E95-4259-B8E1-0554C543E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933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0C333B77-61F3-4D92-8A89-551DAD2BC4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1933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67894777-7488-47E3-8114-57A2AEEF4DF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14687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ADD6C22-CBA7-45F6-9C43-22D0FB7AC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424" y="1056132"/>
              <a:ext cx="2754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AutoShape 9">
              <a:extLst>
                <a:ext uri="{FF2B5EF4-FFF2-40B4-BE49-F238E27FC236}">
                  <a16:creationId xmlns:a16="http://schemas.microsoft.com/office/drawing/2014/main" id="{303E31DC-756A-4220-941B-D90E89EC75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06423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C1274C88-79CA-4C02-AC4B-6FFC8E9BF7E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09178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AutoShape 11">
              <a:extLst>
                <a:ext uri="{FF2B5EF4-FFF2-40B4-BE49-F238E27FC236}">
                  <a16:creationId xmlns:a16="http://schemas.microsoft.com/office/drawing/2014/main" id="{19F98B5F-1EA6-44D8-829C-44F3222426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7394" y="1056132"/>
              <a:ext cx="3793" cy="3429"/>
            </a:xfrm>
            <a:prstGeom prst="homePlate">
              <a:avLst>
                <a:gd name="adj" fmla="val 70978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1378426-6C30-4F4B-BE4B-EA966674A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985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13">
              <a:extLst>
                <a:ext uri="{FF2B5EF4-FFF2-40B4-BE49-F238E27FC236}">
                  <a16:creationId xmlns:a16="http://schemas.microsoft.com/office/drawing/2014/main" id="{E1411A8F-A80E-45AB-AA1A-79B9DF792B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3985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AutoShape 14">
              <a:extLst>
                <a:ext uri="{FF2B5EF4-FFF2-40B4-BE49-F238E27FC236}">
                  <a16:creationId xmlns:a16="http://schemas.microsoft.com/office/drawing/2014/main" id="{0AD4BD1C-5786-4A58-9D5B-5EEB311E84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6740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B609AD5-C2AF-4604-9FBA-505D6FC92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49" y="1056132"/>
              <a:ext cx="2755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9F6A4419-7F58-43DD-8A77-22CDDDA03C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1230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412422C5-CA81-4D32-93BF-2481B3F49D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9494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AutoShape 18">
              <a:extLst>
                <a:ext uri="{FF2B5EF4-FFF2-40B4-BE49-F238E27FC236}">
                  <a16:creationId xmlns:a16="http://schemas.microsoft.com/office/drawing/2014/main" id="{89EA007A-F837-4446-8A21-6A55834857B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2249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AutoShape 19">
              <a:extLst>
                <a:ext uri="{FF2B5EF4-FFF2-40B4-BE49-F238E27FC236}">
                  <a16:creationId xmlns:a16="http://schemas.microsoft.com/office/drawing/2014/main" id="{77BCB44E-CA6F-4908-B371-A1C6617E7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574" y="1056132"/>
              <a:ext cx="26279" cy="3429"/>
            </a:xfrm>
            <a:prstGeom prst="hexagon">
              <a:avLst>
                <a:gd name="adj" fmla="val 53327"/>
                <a:gd name="vf" fmla="val 115470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AA75A4CB-60AF-4E6A-97AE-45FBAD5A9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" y="1056132"/>
              <a:ext cx="10401" cy="3429"/>
            </a:xfrm>
            <a:prstGeom prst="hexagon">
              <a:avLst>
                <a:gd name="adj" fmla="val 53335"/>
                <a:gd name="vf" fmla="val 115470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359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DC99F-345C-46E7-B51B-C78C82BC3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7FC0C-4B8D-44C0-87B4-9CC5D9D16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Task Force Membership</a:t>
            </a:r>
          </a:p>
          <a:p>
            <a:pPr marL="514350" indent="-514350">
              <a:buAutoNum type="arabicParenR"/>
            </a:pPr>
            <a:r>
              <a:rPr lang="en-US" sz="2600" dirty="0"/>
              <a:t>A representative from each tribal government located on the 	seven Montana reservations and the Little Shell Chippewa tribe 	(8 members)</a:t>
            </a:r>
          </a:p>
          <a:p>
            <a:pPr marL="514350" indent="-514350">
              <a:buAutoNum type="arabicParenR"/>
            </a:pPr>
            <a:r>
              <a:rPr lang="en-US" sz="2600" dirty="0"/>
              <a:t>An employee of the Department of Justice with experience in the subject of missing persons (1 member)</a:t>
            </a:r>
          </a:p>
          <a:p>
            <a:pPr marL="514350" indent="-514350">
              <a:buAutoNum type="arabicParenR"/>
            </a:pPr>
            <a:r>
              <a:rPr lang="en-US" sz="2600" dirty="0"/>
              <a:t>A member from the Montana Highway Patrol (1 member)</a:t>
            </a:r>
          </a:p>
          <a:p>
            <a:pPr marL="514350" indent="-514350">
              <a:buAutoNum type="arabicParenR"/>
            </a:pPr>
            <a:r>
              <a:rPr lang="en-US" sz="2600" dirty="0"/>
              <a:t>A representative from the attorney general’s office (1 member)</a:t>
            </a:r>
          </a:p>
          <a:p>
            <a:pPr marL="0" indent="0" algn="ctr">
              <a:buNone/>
            </a:pPr>
            <a:r>
              <a:rPr lang="en-US" sz="2600" dirty="0"/>
              <a:t>**Task Force membership is not limited and the Attorney General may appoint more members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CF24D9-79EB-4CD0-868C-52EB7AB79AC6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65124"/>
            <a:ext cx="10515600" cy="1325563"/>
            <a:chOff x="1106423" y="1056132"/>
            <a:chExt cx="68581" cy="34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6E08C41-AFDE-4C11-9BA3-87EEB4EE3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359" y="1056132"/>
              <a:ext cx="46626" cy="3429"/>
            </a:xfrm>
            <a:prstGeom prst="rect">
              <a:avLst/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B0A29BB-70D3-4C46-8639-B8BEF7D30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97" y="1056132"/>
              <a:ext cx="41033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E3F9C9-F490-4773-B5AD-BC51E7725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933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D2402C4F-51A0-40E0-813A-607856A317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1933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F91B101B-A508-43C6-A8E5-B6AB38D72F4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14687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08006F9-D562-4BD0-9284-4C1A9D7D7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424" y="1056132"/>
              <a:ext cx="2754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AutoShape 9">
              <a:extLst>
                <a:ext uri="{FF2B5EF4-FFF2-40B4-BE49-F238E27FC236}">
                  <a16:creationId xmlns:a16="http://schemas.microsoft.com/office/drawing/2014/main" id="{A41A4DA5-E060-480D-B12B-37F8E56FA7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06423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C2D1B1F8-0282-4B0D-BD4E-FDB4E109246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09178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AutoShape 11">
              <a:extLst>
                <a:ext uri="{FF2B5EF4-FFF2-40B4-BE49-F238E27FC236}">
                  <a16:creationId xmlns:a16="http://schemas.microsoft.com/office/drawing/2014/main" id="{862532F2-5FDF-4C77-9540-79809DA2C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7394" y="1056132"/>
              <a:ext cx="3793" cy="3429"/>
            </a:xfrm>
            <a:prstGeom prst="homePlate">
              <a:avLst>
                <a:gd name="adj" fmla="val 70978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653BBDD-38CC-4AAE-ABA7-9E6B2498C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985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13">
              <a:extLst>
                <a:ext uri="{FF2B5EF4-FFF2-40B4-BE49-F238E27FC236}">
                  <a16:creationId xmlns:a16="http://schemas.microsoft.com/office/drawing/2014/main" id="{3A543DE1-8083-413C-8E9A-20A157EA62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3985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AutoShape 14">
              <a:extLst>
                <a:ext uri="{FF2B5EF4-FFF2-40B4-BE49-F238E27FC236}">
                  <a16:creationId xmlns:a16="http://schemas.microsoft.com/office/drawing/2014/main" id="{713E171F-29AA-491D-A0BE-E4F800D459D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6740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5DED1C4-6643-43C2-B618-E95BD3F97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49" y="1056132"/>
              <a:ext cx="2755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FE829CE0-5AD4-4341-8DC1-13A525936C0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1230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DB3594BD-6795-416F-8B66-C3051FF989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9494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AutoShape 18">
              <a:extLst>
                <a:ext uri="{FF2B5EF4-FFF2-40B4-BE49-F238E27FC236}">
                  <a16:creationId xmlns:a16="http://schemas.microsoft.com/office/drawing/2014/main" id="{27B91391-50DD-40A0-86DC-C791DD777A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2249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AutoShape 19">
              <a:extLst>
                <a:ext uri="{FF2B5EF4-FFF2-40B4-BE49-F238E27FC236}">
                  <a16:creationId xmlns:a16="http://schemas.microsoft.com/office/drawing/2014/main" id="{957253B3-E872-4187-89F1-11F6301DC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574" y="1056132"/>
              <a:ext cx="26279" cy="3429"/>
            </a:xfrm>
            <a:prstGeom prst="hexagon">
              <a:avLst>
                <a:gd name="adj" fmla="val 53327"/>
                <a:gd name="vf" fmla="val 115470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9595593A-4A58-421F-A19D-0FAF26F9F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" y="1056132"/>
              <a:ext cx="10401" cy="3429"/>
            </a:xfrm>
            <a:prstGeom prst="hexagon">
              <a:avLst>
                <a:gd name="adj" fmla="val 53335"/>
                <a:gd name="vf" fmla="val 115470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544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58DDE-1AF7-4EE8-BCE2-27A0A8D91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3AD83-3038-4793-A9FC-839BF307F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200" u="sng" dirty="0"/>
              <a:t>Looping In Native Communities Network Grant Program</a:t>
            </a:r>
          </a:p>
          <a:p>
            <a:pPr marL="0" indent="0">
              <a:buNone/>
            </a:pPr>
            <a:r>
              <a:rPr lang="en-US" dirty="0"/>
              <a:t>One competitive grant award to a tribal college to create and administer a central administration point for the looping in native communities network.</a:t>
            </a:r>
          </a:p>
          <a:p>
            <a:pPr marL="0" indent="0">
              <a:buNone/>
            </a:pPr>
            <a:r>
              <a:rPr lang="en-US" dirty="0"/>
              <a:t>The LINC network shall support the efforts of Montana tribes to identify, report, and find Native American persons who are missing.</a:t>
            </a:r>
          </a:p>
          <a:p>
            <a:pPr marL="0" indent="0">
              <a:buNone/>
            </a:pPr>
            <a:r>
              <a:rPr lang="en-US" dirty="0"/>
              <a:t>May include smaller, noncompetitive grant awards as matching funds for costs required for each tribal agency to set up and maintain access to the LINC net work</a:t>
            </a:r>
          </a:p>
          <a:p>
            <a:pPr marL="0" indent="0">
              <a:buNone/>
            </a:pPr>
            <a:r>
              <a:rPr lang="en-US" dirty="0"/>
              <a:t>Legislature appropriated $25,000 for the LINC network grant program to be used as matching funds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1425ABE-E317-429D-8A4F-AC1130D8E6F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65124"/>
            <a:ext cx="10515600" cy="1325563"/>
            <a:chOff x="1106423" y="1056132"/>
            <a:chExt cx="68581" cy="34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EF09A76-9E00-41CF-BE3D-D0DF2E938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359" y="1056132"/>
              <a:ext cx="46626" cy="3429"/>
            </a:xfrm>
            <a:prstGeom prst="rect">
              <a:avLst/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8169204-3A4C-4D55-9214-3747924BC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97" y="1056132"/>
              <a:ext cx="41033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86D271-AE8E-4246-9C62-053E65F2A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933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D03F0ACA-C864-48A3-B415-AECF490BDE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1933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EE3053E5-3E0E-4CEF-AAFD-369C9A6BCD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14687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7B17CC4-03CA-42A4-AD37-166FCFA46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424" y="1056132"/>
              <a:ext cx="2754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AutoShape 9">
              <a:extLst>
                <a:ext uri="{FF2B5EF4-FFF2-40B4-BE49-F238E27FC236}">
                  <a16:creationId xmlns:a16="http://schemas.microsoft.com/office/drawing/2014/main" id="{E9E3678A-6F87-46E7-BCBF-F3731716BE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06423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A00493B6-33D3-4FA5-94C5-259307CDDE7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09178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AutoShape 11">
              <a:extLst>
                <a:ext uri="{FF2B5EF4-FFF2-40B4-BE49-F238E27FC236}">
                  <a16:creationId xmlns:a16="http://schemas.microsoft.com/office/drawing/2014/main" id="{CD7219E4-B7EA-4BA6-9C38-36833E4580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7394" y="1056132"/>
              <a:ext cx="3793" cy="3429"/>
            </a:xfrm>
            <a:prstGeom prst="homePlate">
              <a:avLst>
                <a:gd name="adj" fmla="val 70978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4AE15D-CA06-4A9C-9F43-53300746C5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985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13">
              <a:extLst>
                <a:ext uri="{FF2B5EF4-FFF2-40B4-BE49-F238E27FC236}">
                  <a16:creationId xmlns:a16="http://schemas.microsoft.com/office/drawing/2014/main" id="{609F61EF-8465-4512-BE62-C3575E5AB6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3985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AutoShape 14">
              <a:extLst>
                <a:ext uri="{FF2B5EF4-FFF2-40B4-BE49-F238E27FC236}">
                  <a16:creationId xmlns:a16="http://schemas.microsoft.com/office/drawing/2014/main" id="{E1DD7223-0BD2-41A3-9849-9ADBAE35738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6740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B39EE6-2002-47A0-BC96-F3258DB9A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49" y="1056132"/>
              <a:ext cx="2755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26F4ED49-46C0-4A5A-8B8D-80DEBB7B42D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1230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8194498D-B301-4619-8974-FC0C5699AF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9494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AutoShape 18">
              <a:extLst>
                <a:ext uri="{FF2B5EF4-FFF2-40B4-BE49-F238E27FC236}">
                  <a16:creationId xmlns:a16="http://schemas.microsoft.com/office/drawing/2014/main" id="{E983FE8B-88EE-494A-B6CC-16432473D2B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2249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AutoShape 19">
              <a:extLst>
                <a:ext uri="{FF2B5EF4-FFF2-40B4-BE49-F238E27FC236}">
                  <a16:creationId xmlns:a16="http://schemas.microsoft.com/office/drawing/2014/main" id="{97BC7B8A-73AB-44AD-BD8D-DD8DC2A94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574" y="1056132"/>
              <a:ext cx="26279" cy="3429"/>
            </a:xfrm>
            <a:prstGeom prst="hexagon">
              <a:avLst>
                <a:gd name="adj" fmla="val 53327"/>
                <a:gd name="vf" fmla="val 115470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FA883F50-72C8-4A53-A6E6-E75EDF6D5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" y="1056132"/>
              <a:ext cx="10401" cy="3429"/>
            </a:xfrm>
            <a:prstGeom prst="hexagon">
              <a:avLst>
                <a:gd name="adj" fmla="val 53335"/>
                <a:gd name="vf" fmla="val 115470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305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DF3A-F1FE-44EA-8D9C-5789301AE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267C6-0383-4172-AEE2-163AA28DC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868" y="1825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u="sng" dirty="0"/>
              <a:t>LINC Network Grant Timeline</a:t>
            </a:r>
          </a:p>
          <a:p>
            <a:pPr marL="0" indent="0">
              <a:buNone/>
            </a:pPr>
            <a:r>
              <a:rPr lang="en-US" sz="3200" dirty="0"/>
              <a:t>October 15, 2019 – Task Force shall have developed and finalized grant application and award criteria</a:t>
            </a:r>
          </a:p>
          <a:p>
            <a:pPr marL="0" indent="0">
              <a:buNone/>
            </a:pPr>
            <a:r>
              <a:rPr lang="en-US" sz="3200" dirty="0"/>
              <a:t>March 15, 2020 – Task Force shall select the Tribal College recipient of the grant and disburse funds</a:t>
            </a:r>
          </a:p>
          <a:p>
            <a:pPr marL="0" indent="0">
              <a:buNone/>
            </a:pPr>
            <a:r>
              <a:rPr lang="en-US" sz="3200" dirty="0"/>
              <a:t>June 30, 2020 – Task Force shall select other tribal agency grant recipients and disburse funds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D1E2D9-9FE0-4EA1-9600-B2935D2424CF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65124"/>
            <a:ext cx="10515600" cy="1325563"/>
            <a:chOff x="1106423" y="1056132"/>
            <a:chExt cx="68581" cy="34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8ACDC68-A673-4085-AE9C-A06A163F8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359" y="1056132"/>
              <a:ext cx="46626" cy="3429"/>
            </a:xfrm>
            <a:prstGeom prst="rect">
              <a:avLst/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BFC3A3F-5713-4D21-923D-A4990DCA0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97" y="1056132"/>
              <a:ext cx="41033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7E96732-4A50-44A6-91E4-D083F1D7D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933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9099C6E1-38E7-454F-B61E-899BCEE311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1933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2430AA3B-D1D5-40A8-9EA0-FA2E0A402F9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14687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212A8B-ABBD-48A9-A025-FB32C252B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424" y="1056132"/>
              <a:ext cx="2754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AutoShape 9">
              <a:extLst>
                <a:ext uri="{FF2B5EF4-FFF2-40B4-BE49-F238E27FC236}">
                  <a16:creationId xmlns:a16="http://schemas.microsoft.com/office/drawing/2014/main" id="{94F3C3F6-4154-4874-B10A-E9B4CBC8C0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06423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F3811C7E-5E1A-405F-88A5-A70F35DFF09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09178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AutoShape 11">
              <a:extLst>
                <a:ext uri="{FF2B5EF4-FFF2-40B4-BE49-F238E27FC236}">
                  <a16:creationId xmlns:a16="http://schemas.microsoft.com/office/drawing/2014/main" id="{3048882E-6C64-47D7-8898-D54269FF3C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7394" y="1056132"/>
              <a:ext cx="3793" cy="3429"/>
            </a:xfrm>
            <a:prstGeom prst="homePlate">
              <a:avLst>
                <a:gd name="adj" fmla="val 70978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F2D92E-17DB-415E-BB53-0DE1D49EC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985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13">
              <a:extLst>
                <a:ext uri="{FF2B5EF4-FFF2-40B4-BE49-F238E27FC236}">
                  <a16:creationId xmlns:a16="http://schemas.microsoft.com/office/drawing/2014/main" id="{70DCFB71-3891-47CB-8C54-D1DCC47978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3985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AutoShape 14">
              <a:extLst>
                <a:ext uri="{FF2B5EF4-FFF2-40B4-BE49-F238E27FC236}">
                  <a16:creationId xmlns:a16="http://schemas.microsoft.com/office/drawing/2014/main" id="{E1BDD184-6512-4522-AF79-2E06FAD7585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6740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8668E5E-76EB-4288-B09C-FC8C13C68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49" y="1056132"/>
              <a:ext cx="2755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1345A02F-C94F-48BD-A09D-E867D1BA9B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1230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C616AC85-91C5-4B0E-8836-22AC69C8BC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9494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AutoShape 18">
              <a:extLst>
                <a:ext uri="{FF2B5EF4-FFF2-40B4-BE49-F238E27FC236}">
                  <a16:creationId xmlns:a16="http://schemas.microsoft.com/office/drawing/2014/main" id="{2A10F477-406B-41E1-B7F7-EACA03F42A4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2249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AutoShape 19">
              <a:extLst>
                <a:ext uri="{FF2B5EF4-FFF2-40B4-BE49-F238E27FC236}">
                  <a16:creationId xmlns:a16="http://schemas.microsoft.com/office/drawing/2014/main" id="{CDF845CA-FA64-4557-973A-9EFC985C4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574" y="1056132"/>
              <a:ext cx="26279" cy="3429"/>
            </a:xfrm>
            <a:prstGeom prst="hexagon">
              <a:avLst>
                <a:gd name="adj" fmla="val 53327"/>
                <a:gd name="vf" fmla="val 115470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CF924DF2-857D-4F19-8A15-2556D6AE6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" y="1056132"/>
              <a:ext cx="10401" cy="3429"/>
            </a:xfrm>
            <a:prstGeom prst="hexagon">
              <a:avLst>
                <a:gd name="adj" fmla="val 53335"/>
                <a:gd name="vf" fmla="val 115470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0225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2BFAC-4465-47E4-8EE9-5C6194433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1FD9E-AF36-4A4C-9A66-2E4F7DA84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Meetings</a:t>
            </a:r>
            <a:r>
              <a:rPr lang="en-US" dirty="0"/>
              <a:t>: Task Force shall convene at least one meeting with tribal and local law enforcement agencies, federally recognized tribes, and urban Indian organizations to:</a:t>
            </a:r>
          </a:p>
          <a:p>
            <a:pPr marL="514350" indent="-514350">
              <a:buAutoNum type="arabicParenR"/>
            </a:pPr>
            <a:r>
              <a:rPr lang="en-US" dirty="0"/>
              <a:t>Determine the scope of the problem of missing indigenous women and children</a:t>
            </a:r>
          </a:p>
          <a:p>
            <a:pPr marL="514350" indent="-514350">
              <a:buAutoNum type="arabicParenR"/>
            </a:pPr>
            <a:r>
              <a:rPr lang="en-US" dirty="0"/>
              <a:t>Identify jurisdictional barriers between federal, state, local and tribal law enforcement and community agencies</a:t>
            </a:r>
          </a:p>
          <a:p>
            <a:pPr marL="514350" indent="-514350">
              <a:buAutoNum type="arabicParenR"/>
            </a:pPr>
            <a:r>
              <a:rPr lang="en-US" dirty="0"/>
              <a:t>Work to identify strategies to improve interagency communication, cooperation, and collaboration to remove jurisdictional barriers and increase reporting and investigation of missing indigenous persons.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719266C-3CB8-4597-8CC2-EF9590F1CD26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65124"/>
            <a:ext cx="10515600" cy="1325563"/>
            <a:chOff x="1106423" y="1056132"/>
            <a:chExt cx="68581" cy="34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6CEA4CE-479F-4A96-B8DC-04E5255F2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359" y="1056132"/>
              <a:ext cx="46626" cy="3429"/>
            </a:xfrm>
            <a:prstGeom prst="rect">
              <a:avLst/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AF94C2E-62F4-4C0F-93B6-3ABDF3AF9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97" y="1056132"/>
              <a:ext cx="41033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9CF812D-13DF-4202-89C2-BD6842C47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933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9D348642-67EE-4A74-9F86-B7C44853C0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1933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1A4541BB-56D7-4580-9DA4-F6CF20FDE71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14687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8FB6596-13B1-4C41-B2C0-6C1E82CD9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424" y="1056132"/>
              <a:ext cx="2754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AutoShape 9">
              <a:extLst>
                <a:ext uri="{FF2B5EF4-FFF2-40B4-BE49-F238E27FC236}">
                  <a16:creationId xmlns:a16="http://schemas.microsoft.com/office/drawing/2014/main" id="{A769E46B-D596-4602-91A4-DFDA5FD389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06423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4CC4F18C-7976-4F91-8668-C2469D32BAE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09178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AutoShape 11">
              <a:extLst>
                <a:ext uri="{FF2B5EF4-FFF2-40B4-BE49-F238E27FC236}">
                  <a16:creationId xmlns:a16="http://schemas.microsoft.com/office/drawing/2014/main" id="{9518CE34-36C5-4C7B-8D37-91665B6E9D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7394" y="1056132"/>
              <a:ext cx="3793" cy="3429"/>
            </a:xfrm>
            <a:prstGeom prst="homePlate">
              <a:avLst>
                <a:gd name="adj" fmla="val 70978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1FD437F-8B67-49A5-AE5A-F5CF22349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985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13">
              <a:extLst>
                <a:ext uri="{FF2B5EF4-FFF2-40B4-BE49-F238E27FC236}">
                  <a16:creationId xmlns:a16="http://schemas.microsoft.com/office/drawing/2014/main" id="{83EBDFEC-BA15-4E70-BAEB-F7501B74C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3985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AutoShape 14">
              <a:extLst>
                <a:ext uri="{FF2B5EF4-FFF2-40B4-BE49-F238E27FC236}">
                  <a16:creationId xmlns:a16="http://schemas.microsoft.com/office/drawing/2014/main" id="{5782A133-F105-4E72-869B-64D7AEBA30E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6740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16D42C9-7806-484A-A38E-A4AC34820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49" y="1056132"/>
              <a:ext cx="2755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1BCA2E8E-4921-4C68-98F6-DA89B28272B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1230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B08B4547-3960-4CDE-99F0-26128392FA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9494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AutoShape 18">
              <a:extLst>
                <a:ext uri="{FF2B5EF4-FFF2-40B4-BE49-F238E27FC236}">
                  <a16:creationId xmlns:a16="http://schemas.microsoft.com/office/drawing/2014/main" id="{5CA307C1-67AB-4814-8F0B-6966B6E555C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2249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AutoShape 19">
              <a:extLst>
                <a:ext uri="{FF2B5EF4-FFF2-40B4-BE49-F238E27FC236}">
                  <a16:creationId xmlns:a16="http://schemas.microsoft.com/office/drawing/2014/main" id="{D447DD8A-2A5E-4777-9DBE-2439CA6AB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574" y="1056132"/>
              <a:ext cx="26279" cy="3429"/>
            </a:xfrm>
            <a:prstGeom prst="hexagon">
              <a:avLst>
                <a:gd name="adj" fmla="val 53327"/>
                <a:gd name="vf" fmla="val 115470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9DC00174-F925-45D0-B9EB-541C145274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" y="1056132"/>
              <a:ext cx="10401" cy="3429"/>
            </a:xfrm>
            <a:prstGeom prst="hexagon">
              <a:avLst>
                <a:gd name="adj" fmla="val 53335"/>
                <a:gd name="vf" fmla="val 115470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487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ECC7E-2349-4435-97F5-C90817C87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59FB7-DC5B-4C67-8E9A-6117CE3C1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u="sng" dirty="0"/>
              <a:t>Task Force Report to Legislature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No later than September 1, 2020, the Task Force must prepare a written report of findings and recommendations for submission to the State-Tribal Relations Interim Committee.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report must include a recommendation to the 67</a:t>
            </a:r>
            <a:r>
              <a:rPr lang="en-US" sz="3200" baseline="30000" dirty="0"/>
              <a:t>th</a:t>
            </a:r>
            <a:r>
              <a:rPr lang="en-US" sz="3200" dirty="0"/>
              <a:t> Legislature on whether to continue the Task Force. </a:t>
            </a:r>
          </a:p>
          <a:p>
            <a:pPr marL="0" indent="0">
              <a:buNone/>
            </a:pPr>
            <a:r>
              <a:rPr lang="en-US" sz="3200" dirty="0"/>
              <a:t>SB312 terminates on July 1, 2021.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12DB01A-8AEE-477E-84E0-498F9342613F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65124"/>
            <a:ext cx="10515600" cy="1325563"/>
            <a:chOff x="1106423" y="1056132"/>
            <a:chExt cx="68581" cy="34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27550C3-6203-4CE0-A5C5-1D74D23BF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359" y="1056132"/>
              <a:ext cx="46626" cy="3429"/>
            </a:xfrm>
            <a:prstGeom prst="rect">
              <a:avLst/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233D3F7-4B6F-40F9-AFCA-5936BED33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97" y="1056132"/>
              <a:ext cx="41033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F6D3CC-65B9-40D0-911C-1C6A22EF4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933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3229E82C-60DB-4B78-B466-51E6EDE27B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1933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1125D09C-739A-4C92-950C-C0473AE83CB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14687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D7757A-FA3E-435A-A113-B00AC1455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424" y="1056132"/>
              <a:ext cx="2754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AutoShape 9">
              <a:extLst>
                <a:ext uri="{FF2B5EF4-FFF2-40B4-BE49-F238E27FC236}">
                  <a16:creationId xmlns:a16="http://schemas.microsoft.com/office/drawing/2014/main" id="{694A66CD-5C67-419E-93E9-8F1A8A5372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06423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2E1DFB39-0C6A-4CFB-86F5-079753409C7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09178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AutoShape 11">
              <a:extLst>
                <a:ext uri="{FF2B5EF4-FFF2-40B4-BE49-F238E27FC236}">
                  <a16:creationId xmlns:a16="http://schemas.microsoft.com/office/drawing/2014/main" id="{FF870D7E-6D04-4F5C-8633-C23E75B64C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7394" y="1056132"/>
              <a:ext cx="3793" cy="3429"/>
            </a:xfrm>
            <a:prstGeom prst="homePlate">
              <a:avLst>
                <a:gd name="adj" fmla="val 70978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433A936-D8B6-4E87-BE40-2B3DA9DE5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985" y="1056132"/>
              <a:ext cx="5509" cy="3429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13">
              <a:extLst>
                <a:ext uri="{FF2B5EF4-FFF2-40B4-BE49-F238E27FC236}">
                  <a16:creationId xmlns:a16="http://schemas.microsoft.com/office/drawing/2014/main" id="{790DE68D-0E7A-4878-A42F-87EECD1658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3985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AutoShape 14">
              <a:extLst>
                <a:ext uri="{FF2B5EF4-FFF2-40B4-BE49-F238E27FC236}">
                  <a16:creationId xmlns:a16="http://schemas.microsoft.com/office/drawing/2014/main" id="{0452945A-D8F1-4520-8133-BBB2DD45787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6740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4206D8E-A22E-4E23-BDF7-BE45D3F0F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49" y="1056132"/>
              <a:ext cx="2755" cy="3429"/>
            </a:xfrm>
            <a:prstGeom prst="rect">
              <a:avLst/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556813C7-84EF-4206-9FAF-547AF3F5D3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61230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2DA2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EF4BFD7B-D63C-41EB-9948-69E7B96890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69494" y="1056132"/>
              <a:ext cx="2755" cy="3429"/>
            </a:xfrm>
            <a:prstGeom prst="homePlate">
              <a:avLst>
                <a:gd name="adj" fmla="val 64167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AutoShape 18">
              <a:extLst>
                <a:ext uri="{FF2B5EF4-FFF2-40B4-BE49-F238E27FC236}">
                  <a16:creationId xmlns:a16="http://schemas.microsoft.com/office/drawing/2014/main" id="{4BE7048B-9B95-4AC2-B24F-1E8649EBD0C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2249" y="1056132"/>
              <a:ext cx="2754" cy="3429"/>
            </a:xfrm>
            <a:prstGeom prst="homePlate">
              <a:avLst>
                <a:gd name="adj" fmla="val 64167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AutoShape 19">
              <a:extLst>
                <a:ext uri="{FF2B5EF4-FFF2-40B4-BE49-F238E27FC236}">
                  <a16:creationId xmlns:a16="http://schemas.microsoft.com/office/drawing/2014/main" id="{A2F4B1E8-1A9C-4094-99BA-0A7AC461A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574" y="1056132"/>
              <a:ext cx="26279" cy="3429"/>
            </a:xfrm>
            <a:prstGeom prst="hexagon">
              <a:avLst>
                <a:gd name="adj" fmla="val 53327"/>
                <a:gd name="vf" fmla="val 115470"/>
              </a:avLst>
            </a:prstGeom>
            <a:solidFill>
              <a:srgbClr val="DA1F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B2805793-DF71-4363-AB8A-769CCF118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" y="1056132"/>
              <a:ext cx="10401" cy="3429"/>
            </a:xfrm>
            <a:prstGeom prst="hexagon">
              <a:avLst>
                <a:gd name="adj" fmla="val 53335"/>
                <a:gd name="vf" fmla="val 115470"/>
              </a:avLst>
            </a:prstGeom>
            <a:solidFill>
              <a:srgbClr val="46464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763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B392-9C1B-4657-9A65-530E2F5C6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50AA9-67B8-46FA-A871-1F38B5F2F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Identify/describe characteristics and background of people involved with MMIP (age, sex, race, citizenship, prior criminal offenses…)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Identify/describe criminal enterprises contributing to or influencing MMIP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Identify/describe individuals or groups (family members, gangs, criminal enterprises) who knowingly or unknowingly provide assistance related to MMIP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948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22E5F-6A65-419A-9F0B-451A0B022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15683-E151-4906-94A1-3EE1041A5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Identify and describe the relationship (family member, colleague, neighbors, etc.) between the victim and the alleged perpetrator prior to MMIP.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Identify and describe the victims of MMIP (age, sex, nationality, tribal affiliation or enrollment, where a person resides or if they are homeless/transient).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Identify and describe victims of MMIP from the time they were missing.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1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515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Missing Indigenous Persons Task Force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Missing Indigenous Persons Task Force</dc:title>
  <dc:creator>Schlichting, Melissa</dc:creator>
  <cp:lastModifiedBy>Jaicks, Dylan</cp:lastModifiedBy>
  <cp:revision>13</cp:revision>
  <dcterms:created xsi:type="dcterms:W3CDTF">2019-06-09T19:37:54Z</dcterms:created>
  <dcterms:modified xsi:type="dcterms:W3CDTF">2019-06-11T23:09:35Z</dcterms:modified>
</cp:coreProperties>
</file>