
<file path=[Content_Types].xml><?xml version="1.0" encoding="utf-8"?>
<Types xmlns="http://schemas.openxmlformats.org/package/2006/content-types">
  <Default Extension="HEIC" ContentType="image/heic"/>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3"/>
  </p:sldMasterIdLst>
  <p:notesMasterIdLst>
    <p:notesMasterId r:id="rId30"/>
  </p:notesMasterIdLst>
  <p:sldIdLst>
    <p:sldId id="289" r:id="rId4"/>
    <p:sldId id="318" r:id="rId5"/>
    <p:sldId id="319" r:id="rId6"/>
    <p:sldId id="317" r:id="rId7"/>
    <p:sldId id="279" r:id="rId8"/>
    <p:sldId id="636" r:id="rId9"/>
    <p:sldId id="607" r:id="rId10"/>
    <p:sldId id="647" r:id="rId11"/>
    <p:sldId id="649" r:id="rId12"/>
    <p:sldId id="257" r:id="rId13"/>
    <p:sldId id="654" r:id="rId14"/>
    <p:sldId id="648" r:id="rId15"/>
    <p:sldId id="655" r:id="rId16"/>
    <p:sldId id="646" r:id="rId17"/>
    <p:sldId id="663" r:id="rId18"/>
    <p:sldId id="652" r:id="rId19"/>
    <p:sldId id="312" r:id="rId20"/>
    <p:sldId id="664" r:id="rId21"/>
    <p:sldId id="656" r:id="rId22"/>
    <p:sldId id="658" r:id="rId23"/>
    <p:sldId id="660" r:id="rId24"/>
    <p:sldId id="659" r:id="rId25"/>
    <p:sldId id="661" r:id="rId26"/>
    <p:sldId id="662" r:id="rId27"/>
    <p:sldId id="665" r:id="rId28"/>
    <p:sldId id="347"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AE6755-3648-0EA2-6BC8-753BB23DE694}" name="Hausrath, Katherine" initials="KH" userId="S::CJA199@mt.gov::93ded4eb-e005-4391-894d-f2f7152946f0" providerId="AD"/>
  <p188:author id="{095FA65A-BEB4-0FF5-14C7-BB74BF863527}" name="Stewart, Sydney" initials="SS" userId="S::CJB579@mt.gov::fe930f29-5157-443a-a4b0-49b8c4cd2e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75"/>
    <a:srgbClr val="FFBDF1"/>
    <a:srgbClr val="FF81E4"/>
    <a:srgbClr val="F801C5"/>
    <a:srgbClr val="FF7C80"/>
    <a:srgbClr val="FF9999"/>
    <a:srgbClr val="00FFFF"/>
    <a:srgbClr val="01FFE1"/>
    <a:srgbClr val="EAB9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09" autoAdjust="0"/>
  </p:normalViewPr>
  <p:slideViewPr>
    <p:cSldViewPr snapToGrid="0">
      <p:cViewPr varScale="1">
        <p:scale>
          <a:sx n="56" d="100"/>
          <a:sy n="56" d="100"/>
        </p:scale>
        <p:origin x="976" y="56"/>
      </p:cViewPr>
      <p:guideLst/>
    </p:cSldViewPr>
  </p:slideViewPr>
  <p:notesTextViewPr>
    <p:cViewPr>
      <p:scale>
        <a:sx n="1" d="1"/>
        <a:sy n="1" d="1"/>
      </p:scale>
      <p:origin x="0" y="0"/>
    </p:cViewPr>
  </p:notesTextViewPr>
  <p:notesViewPr>
    <p:cSldViewPr snapToGrid="0">
      <p:cViewPr varScale="1">
        <p:scale>
          <a:sx n="47" d="100"/>
          <a:sy n="47"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1.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38100" cap="rnd">
              <a:solidFill>
                <a:srgbClr val="C00000"/>
              </a:solidFill>
              <a:round/>
            </a:ln>
            <a:effectLst/>
          </c:spPr>
          <c:marker>
            <c:symbol val="none"/>
          </c:marker>
          <c:xVal>
            <c:numRef>
              <c:f>Sheet1!$D$3:$D$9</c:f>
              <c:numCache>
                <c:formatCode>General</c:formatCode>
                <c:ptCount val="7"/>
                <c:pt idx="0">
                  <c:v>1950</c:v>
                </c:pt>
                <c:pt idx="1">
                  <c:v>1970</c:v>
                </c:pt>
                <c:pt idx="2">
                  <c:v>1981</c:v>
                </c:pt>
                <c:pt idx="3">
                  <c:v>2001</c:v>
                </c:pt>
                <c:pt idx="4">
                  <c:v>2010</c:v>
                </c:pt>
                <c:pt idx="5">
                  <c:v>2010</c:v>
                </c:pt>
                <c:pt idx="6">
                  <c:v>2050</c:v>
                </c:pt>
              </c:numCache>
            </c:numRef>
          </c:xVal>
          <c:yVal>
            <c:numRef>
              <c:f>Sheet1!$E$3:$E$9</c:f>
              <c:numCache>
                <c:formatCode>General</c:formatCode>
                <c:ptCount val="7"/>
                <c:pt idx="0">
                  <c:v>100</c:v>
                </c:pt>
                <c:pt idx="1">
                  <c:v>100</c:v>
                </c:pt>
                <c:pt idx="2">
                  <c:v>20</c:v>
                </c:pt>
                <c:pt idx="3">
                  <c:v>20</c:v>
                </c:pt>
                <c:pt idx="4">
                  <c:v>20</c:v>
                </c:pt>
                <c:pt idx="5">
                  <c:v>20</c:v>
                </c:pt>
                <c:pt idx="6">
                  <c:v>20</c:v>
                </c:pt>
              </c:numCache>
            </c:numRef>
          </c:yVal>
          <c:smooth val="0"/>
          <c:extLst>
            <c:ext xmlns:c16="http://schemas.microsoft.com/office/drawing/2014/chart" uri="{C3380CC4-5D6E-409C-BE32-E72D297353CC}">
              <c16:uniqueId val="{00000001-9B9F-4AC7-9B01-3E79BDACC953}"/>
            </c:ext>
          </c:extLst>
        </c:ser>
        <c:dLbls>
          <c:showLegendKey val="0"/>
          <c:showVal val="0"/>
          <c:showCatName val="0"/>
          <c:showSerName val="0"/>
          <c:showPercent val="0"/>
          <c:showBubbleSize val="0"/>
        </c:dLbls>
        <c:axId val="363204208"/>
        <c:axId val="363199504"/>
      </c:scatterChart>
      <c:valAx>
        <c:axId val="363204208"/>
        <c:scaling>
          <c:orientation val="minMax"/>
          <c:min val="1950"/>
        </c:scaling>
        <c:delete val="0"/>
        <c:axPos val="b"/>
        <c:numFmt formatCode="General"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199504"/>
        <c:crosses val="autoZero"/>
        <c:crossBetween val="midCat"/>
      </c:valAx>
      <c:valAx>
        <c:axId val="363199504"/>
        <c:scaling>
          <c:orientation val="minMax"/>
        </c:scaling>
        <c:delete val="0"/>
        <c:axPos val="l"/>
        <c:numFmt formatCode="General"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204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38100" cap="rnd">
              <a:solidFill>
                <a:srgbClr val="C00000"/>
              </a:solidFill>
              <a:round/>
            </a:ln>
            <a:effectLst/>
          </c:spPr>
          <c:marker>
            <c:symbol val="none"/>
          </c:marker>
          <c:xVal>
            <c:numRef>
              <c:f>Sheet1!$D$3:$D$9</c:f>
              <c:numCache>
                <c:formatCode>General</c:formatCode>
                <c:ptCount val="7"/>
                <c:pt idx="0">
                  <c:v>1950</c:v>
                </c:pt>
                <c:pt idx="1">
                  <c:v>1970</c:v>
                </c:pt>
                <c:pt idx="2">
                  <c:v>1981</c:v>
                </c:pt>
                <c:pt idx="3">
                  <c:v>2001</c:v>
                </c:pt>
                <c:pt idx="4">
                  <c:v>2010</c:v>
                </c:pt>
                <c:pt idx="5">
                  <c:v>2010</c:v>
                </c:pt>
                <c:pt idx="6">
                  <c:v>2050</c:v>
                </c:pt>
              </c:numCache>
            </c:numRef>
          </c:xVal>
          <c:yVal>
            <c:numRef>
              <c:f>Sheet1!$E$3:$E$9</c:f>
              <c:numCache>
                <c:formatCode>General</c:formatCode>
                <c:ptCount val="7"/>
                <c:pt idx="0">
                  <c:v>100</c:v>
                </c:pt>
                <c:pt idx="1">
                  <c:v>100</c:v>
                </c:pt>
                <c:pt idx="2">
                  <c:v>20</c:v>
                </c:pt>
                <c:pt idx="3">
                  <c:v>20</c:v>
                </c:pt>
                <c:pt idx="4">
                  <c:v>20</c:v>
                </c:pt>
                <c:pt idx="5">
                  <c:v>20</c:v>
                </c:pt>
                <c:pt idx="6">
                  <c:v>20</c:v>
                </c:pt>
              </c:numCache>
            </c:numRef>
          </c:yVal>
          <c:smooth val="0"/>
          <c:extLst>
            <c:ext xmlns:c16="http://schemas.microsoft.com/office/drawing/2014/chart" uri="{C3380CC4-5D6E-409C-BE32-E72D297353CC}">
              <c16:uniqueId val="{00000001-9B9F-4AC7-9B01-3E79BDACC953}"/>
            </c:ext>
          </c:extLst>
        </c:ser>
        <c:dLbls>
          <c:showLegendKey val="0"/>
          <c:showVal val="0"/>
          <c:showCatName val="0"/>
          <c:showSerName val="0"/>
          <c:showPercent val="0"/>
          <c:showBubbleSize val="0"/>
        </c:dLbls>
        <c:axId val="363204208"/>
        <c:axId val="363199504"/>
      </c:scatterChart>
      <c:valAx>
        <c:axId val="363204208"/>
        <c:scaling>
          <c:orientation val="minMax"/>
          <c:min val="1950"/>
        </c:scaling>
        <c:delete val="0"/>
        <c:axPos val="b"/>
        <c:numFmt formatCode="General"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199504"/>
        <c:crosses val="autoZero"/>
        <c:crossBetween val="midCat"/>
      </c:valAx>
      <c:valAx>
        <c:axId val="363199504"/>
        <c:scaling>
          <c:orientation val="minMax"/>
        </c:scaling>
        <c:delete val="0"/>
        <c:axPos val="l"/>
        <c:numFmt formatCode="General" sourceLinked="1"/>
        <c:majorTickMark val="out"/>
        <c:minorTickMark val="none"/>
        <c:tickLblPos val="none"/>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20420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C6FD6-27D1-4497-848C-DDAD4A93D39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565C813-23B3-403F-BA10-D7D370DCD690}">
      <dgm:prSet custT="1"/>
      <dgm:spPr/>
      <dgm:t>
        <a:bodyPr/>
        <a:lstStyle/>
        <a:p>
          <a:pPr>
            <a:lnSpc>
              <a:spcPct val="100000"/>
            </a:lnSpc>
            <a:defRPr cap="all"/>
          </a:pPr>
          <a:r>
            <a:rPr lang="en-US" sz="2000" dirty="0"/>
            <a:t>This meeting is being recorded</a:t>
          </a:r>
        </a:p>
      </dgm:t>
    </dgm:pt>
    <dgm:pt modelId="{C68BDD4D-894C-497D-9E6C-C25A36B68DCE}" type="parTrans" cxnId="{D8A5EF3C-1034-49A6-B95D-D164A540D2CF}">
      <dgm:prSet/>
      <dgm:spPr/>
      <dgm:t>
        <a:bodyPr/>
        <a:lstStyle/>
        <a:p>
          <a:endParaRPr lang="en-US"/>
        </a:p>
      </dgm:t>
    </dgm:pt>
    <dgm:pt modelId="{3CFDF36F-4DA5-4A64-80A6-C8C23742538C}" type="sibTrans" cxnId="{D8A5EF3C-1034-49A6-B95D-D164A540D2CF}">
      <dgm:prSet/>
      <dgm:spPr/>
      <dgm:t>
        <a:bodyPr/>
        <a:lstStyle/>
        <a:p>
          <a:endParaRPr lang="en-US"/>
        </a:p>
      </dgm:t>
    </dgm:pt>
    <dgm:pt modelId="{00378721-934E-40A5-BA95-ECA111DE7D58}">
      <dgm:prSet custT="1"/>
      <dgm:spPr/>
      <dgm:t>
        <a:bodyPr/>
        <a:lstStyle/>
        <a:p>
          <a:pPr>
            <a:lnSpc>
              <a:spcPct val="100000"/>
            </a:lnSpc>
            <a:defRPr cap="all"/>
          </a:pPr>
          <a:r>
            <a:rPr lang="en-US" sz="2000" dirty="0"/>
            <a:t>All participants, please announce your name before speaking</a:t>
          </a:r>
        </a:p>
      </dgm:t>
    </dgm:pt>
    <dgm:pt modelId="{68EBCBE8-0D07-4B8F-A1D0-C59878F7BC09}" type="sibTrans" cxnId="{A019E2ED-25EE-4BF0-97CC-9AA90368A1C3}">
      <dgm:prSet/>
      <dgm:spPr/>
      <dgm:t>
        <a:bodyPr/>
        <a:lstStyle/>
        <a:p>
          <a:endParaRPr lang="en-US"/>
        </a:p>
      </dgm:t>
    </dgm:pt>
    <dgm:pt modelId="{5DE6A9CD-5EBC-49A9-9C5F-1C684248F558}" type="parTrans" cxnId="{A019E2ED-25EE-4BF0-97CC-9AA90368A1C3}">
      <dgm:prSet/>
      <dgm:spPr/>
      <dgm:t>
        <a:bodyPr/>
        <a:lstStyle/>
        <a:p>
          <a:endParaRPr lang="en-US"/>
        </a:p>
      </dgm:t>
    </dgm:pt>
    <dgm:pt modelId="{542BF397-632E-4494-9361-2D2FFD2525B6}" type="pres">
      <dgm:prSet presAssocID="{560C6FD6-27D1-4497-848C-DDAD4A93D39A}" presName="root" presStyleCnt="0">
        <dgm:presLayoutVars>
          <dgm:dir/>
          <dgm:resizeHandles val="exact"/>
        </dgm:presLayoutVars>
      </dgm:prSet>
      <dgm:spPr/>
    </dgm:pt>
    <dgm:pt modelId="{EC44F062-1291-477C-951C-C8AD3CC7105C}" type="pres">
      <dgm:prSet presAssocID="{1565C813-23B3-403F-BA10-D7D370DCD690}" presName="compNode" presStyleCnt="0"/>
      <dgm:spPr/>
    </dgm:pt>
    <dgm:pt modelId="{6119A483-BC95-413D-8B18-BB5E177762D1}" type="pres">
      <dgm:prSet presAssocID="{1565C813-23B3-403F-BA10-D7D370DCD690}" presName="iconBgRect" presStyleLbl="bgShp" presStyleIdx="0" presStyleCnt="2"/>
      <dgm:spPr>
        <a:solidFill>
          <a:schemeClr val="accent3">
            <a:lumMod val="60000"/>
            <a:lumOff val="40000"/>
          </a:schemeClr>
        </a:solidFill>
      </dgm:spPr>
    </dgm:pt>
    <dgm:pt modelId="{EB7C7F2C-E848-439C-BB3C-228377A76A1A}" type="pres">
      <dgm:prSet presAssocID="{1565C813-23B3-403F-BA10-D7D370DCD6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adio microphone with solid fill"/>
        </a:ext>
      </dgm:extLst>
    </dgm:pt>
    <dgm:pt modelId="{F9634F36-FA79-4506-BE52-41E3E17D50E9}" type="pres">
      <dgm:prSet presAssocID="{1565C813-23B3-403F-BA10-D7D370DCD690}" presName="spaceRect" presStyleCnt="0"/>
      <dgm:spPr/>
    </dgm:pt>
    <dgm:pt modelId="{AA64BD6C-85C8-40C6-BFD4-237D059495EE}" type="pres">
      <dgm:prSet presAssocID="{1565C813-23B3-403F-BA10-D7D370DCD690}" presName="textRect" presStyleLbl="revTx" presStyleIdx="0" presStyleCnt="2">
        <dgm:presLayoutVars>
          <dgm:chMax val="1"/>
          <dgm:chPref val="1"/>
        </dgm:presLayoutVars>
      </dgm:prSet>
      <dgm:spPr/>
    </dgm:pt>
    <dgm:pt modelId="{2768840F-C763-4BFC-9EB3-83AA940DC982}" type="pres">
      <dgm:prSet presAssocID="{3CFDF36F-4DA5-4A64-80A6-C8C23742538C}" presName="sibTrans" presStyleCnt="0"/>
      <dgm:spPr/>
    </dgm:pt>
    <dgm:pt modelId="{7070EB4C-1414-4593-A1E6-5CBAEF9D50C1}" type="pres">
      <dgm:prSet presAssocID="{00378721-934E-40A5-BA95-ECA111DE7D58}" presName="compNode" presStyleCnt="0"/>
      <dgm:spPr/>
    </dgm:pt>
    <dgm:pt modelId="{00A84DE2-FB96-4AB5-9A2F-4FC8CB0B0F7C}" type="pres">
      <dgm:prSet presAssocID="{00378721-934E-40A5-BA95-ECA111DE7D58}" presName="iconBgRect" presStyleLbl="bgShp" presStyleIdx="1" presStyleCnt="2"/>
      <dgm:spPr>
        <a:solidFill>
          <a:schemeClr val="accent3">
            <a:lumMod val="60000"/>
            <a:lumOff val="40000"/>
          </a:schemeClr>
        </a:solidFill>
      </dgm:spPr>
    </dgm:pt>
    <dgm:pt modelId="{A171464D-8F30-44BC-91B5-6C37AD4B88FB}" type="pres">
      <dgm:prSet presAssocID="{00378721-934E-40A5-BA95-ECA111DE7D58}"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gaphone with solid fill"/>
        </a:ext>
      </dgm:extLst>
    </dgm:pt>
    <dgm:pt modelId="{86630B88-38C5-4D7B-AB9C-DBDE1C82C6E0}" type="pres">
      <dgm:prSet presAssocID="{00378721-934E-40A5-BA95-ECA111DE7D58}" presName="spaceRect" presStyleCnt="0"/>
      <dgm:spPr/>
    </dgm:pt>
    <dgm:pt modelId="{3825EFD9-8D59-45DC-81CB-3E2951E71319}" type="pres">
      <dgm:prSet presAssocID="{00378721-934E-40A5-BA95-ECA111DE7D58}" presName="textRect" presStyleLbl="revTx" presStyleIdx="1" presStyleCnt="2">
        <dgm:presLayoutVars>
          <dgm:chMax val="1"/>
          <dgm:chPref val="1"/>
        </dgm:presLayoutVars>
      </dgm:prSet>
      <dgm:spPr/>
    </dgm:pt>
  </dgm:ptLst>
  <dgm:cxnLst>
    <dgm:cxn modelId="{A1F98F26-5E6C-4FB5-9513-07B039F32C30}" type="presOf" srcId="{00378721-934E-40A5-BA95-ECA111DE7D58}" destId="{3825EFD9-8D59-45DC-81CB-3E2951E71319}" srcOrd="0" destOrd="0" presId="urn:microsoft.com/office/officeart/2018/5/layout/IconCircleLabelList"/>
    <dgm:cxn modelId="{D8A5EF3C-1034-49A6-B95D-D164A540D2CF}" srcId="{560C6FD6-27D1-4497-848C-DDAD4A93D39A}" destId="{1565C813-23B3-403F-BA10-D7D370DCD690}" srcOrd="0" destOrd="0" parTransId="{C68BDD4D-894C-497D-9E6C-C25A36B68DCE}" sibTransId="{3CFDF36F-4DA5-4A64-80A6-C8C23742538C}"/>
    <dgm:cxn modelId="{DEBF5FD6-E2FF-4593-9B3D-D8C6C2970DA7}" type="presOf" srcId="{560C6FD6-27D1-4497-848C-DDAD4A93D39A}" destId="{542BF397-632E-4494-9361-2D2FFD2525B6}" srcOrd="0" destOrd="0" presId="urn:microsoft.com/office/officeart/2018/5/layout/IconCircleLabelList"/>
    <dgm:cxn modelId="{A019E2ED-25EE-4BF0-97CC-9AA90368A1C3}" srcId="{560C6FD6-27D1-4497-848C-DDAD4A93D39A}" destId="{00378721-934E-40A5-BA95-ECA111DE7D58}" srcOrd="1" destOrd="0" parTransId="{5DE6A9CD-5EBC-49A9-9C5F-1C684248F558}" sibTransId="{68EBCBE8-0D07-4B8F-A1D0-C59878F7BC09}"/>
    <dgm:cxn modelId="{E67ABCFB-A706-459C-956B-B63A61A83260}" type="presOf" srcId="{1565C813-23B3-403F-BA10-D7D370DCD690}" destId="{AA64BD6C-85C8-40C6-BFD4-237D059495EE}" srcOrd="0" destOrd="0" presId="urn:microsoft.com/office/officeart/2018/5/layout/IconCircleLabelList"/>
    <dgm:cxn modelId="{143C8FD4-112E-43C9-880F-2F33B974ED0E}" type="presParOf" srcId="{542BF397-632E-4494-9361-2D2FFD2525B6}" destId="{EC44F062-1291-477C-951C-C8AD3CC7105C}" srcOrd="0" destOrd="0" presId="urn:microsoft.com/office/officeart/2018/5/layout/IconCircleLabelList"/>
    <dgm:cxn modelId="{CEAA736D-1E4C-4329-92FC-BA5BD0E3E66D}" type="presParOf" srcId="{EC44F062-1291-477C-951C-C8AD3CC7105C}" destId="{6119A483-BC95-413D-8B18-BB5E177762D1}" srcOrd="0" destOrd="0" presId="urn:microsoft.com/office/officeart/2018/5/layout/IconCircleLabelList"/>
    <dgm:cxn modelId="{2EC276D2-4679-42E4-B112-9BE603ADA9AC}" type="presParOf" srcId="{EC44F062-1291-477C-951C-C8AD3CC7105C}" destId="{EB7C7F2C-E848-439C-BB3C-228377A76A1A}" srcOrd="1" destOrd="0" presId="urn:microsoft.com/office/officeart/2018/5/layout/IconCircleLabelList"/>
    <dgm:cxn modelId="{843C7E44-B3C7-4FC4-BBD7-7E91C9012C03}" type="presParOf" srcId="{EC44F062-1291-477C-951C-C8AD3CC7105C}" destId="{F9634F36-FA79-4506-BE52-41E3E17D50E9}" srcOrd="2" destOrd="0" presId="urn:microsoft.com/office/officeart/2018/5/layout/IconCircleLabelList"/>
    <dgm:cxn modelId="{1DEA1999-BD62-48B5-8CE5-E83BFC5ADCAC}" type="presParOf" srcId="{EC44F062-1291-477C-951C-C8AD3CC7105C}" destId="{AA64BD6C-85C8-40C6-BFD4-237D059495EE}" srcOrd="3" destOrd="0" presId="urn:microsoft.com/office/officeart/2018/5/layout/IconCircleLabelList"/>
    <dgm:cxn modelId="{91EF4C6B-877E-4DA6-BC68-B136F2EFC3DF}" type="presParOf" srcId="{542BF397-632E-4494-9361-2D2FFD2525B6}" destId="{2768840F-C763-4BFC-9EB3-83AA940DC982}" srcOrd="1" destOrd="0" presId="urn:microsoft.com/office/officeart/2018/5/layout/IconCircleLabelList"/>
    <dgm:cxn modelId="{91229E5E-CFC6-4FCF-A5C4-5358E1461D65}" type="presParOf" srcId="{542BF397-632E-4494-9361-2D2FFD2525B6}" destId="{7070EB4C-1414-4593-A1E6-5CBAEF9D50C1}" srcOrd="2" destOrd="0" presId="urn:microsoft.com/office/officeart/2018/5/layout/IconCircleLabelList"/>
    <dgm:cxn modelId="{54A2B511-97A9-473C-9E90-DF1382B9FE72}" type="presParOf" srcId="{7070EB4C-1414-4593-A1E6-5CBAEF9D50C1}" destId="{00A84DE2-FB96-4AB5-9A2F-4FC8CB0B0F7C}" srcOrd="0" destOrd="0" presId="urn:microsoft.com/office/officeart/2018/5/layout/IconCircleLabelList"/>
    <dgm:cxn modelId="{F6ED1161-AA24-44A1-97A3-3B4332C6E964}" type="presParOf" srcId="{7070EB4C-1414-4593-A1E6-5CBAEF9D50C1}" destId="{A171464D-8F30-44BC-91B5-6C37AD4B88FB}" srcOrd="1" destOrd="0" presId="urn:microsoft.com/office/officeart/2018/5/layout/IconCircleLabelList"/>
    <dgm:cxn modelId="{D76D44AD-292F-4482-9D30-799706657C2C}" type="presParOf" srcId="{7070EB4C-1414-4593-A1E6-5CBAEF9D50C1}" destId="{86630B88-38C5-4D7B-AB9C-DBDE1C82C6E0}" srcOrd="2" destOrd="0" presId="urn:microsoft.com/office/officeart/2018/5/layout/IconCircleLabelList"/>
    <dgm:cxn modelId="{BF1D2642-4470-4129-9EA3-9D98A40C9F41}" type="presParOf" srcId="{7070EB4C-1414-4593-A1E6-5CBAEF9D50C1}" destId="{3825EFD9-8D59-45DC-81CB-3E2951E7131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7AEF89-093B-4A36-AE68-F4C6416B950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3746B51-6863-402D-A03D-272EE366A716}">
      <dgm:prSet/>
      <dgm:spPr/>
      <dgm:t>
        <a:bodyPr/>
        <a:lstStyle/>
        <a:p>
          <a:pPr>
            <a:defRPr b="1"/>
          </a:pPr>
          <a:r>
            <a:rPr lang="en-US"/>
            <a:t>Recreational Services</a:t>
          </a:r>
        </a:p>
      </dgm:t>
    </dgm:pt>
    <dgm:pt modelId="{307D349C-93A6-4B5E-8403-1E1D079A3B67}" type="parTrans" cxnId="{01B571BD-7A30-4C24-8A83-259F5B1DB76A}">
      <dgm:prSet/>
      <dgm:spPr/>
      <dgm:t>
        <a:bodyPr/>
        <a:lstStyle/>
        <a:p>
          <a:endParaRPr lang="en-US"/>
        </a:p>
      </dgm:t>
    </dgm:pt>
    <dgm:pt modelId="{896E6D81-B0D1-45EB-8CD4-E9A57D9E8B22}" type="sibTrans" cxnId="{01B571BD-7A30-4C24-8A83-259F5B1DB76A}">
      <dgm:prSet/>
      <dgm:spPr/>
      <dgm:t>
        <a:bodyPr/>
        <a:lstStyle/>
        <a:p>
          <a:endParaRPr lang="en-US"/>
        </a:p>
      </dgm:t>
    </dgm:pt>
    <dgm:pt modelId="{5DCDFA0F-A9BF-4461-80C9-AE608ACC12F4}">
      <dgm:prSet custT="1"/>
      <dgm:spPr/>
      <dgm:t>
        <a:bodyPr/>
        <a:lstStyle/>
        <a:p>
          <a:pPr marL="231775" indent="-231775">
            <a:buClr>
              <a:schemeClr val="accent2"/>
            </a:buClr>
            <a:buFont typeface="Wingdings" panose="05000000000000000000" pitchFamily="2" charset="2"/>
            <a:buChar char="§"/>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Degree to which injuries to public services occurred as a result of the incident and response</a:t>
          </a:r>
        </a:p>
      </dgm:t>
    </dgm:pt>
    <dgm:pt modelId="{0B08A75A-6F05-4157-B4A1-AE67085F41D5}" type="parTrans" cxnId="{8C2E8EC5-E86D-4C00-8F2F-153E4EB6CD84}">
      <dgm:prSet/>
      <dgm:spPr/>
      <dgm:t>
        <a:bodyPr/>
        <a:lstStyle/>
        <a:p>
          <a:endParaRPr lang="en-US"/>
        </a:p>
      </dgm:t>
    </dgm:pt>
    <dgm:pt modelId="{46F1CD83-6EF5-41D7-B203-68AEB95D4C32}" type="sibTrans" cxnId="{8C2E8EC5-E86D-4C00-8F2F-153E4EB6CD84}">
      <dgm:prSet/>
      <dgm:spPr/>
      <dgm:t>
        <a:bodyPr/>
        <a:lstStyle/>
        <a:p>
          <a:endParaRPr lang="en-US"/>
        </a:p>
      </dgm:t>
    </dgm:pt>
    <dgm:pt modelId="{DE16EC92-F130-4022-A41C-7F7D747C5A73}">
      <dgm:prSet custT="1"/>
      <dgm:spPr/>
      <dgm:t>
        <a:bodyPr/>
        <a:lstStyle/>
        <a:p>
          <a:pPr marL="231775" indent="-231775">
            <a:buFont typeface="Wingdings" panose="05000000000000000000" pitchFamily="2" charset="2"/>
            <a:buChar char="§"/>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Example activities: fishing, boating, rafting, kayaking, floating, swimming, etc.</a:t>
          </a:r>
        </a:p>
      </dgm:t>
    </dgm:pt>
    <dgm:pt modelId="{AC83BC78-0EE0-4F5C-9355-0BADB6649731}" type="parTrans" cxnId="{AA8510C2-5486-4610-B862-801294879F44}">
      <dgm:prSet/>
      <dgm:spPr/>
      <dgm:t>
        <a:bodyPr/>
        <a:lstStyle/>
        <a:p>
          <a:endParaRPr lang="en-US"/>
        </a:p>
      </dgm:t>
    </dgm:pt>
    <dgm:pt modelId="{21C0229A-41A2-4A96-B78C-0B71F33987D3}" type="sibTrans" cxnId="{AA8510C2-5486-4610-B862-801294879F44}">
      <dgm:prSet/>
      <dgm:spPr/>
      <dgm:t>
        <a:bodyPr/>
        <a:lstStyle/>
        <a:p>
          <a:endParaRPr lang="en-US"/>
        </a:p>
      </dgm:t>
    </dgm:pt>
    <dgm:pt modelId="{F02F3604-135E-43AE-91D9-078A20A46861}">
      <dgm:prSet custT="1"/>
      <dgm:spPr/>
      <dgm:t>
        <a:bodyPr/>
        <a:lstStyle/>
        <a:p>
          <a:pPr marL="231775" indent="-231775">
            <a:buFont typeface="Wingdings" panose="05000000000000000000" pitchFamily="2" charset="2"/>
            <a:buChar char="§"/>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FWP fishing pressure data (2013-2021 compared to 2023)</a:t>
          </a:r>
        </a:p>
      </dgm:t>
    </dgm:pt>
    <dgm:pt modelId="{9346C37A-850A-4A7C-87DA-2F1FF04DE32B}" type="parTrans" cxnId="{04279FBB-EC34-4D9D-88D4-E280131369F8}">
      <dgm:prSet/>
      <dgm:spPr/>
      <dgm:t>
        <a:bodyPr/>
        <a:lstStyle/>
        <a:p>
          <a:endParaRPr lang="en-US"/>
        </a:p>
      </dgm:t>
    </dgm:pt>
    <dgm:pt modelId="{E20E6B67-CE7F-4462-B0D3-FF118A16B9AE}" type="sibTrans" cxnId="{04279FBB-EC34-4D9D-88D4-E280131369F8}">
      <dgm:prSet/>
      <dgm:spPr/>
      <dgm:t>
        <a:bodyPr/>
        <a:lstStyle/>
        <a:p>
          <a:endParaRPr lang="en-US"/>
        </a:p>
      </dgm:t>
    </dgm:pt>
    <dgm:pt modelId="{9F0C5940-A0B6-4FE5-A4FB-B9A09F5CB1C4}">
      <dgm:prSet/>
      <dgm:spPr/>
      <dgm:t>
        <a:bodyPr/>
        <a:lstStyle/>
        <a:p>
          <a:pPr>
            <a:defRPr b="1"/>
          </a:pPr>
          <a:r>
            <a:rPr lang="en-US"/>
            <a:t>Ecological Resources</a:t>
          </a:r>
        </a:p>
      </dgm:t>
    </dgm:pt>
    <dgm:pt modelId="{8E43AF75-9C1F-486B-BF27-BF1251B6103B}" type="parTrans" cxnId="{F24968D5-B136-4E7B-99B8-FD700FBF856F}">
      <dgm:prSet/>
      <dgm:spPr/>
      <dgm:t>
        <a:bodyPr/>
        <a:lstStyle/>
        <a:p>
          <a:endParaRPr lang="en-US"/>
        </a:p>
      </dgm:t>
    </dgm:pt>
    <dgm:pt modelId="{A52F3653-BFD7-435A-914D-8C0C68961DB7}" type="sibTrans" cxnId="{F24968D5-B136-4E7B-99B8-FD700FBF856F}">
      <dgm:prSet/>
      <dgm:spPr/>
      <dgm:t>
        <a:bodyPr/>
        <a:lstStyle/>
        <a:p>
          <a:endParaRPr lang="en-US"/>
        </a:p>
      </dgm:t>
    </dgm:pt>
    <dgm:pt modelId="{A6AA15B2-2C95-4A1E-8A96-24727B72EECD}">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Footprint of habitat physically covered by asphalt</a:t>
          </a:r>
        </a:p>
      </dgm:t>
    </dgm:pt>
    <dgm:pt modelId="{31784CEB-ED06-4B85-B202-DD411DA5E719}" type="parTrans" cxnId="{EE82F491-670E-479F-B63C-1D3AA9C6D2FF}">
      <dgm:prSet/>
      <dgm:spPr/>
      <dgm:t>
        <a:bodyPr/>
        <a:lstStyle/>
        <a:p>
          <a:endParaRPr lang="en-US"/>
        </a:p>
      </dgm:t>
    </dgm:pt>
    <dgm:pt modelId="{1C97C06D-B525-4101-B85B-541B344E2F81}" type="sibTrans" cxnId="{EE82F491-670E-479F-B63C-1D3AA9C6D2FF}">
      <dgm:prSet/>
      <dgm:spPr/>
      <dgm:t>
        <a:bodyPr/>
        <a:lstStyle/>
        <a:p>
          <a:endParaRPr lang="en-US"/>
        </a:p>
      </dgm:t>
    </dgm:pt>
    <dgm:pt modelId="{2EDB663C-F4DA-4C90-9DE2-FDAB2BCCAA35}">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Impacts to habitat from heavy equipment use, staging grounds, channel excavation</a:t>
          </a:r>
        </a:p>
      </dgm:t>
    </dgm:pt>
    <dgm:pt modelId="{AAF52EF6-B6CB-46F3-85CF-ACCA5A56C211}" type="parTrans" cxnId="{17460FC9-427D-41FB-9B4C-A51A569D743D}">
      <dgm:prSet/>
      <dgm:spPr/>
      <dgm:t>
        <a:bodyPr/>
        <a:lstStyle/>
        <a:p>
          <a:endParaRPr lang="en-US"/>
        </a:p>
      </dgm:t>
    </dgm:pt>
    <dgm:pt modelId="{022BC20A-9B20-4083-B90C-3B1B7AFA4BA8}" type="sibTrans" cxnId="{17460FC9-427D-41FB-9B4C-A51A569D743D}">
      <dgm:prSet/>
      <dgm:spPr/>
      <dgm:t>
        <a:bodyPr/>
        <a:lstStyle/>
        <a:p>
          <a:endParaRPr lang="en-US"/>
        </a:p>
      </dgm:t>
    </dgm:pt>
    <dgm:pt modelId="{E1A0561E-9C25-43FA-9A57-197B56282078}">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Riprap placed above the derailment</a:t>
          </a:r>
        </a:p>
      </dgm:t>
    </dgm:pt>
    <dgm:pt modelId="{EFF19B53-6494-4106-816F-99AAD1CECA64}" type="parTrans" cxnId="{CCFBCD65-DF83-4F45-A7EB-D598D5119FBD}">
      <dgm:prSet/>
      <dgm:spPr/>
      <dgm:t>
        <a:bodyPr/>
        <a:lstStyle/>
        <a:p>
          <a:endParaRPr lang="en-US"/>
        </a:p>
      </dgm:t>
    </dgm:pt>
    <dgm:pt modelId="{A6D7DA4E-C486-4869-BC45-74D0F87A87D7}" type="sibTrans" cxnId="{CCFBCD65-DF83-4F45-A7EB-D598D5119FBD}">
      <dgm:prSet/>
      <dgm:spPr/>
      <dgm:t>
        <a:bodyPr/>
        <a:lstStyle/>
        <a:p>
          <a:endParaRPr lang="en-US"/>
        </a:p>
      </dgm:t>
    </dgm:pt>
    <dgm:pt modelId="{06BAEF8D-E057-46DF-9CD3-6FEB8E6EEBFB}">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Existing surface water, sediment, soil, and fish tissue samples, compare to adverse effect levels</a:t>
          </a:r>
        </a:p>
      </dgm:t>
    </dgm:pt>
    <dgm:pt modelId="{1ABDA8A7-F264-49C5-9F89-77927DE01375}" type="parTrans" cxnId="{97A6417E-3B44-465C-941D-1A1672EF541D}">
      <dgm:prSet/>
      <dgm:spPr/>
      <dgm:t>
        <a:bodyPr/>
        <a:lstStyle/>
        <a:p>
          <a:endParaRPr lang="en-US"/>
        </a:p>
      </dgm:t>
    </dgm:pt>
    <dgm:pt modelId="{EB91A51D-3B48-4010-B399-826FDD9A6FFC}" type="sibTrans" cxnId="{97A6417E-3B44-465C-941D-1A1672EF541D}">
      <dgm:prSet/>
      <dgm:spPr/>
      <dgm:t>
        <a:bodyPr/>
        <a:lstStyle/>
        <a:p>
          <a:endParaRPr lang="en-US"/>
        </a:p>
      </dgm:t>
    </dgm:pt>
    <dgm:pt modelId="{88F6E586-327F-48D9-A321-AAA086BFF981}" type="pres">
      <dgm:prSet presAssocID="{707AEF89-093B-4A36-AE68-F4C6416B9502}" presName="root" presStyleCnt="0">
        <dgm:presLayoutVars>
          <dgm:dir/>
          <dgm:resizeHandles val="exact"/>
        </dgm:presLayoutVars>
      </dgm:prSet>
      <dgm:spPr/>
    </dgm:pt>
    <dgm:pt modelId="{825DE51D-3227-4483-BF2D-06A5F0CCF027}" type="pres">
      <dgm:prSet presAssocID="{E3746B51-6863-402D-A03D-272EE366A716}" presName="compNode" presStyleCnt="0"/>
      <dgm:spPr/>
    </dgm:pt>
    <dgm:pt modelId="{ED5F3377-A4AC-4C79-BC24-0C99599F2F68}" type="pres">
      <dgm:prSet presAssocID="{E3746B51-6863-402D-A03D-272EE366A71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ing"/>
        </a:ext>
      </dgm:extLst>
    </dgm:pt>
    <dgm:pt modelId="{722C18DC-3F5A-4EEA-BB19-421EA2EDCB97}" type="pres">
      <dgm:prSet presAssocID="{E3746B51-6863-402D-A03D-272EE366A716}" presName="iconSpace" presStyleCnt="0"/>
      <dgm:spPr/>
    </dgm:pt>
    <dgm:pt modelId="{C37F3DD0-7F46-4B2F-BACD-0DB177CB25EA}" type="pres">
      <dgm:prSet presAssocID="{E3746B51-6863-402D-A03D-272EE366A716}" presName="parTx" presStyleLbl="revTx" presStyleIdx="0" presStyleCnt="4">
        <dgm:presLayoutVars>
          <dgm:chMax val="0"/>
          <dgm:chPref val="0"/>
        </dgm:presLayoutVars>
      </dgm:prSet>
      <dgm:spPr/>
    </dgm:pt>
    <dgm:pt modelId="{441D8409-E1F4-41E4-A139-A3BB4CAB7B4A}" type="pres">
      <dgm:prSet presAssocID="{E3746B51-6863-402D-A03D-272EE366A716}" presName="txSpace" presStyleCnt="0"/>
      <dgm:spPr/>
    </dgm:pt>
    <dgm:pt modelId="{159A8E93-A0E4-461C-B658-261341B5FEAE}" type="pres">
      <dgm:prSet presAssocID="{E3746B51-6863-402D-A03D-272EE366A716}" presName="desTx" presStyleLbl="revTx" presStyleIdx="1" presStyleCnt="4">
        <dgm:presLayoutVars/>
      </dgm:prSet>
      <dgm:spPr/>
    </dgm:pt>
    <dgm:pt modelId="{7975A19D-45B2-4253-B6FF-6C49F0A2A4D0}" type="pres">
      <dgm:prSet presAssocID="{896E6D81-B0D1-45EB-8CD4-E9A57D9E8B22}" presName="sibTrans" presStyleCnt="0"/>
      <dgm:spPr/>
    </dgm:pt>
    <dgm:pt modelId="{8460BD0D-5417-4FA1-B2E0-18740A904EFE}" type="pres">
      <dgm:prSet presAssocID="{9F0C5940-A0B6-4FE5-A4FB-B9A09F5CB1C4}" presName="compNode" presStyleCnt="0"/>
      <dgm:spPr/>
    </dgm:pt>
    <dgm:pt modelId="{2651A1CB-FA05-4A19-B84E-7905033663E3}" type="pres">
      <dgm:prSet presAssocID="{9F0C5940-A0B6-4FE5-A4FB-B9A09F5CB1C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Rainforest with solid fill"/>
        </a:ext>
      </dgm:extLst>
    </dgm:pt>
    <dgm:pt modelId="{9ED0C3E2-9161-4379-9DA7-47954FBE8962}" type="pres">
      <dgm:prSet presAssocID="{9F0C5940-A0B6-4FE5-A4FB-B9A09F5CB1C4}" presName="iconSpace" presStyleCnt="0"/>
      <dgm:spPr/>
    </dgm:pt>
    <dgm:pt modelId="{D84E859B-70A9-43AB-8897-279859752B3B}" type="pres">
      <dgm:prSet presAssocID="{9F0C5940-A0B6-4FE5-A4FB-B9A09F5CB1C4}" presName="parTx" presStyleLbl="revTx" presStyleIdx="2" presStyleCnt="4">
        <dgm:presLayoutVars>
          <dgm:chMax val="0"/>
          <dgm:chPref val="0"/>
        </dgm:presLayoutVars>
      </dgm:prSet>
      <dgm:spPr/>
    </dgm:pt>
    <dgm:pt modelId="{75843DE9-E8F0-4673-87B0-14991662E353}" type="pres">
      <dgm:prSet presAssocID="{9F0C5940-A0B6-4FE5-A4FB-B9A09F5CB1C4}" presName="txSpace" presStyleCnt="0"/>
      <dgm:spPr/>
    </dgm:pt>
    <dgm:pt modelId="{C222BC3C-46F4-4F4C-B2D3-6CBB2C6E1E2F}" type="pres">
      <dgm:prSet presAssocID="{9F0C5940-A0B6-4FE5-A4FB-B9A09F5CB1C4}" presName="desTx" presStyleLbl="revTx" presStyleIdx="3" presStyleCnt="4">
        <dgm:presLayoutVars/>
      </dgm:prSet>
      <dgm:spPr/>
    </dgm:pt>
  </dgm:ptLst>
  <dgm:cxnLst>
    <dgm:cxn modelId="{5AAE5F06-96E1-4C87-8C9F-FED94D9D8409}" type="presOf" srcId="{707AEF89-093B-4A36-AE68-F4C6416B9502}" destId="{88F6E586-327F-48D9-A321-AAA086BFF981}" srcOrd="0" destOrd="0" presId="urn:microsoft.com/office/officeart/2018/2/layout/IconLabelDescriptionList"/>
    <dgm:cxn modelId="{F49F172F-BBA1-4DD7-9D51-D84163ED68D5}" type="presOf" srcId="{A6AA15B2-2C95-4A1E-8A96-24727B72EECD}" destId="{C222BC3C-46F4-4F4C-B2D3-6CBB2C6E1E2F}" srcOrd="0" destOrd="0" presId="urn:microsoft.com/office/officeart/2018/2/layout/IconLabelDescriptionList"/>
    <dgm:cxn modelId="{306E783A-933D-4D8C-B6D9-948C8D0BCB12}" type="presOf" srcId="{2EDB663C-F4DA-4C90-9DE2-FDAB2BCCAA35}" destId="{C222BC3C-46F4-4F4C-B2D3-6CBB2C6E1E2F}" srcOrd="0" destOrd="1" presId="urn:microsoft.com/office/officeart/2018/2/layout/IconLabelDescriptionList"/>
    <dgm:cxn modelId="{6666A83E-5373-43C8-B601-16F368616ADD}" type="presOf" srcId="{06BAEF8D-E057-46DF-9CD3-6FEB8E6EEBFB}" destId="{C222BC3C-46F4-4F4C-B2D3-6CBB2C6E1E2F}" srcOrd="0" destOrd="3" presId="urn:microsoft.com/office/officeart/2018/2/layout/IconLabelDescriptionList"/>
    <dgm:cxn modelId="{CCFBCD65-DF83-4F45-A7EB-D598D5119FBD}" srcId="{9F0C5940-A0B6-4FE5-A4FB-B9A09F5CB1C4}" destId="{E1A0561E-9C25-43FA-9A57-197B56282078}" srcOrd="2" destOrd="0" parTransId="{EFF19B53-6494-4106-816F-99AAD1CECA64}" sibTransId="{A6D7DA4E-C486-4869-BC45-74D0F87A87D7}"/>
    <dgm:cxn modelId="{FD4FA06D-DA83-4D09-9E9D-5AD197F85629}" type="presOf" srcId="{E1A0561E-9C25-43FA-9A57-197B56282078}" destId="{C222BC3C-46F4-4F4C-B2D3-6CBB2C6E1E2F}" srcOrd="0" destOrd="2" presId="urn:microsoft.com/office/officeart/2018/2/layout/IconLabelDescriptionList"/>
    <dgm:cxn modelId="{45E7F150-D685-40C4-829F-9F9806E13C24}" type="presOf" srcId="{DE16EC92-F130-4022-A41C-7F7D747C5A73}" destId="{159A8E93-A0E4-461C-B658-261341B5FEAE}" srcOrd="0" destOrd="1" presId="urn:microsoft.com/office/officeart/2018/2/layout/IconLabelDescriptionList"/>
    <dgm:cxn modelId="{97A6417E-3B44-465C-941D-1A1672EF541D}" srcId="{9F0C5940-A0B6-4FE5-A4FB-B9A09F5CB1C4}" destId="{06BAEF8D-E057-46DF-9CD3-6FEB8E6EEBFB}" srcOrd="3" destOrd="0" parTransId="{1ABDA8A7-F264-49C5-9F89-77927DE01375}" sibTransId="{EB91A51D-3B48-4010-B399-826FDD9A6FFC}"/>
    <dgm:cxn modelId="{6776348A-487B-42C9-B949-330AA42F194F}" type="presOf" srcId="{9F0C5940-A0B6-4FE5-A4FB-B9A09F5CB1C4}" destId="{D84E859B-70A9-43AB-8897-279859752B3B}" srcOrd="0" destOrd="0" presId="urn:microsoft.com/office/officeart/2018/2/layout/IconLabelDescriptionList"/>
    <dgm:cxn modelId="{EE82F491-670E-479F-B63C-1D3AA9C6D2FF}" srcId="{9F0C5940-A0B6-4FE5-A4FB-B9A09F5CB1C4}" destId="{A6AA15B2-2C95-4A1E-8A96-24727B72EECD}" srcOrd="0" destOrd="0" parTransId="{31784CEB-ED06-4B85-B202-DD411DA5E719}" sibTransId="{1C97C06D-B525-4101-B85B-541B344E2F81}"/>
    <dgm:cxn modelId="{04279FBB-EC34-4D9D-88D4-E280131369F8}" srcId="{E3746B51-6863-402D-A03D-272EE366A716}" destId="{F02F3604-135E-43AE-91D9-078A20A46861}" srcOrd="2" destOrd="0" parTransId="{9346C37A-850A-4A7C-87DA-2F1FF04DE32B}" sibTransId="{E20E6B67-CE7F-4462-B0D3-FF118A16B9AE}"/>
    <dgm:cxn modelId="{01B571BD-7A30-4C24-8A83-259F5B1DB76A}" srcId="{707AEF89-093B-4A36-AE68-F4C6416B9502}" destId="{E3746B51-6863-402D-A03D-272EE366A716}" srcOrd="0" destOrd="0" parTransId="{307D349C-93A6-4B5E-8403-1E1D079A3B67}" sibTransId="{896E6D81-B0D1-45EB-8CD4-E9A57D9E8B22}"/>
    <dgm:cxn modelId="{AA8510C2-5486-4610-B862-801294879F44}" srcId="{E3746B51-6863-402D-A03D-272EE366A716}" destId="{DE16EC92-F130-4022-A41C-7F7D747C5A73}" srcOrd="1" destOrd="0" parTransId="{AC83BC78-0EE0-4F5C-9355-0BADB6649731}" sibTransId="{21C0229A-41A2-4A96-B78C-0B71F33987D3}"/>
    <dgm:cxn modelId="{8C2E8EC5-E86D-4C00-8F2F-153E4EB6CD84}" srcId="{E3746B51-6863-402D-A03D-272EE366A716}" destId="{5DCDFA0F-A9BF-4461-80C9-AE608ACC12F4}" srcOrd="0" destOrd="0" parTransId="{0B08A75A-6F05-4157-B4A1-AE67085F41D5}" sibTransId="{46F1CD83-6EF5-41D7-B203-68AEB95D4C32}"/>
    <dgm:cxn modelId="{17460FC9-427D-41FB-9B4C-A51A569D743D}" srcId="{9F0C5940-A0B6-4FE5-A4FB-B9A09F5CB1C4}" destId="{2EDB663C-F4DA-4C90-9DE2-FDAB2BCCAA35}" srcOrd="1" destOrd="0" parTransId="{AAF52EF6-B6CB-46F3-85CF-ACCA5A56C211}" sibTransId="{022BC20A-9B20-4083-B90C-3B1B7AFA4BA8}"/>
    <dgm:cxn modelId="{F24968D5-B136-4E7B-99B8-FD700FBF856F}" srcId="{707AEF89-093B-4A36-AE68-F4C6416B9502}" destId="{9F0C5940-A0B6-4FE5-A4FB-B9A09F5CB1C4}" srcOrd="1" destOrd="0" parTransId="{8E43AF75-9C1F-486B-BF27-BF1251B6103B}" sibTransId="{A52F3653-BFD7-435A-914D-8C0C68961DB7}"/>
    <dgm:cxn modelId="{48A6B2D8-5378-4269-8E91-E65A0191C06D}" type="presOf" srcId="{5DCDFA0F-A9BF-4461-80C9-AE608ACC12F4}" destId="{159A8E93-A0E4-461C-B658-261341B5FEAE}" srcOrd="0" destOrd="0" presId="urn:microsoft.com/office/officeart/2018/2/layout/IconLabelDescriptionList"/>
    <dgm:cxn modelId="{E13EF5DC-EF70-409B-9CC4-D8C8D24DC12F}" type="presOf" srcId="{F02F3604-135E-43AE-91D9-078A20A46861}" destId="{159A8E93-A0E4-461C-B658-261341B5FEAE}" srcOrd="0" destOrd="2" presId="urn:microsoft.com/office/officeart/2018/2/layout/IconLabelDescriptionList"/>
    <dgm:cxn modelId="{84F039E3-852E-4714-817F-F3A9D378257C}" type="presOf" srcId="{E3746B51-6863-402D-A03D-272EE366A716}" destId="{C37F3DD0-7F46-4B2F-BACD-0DB177CB25EA}" srcOrd="0" destOrd="0" presId="urn:microsoft.com/office/officeart/2018/2/layout/IconLabelDescriptionList"/>
    <dgm:cxn modelId="{BB6B1352-622B-45D1-8F78-5CC5F1CE3EF5}" type="presParOf" srcId="{88F6E586-327F-48D9-A321-AAA086BFF981}" destId="{825DE51D-3227-4483-BF2D-06A5F0CCF027}" srcOrd="0" destOrd="0" presId="urn:microsoft.com/office/officeart/2018/2/layout/IconLabelDescriptionList"/>
    <dgm:cxn modelId="{4F98B9EA-4F19-4EAE-8F27-80A0F4C66873}" type="presParOf" srcId="{825DE51D-3227-4483-BF2D-06A5F0CCF027}" destId="{ED5F3377-A4AC-4C79-BC24-0C99599F2F68}" srcOrd="0" destOrd="0" presId="urn:microsoft.com/office/officeart/2018/2/layout/IconLabelDescriptionList"/>
    <dgm:cxn modelId="{FA1BCF19-5200-4C7A-AAAF-462A753E88F4}" type="presParOf" srcId="{825DE51D-3227-4483-BF2D-06A5F0CCF027}" destId="{722C18DC-3F5A-4EEA-BB19-421EA2EDCB97}" srcOrd="1" destOrd="0" presId="urn:microsoft.com/office/officeart/2018/2/layout/IconLabelDescriptionList"/>
    <dgm:cxn modelId="{B5A0875F-6EB4-47C4-AEFA-4C1FD17B2B8C}" type="presParOf" srcId="{825DE51D-3227-4483-BF2D-06A5F0CCF027}" destId="{C37F3DD0-7F46-4B2F-BACD-0DB177CB25EA}" srcOrd="2" destOrd="0" presId="urn:microsoft.com/office/officeart/2018/2/layout/IconLabelDescriptionList"/>
    <dgm:cxn modelId="{DDA7D062-4FF2-4C94-933A-869325D15E18}" type="presParOf" srcId="{825DE51D-3227-4483-BF2D-06A5F0CCF027}" destId="{441D8409-E1F4-41E4-A139-A3BB4CAB7B4A}" srcOrd="3" destOrd="0" presId="urn:microsoft.com/office/officeart/2018/2/layout/IconLabelDescriptionList"/>
    <dgm:cxn modelId="{B66E70F4-CA3C-478D-AEBA-E039E5409B5F}" type="presParOf" srcId="{825DE51D-3227-4483-BF2D-06A5F0CCF027}" destId="{159A8E93-A0E4-461C-B658-261341B5FEAE}" srcOrd="4" destOrd="0" presId="urn:microsoft.com/office/officeart/2018/2/layout/IconLabelDescriptionList"/>
    <dgm:cxn modelId="{62C4B1B3-0634-4E70-831B-C60E88C955DC}" type="presParOf" srcId="{88F6E586-327F-48D9-A321-AAA086BFF981}" destId="{7975A19D-45B2-4253-B6FF-6C49F0A2A4D0}" srcOrd="1" destOrd="0" presId="urn:microsoft.com/office/officeart/2018/2/layout/IconLabelDescriptionList"/>
    <dgm:cxn modelId="{9FA1476F-6219-478F-89EB-3B4ACF5D89CA}" type="presParOf" srcId="{88F6E586-327F-48D9-A321-AAA086BFF981}" destId="{8460BD0D-5417-4FA1-B2E0-18740A904EFE}" srcOrd="2" destOrd="0" presId="urn:microsoft.com/office/officeart/2018/2/layout/IconLabelDescriptionList"/>
    <dgm:cxn modelId="{22A6AC3D-5451-47AD-8DE4-C0A2CF2EC6F5}" type="presParOf" srcId="{8460BD0D-5417-4FA1-B2E0-18740A904EFE}" destId="{2651A1CB-FA05-4A19-B84E-7905033663E3}" srcOrd="0" destOrd="0" presId="urn:microsoft.com/office/officeart/2018/2/layout/IconLabelDescriptionList"/>
    <dgm:cxn modelId="{A5003917-06EE-4507-91FD-4399DB7EBD3F}" type="presParOf" srcId="{8460BD0D-5417-4FA1-B2E0-18740A904EFE}" destId="{9ED0C3E2-9161-4379-9DA7-47954FBE8962}" srcOrd="1" destOrd="0" presId="urn:microsoft.com/office/officeart/2018/2/layout/IconLabelDescriptionList"/>
    <dgm:cxn modelId="{D20063FD-8149-4361-965C-E30D69CA214E}" type="presParOf" srcId="{8460BD0D-5417-4FA1-B2E0-18740A904EFE}" destId="{D84E859B-70A9-43AB-8897-279859752B3B}" srcOrd="2" destOrd="0" presId="urn:microsoft.com/office/officeart/2018/2/layout/IconLabelDescriptionList"/>
    <dgm:cxn modelId="{92701103-706F-4E5F-94F7-0EBDCAE5A1E6}" type="presParOf" srcId="{8460BD0D-5417-4FA1-B2E0-18740A904EFE}" destId="{75843DE9-E8F0-4673-87B0-14991662E353}" srcOrd="3" destOrd="0" presId="urn:microsoft.com/office/officeart/2018/2/layout/IconLabelDescriptionList"/>
    <dgm:cxn modelId="{6FD7EE6D-8A61-4337-AED0-D1A61B5C4493}" type="presParOf" srcId="{8460BD0D-5417-4FA1-B2E0-18740A904EFE}" destId="{C222BC3C-46F4-4F4C-B2D3-6CBB2C6E1E2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07AEF89-093B-4A36-AE68-F4C6416B950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3746B51-6863-402D-A03D-272EE366A716}">
      <dgm:prSet/>
      <dgm:spPr/>
      <dgm:t>
        <a:bodyPr/>
        <a:lstStyle/>
        <a:p>
          <a:pPr>
            <a:defRPr b="1"/>
          </a:pPr>
          <a:r>
            <a:rPr lang="en-US"/>
            <a:t>Recreational Services</a:t>
          </a:r>
        </a:p>
      </dgm:t>
    </dgm:pt>
    <dgm:pt modelId="{307D349C-93A6-4B5E-8403-1E1D079A3B67}" type="parTrans" cxnId="{01B571BD-7A30-4C24-8A83-259F5B1DB76A}">
      <dgm:prSet/>
      <dgm:spPr/>
      <dgm:t>
        <a:bodyPr/>
        <a:lstStyle/>
        <a:p>
          <a:endParaRPr lang="en-US"/>
        </a:p>
      </dgm:t>
    </dgm:pt>
    <dgm:pt modelId="{896E6D81-B0D1-45EB-8CD4-E9A57D9E8B22}" type="sibTrans" cxnId="{01B571BD-7A30-4C24-8A83-259F5B1DB76A}">
      <dgm:prSet/>
      <dgm:spPr/>
      <dgm:t>
        <a:bodyPr/>
        <a:lstStyle/>
        <a:p>
          <a:endParaRPr lang="en-US"/>
        </a:p>
      </dgm:t>
    </dgm:pt>
    <dgm:pt modelId="{5DCDFA0F-A9BF-4461-80C9-AE608ACC12F4}">
      <dgm:prSet custT="1"/>
      <dgm:spPr/>
      <dgm:t>
        <a:bodyPr/>
        <a:lstStyle/>
        <a:p>
          <a:pPr marL="231775" lvl="0" indent="-231775" algn="l" defTabSz="622300">
            <a:lnSpc>
              <a:spcPct val="90000"/>
            </a:lnSpc>
            <a:spcBef>
              <a:spcPct val="0"/>
            </a:spcBef>
            <a:spcAft>
              <a:spcPct val="35000"/>
            </a:spcAft>
            <a:buClr>
              <a:schemeClr val="accent2"/>
            </a:buClr>
            <a:buFont typeface="Wingdings" panose="05000000000000000000" pitchFamily="2" charset="2"/>
            <a:buChar char="§"/>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schemeClr val="tx1"/>
              </a:solidFill>
              <a:latin typeface="+mn-lt"/>
            </a:rPr>
            <a:t>“</a:t>
          </a:r>
          <a:r>
            <a:rPr lang="en-US" sz="1800" kern="1200" dirty="0"/>
            <a:t>Benefits transfer” approach</a:t>
          </a:r>
        </a:p>
      </dgm:t>
    </dgm:pt>
    <dgm:pt modelId="{0B08A75A-6F05-4157-B4A1-AE67085F41D5}" type="parTrans" cxnId="{8C2E8EC5-E86D-4C00-8F2F-153E4EB6CD84}">
      <dgm:prSet/>
      <dgm:spPr/>
      <dgm:t>
        <a:bodyPr/>
        <a:lstStyle/>
        <a:p>
          <a:endParaRPr lang="en-US"/>
        </a:p>
      </dgm:t>
    </dgm:pt>
    <dgm:pt modelId="{46F1CD83-6EF5-41D7-B203-68AEB95D4C32}" type="sibTrans" cxnId="{8C2E8EC5-E86D-4C00-8F2F-153E4EB6CD84}">
      <dgm:prSet/>
      <dgm:spPr/>
      <dgm:t>
        <a:bodyPr/>
        <a:lstStyle/>
        <a:p>
          <a:endParaRPr lang="en-US"/>
        </a:p>
      </dgm:t>
    </dgm:pt>
    <dgm:pt modelId="{DE16EC92-F130-4022-A41C-7F7D747C5A73}">
      <dgm:prSet custT="1"/>
      <dgm:spPr/>
      <dgm:t>
        <a:bodyPr/>
        <a:lstStyle/>
        <a:p>
          <a:pPr marL="231775" lvl="0" indent="-231775" algn="l" defTabSz="622300">
            <a:lnSpc>
              <a:spcPct val="90000"/>
            </a:lnSpc>
            <a:spcBef>
              <a:spcPct val="0"/>
            </a:spcBef>
            <a:spcAft>
              <a:spcPct val="35000"/>
            </a:spcAft>
            <a:buClr>
              <a:srgbClr val="4590B8"/>
            </a:buClr>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Assign dollar value to recreational activities (e.g., $/day of recreational fishing)</a:t>
          </a:r>
        </a:p>
      </dgm:t>
    </dgm:pt>
    <dgm:pt modelId="{AC83BC78-0EE0-4F5C-9355-0BADB6649731}" type="parTrans" cxnId="{AA8510C2-5486-4610-B862-801294879F44}">
      <dgm:prSet/>
      <dgm:spPr/>
      <dgm:t>
        <a:bodyPr/>
        <a:lstStyle/>
        <a:p>
          <a:endParaRPr lang="en-US"/>
        </a:p>
      </dgm:t>
    </dgm:pt>
    <dgm:pt modelId="{21C0229A-41A2-4A96-B78C-0B71F33987D3}" type="sibTrans" cxnId="{AA8510C2-5486-4610-B862-801294879F44}">
      <dgm:prSet/>
      <dgm:spPr/>
      <dgm:t>
        <a:bodyPr/>
        <a:lstStyle/>
        <a:p>
          <a:endParaRPr lang="en-US"/>
        </a:p>
      </dgm:t>
    </dgm:pt>
    <dgm:pt modelId="{F02F3604-135E-43AE-91D9-078A20A46861}">
      <dgm:prSet custT="1"/>
      <dgm:spPr/>
      <dgm:t>
        <a:bodyPr/>
        <a:lstStyle/>
        <a:p>
          <a:pPr marL="231775" lvl="0" indent="-231775" algn="l" defTabSz="622300">
            <a:lnSpc>
              <a:spcPct val="90000"/>
            </a:lnSpc>
            <a:spcBef>
              <a:spcPct val="0"/>
            </a:spcBef>
            <a:spcAft>
              <a:spcPct val="35000"/>
            </a:spcAft>
            <a:buFont typeface="Wingdings" panose="05000000000000000000" pitchFamily="2" charset="2"/>
            <a:buChar char="§"/>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Use established values from literature</a:t>
          </a:r>
        </a:p>
        <a:p>
          <a:pPr marL="231775" lvl="0" indent="-231775" algn="l" defTabSz="622300">
            <a:lnSpc>
              <a:spcPct val="90000"/>
            </a:lnSpc>
            <a:spcBef>
              <a:spcPct val="0"/>
            </a:spcBef>
            <a:spcAft>
              <a:spcPct val="35000"/>
            </a:spcAft>
            <a:buFont typeface="Wingdings" panose="05000000000000000000" pitchFamily="2" charset="2"/>
            <a:buChar char="§"/>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Estimate lost days, convert to $ value </a:t>
          </a:r>
        </a:p>
      </dgm:t>
    </dgm:pt>
    <dgm:pt modelId="{9346C37A-850A-4A7C-87DA-2F1FF04DE32B}" type="parTrans" cxnId="{04279FBB-EC34-4D9D-88D4-E280131369F8}">
      <dgm:prSet/>
      <dgm:spPr/>
      <dgm:t>
        <a:bodyPr/>
        <a:lstStyle/>
        <a:p>
          <a:endParaRPr lang="en-US"/>
        </a:p>
      </dgm:t>
    </dgm:pt>
    <dgm:pt modelId="{E20E6B67-CE7F-4462-B0D3-FF118A16B9AE}" type="sibTrans" cxnId="{04279FBB-EC34-4D9D-88D4-E280131369F8}">
      <dgm:prSet/>
      <dgm:spPr/>
      <dgm:t>
        <a:bodyPr/>
        <a:lstStyle/>
        <a:p>
          <a:endParaRPr lang="en-US"/>
        </a:p>
      </dgm:t>
    </dgm:pt>
    <dgm:pt modelId="{9F0C5940-A0B6-4FE5-A4FB-B9A09F5CB1C4}">
      <dgm:prSet/>
      <dgm:spPr/>
      <dgm:t>
        <a:bodyPr/>
        <a:lstStyle/>
        <a:p>
          <a:pPr>
            <a:defRPr b="1"/>
          </a:pPr>
          <a:r>
            <a:rPr lang="en-US"/>
            <a:t>Ecological Resources</a:t>
          </a:r>
        </a:p>
      </dgm:t>
    </dgm:pt>
    <dgm:pt modelId="{8E43AF75-9C1F-486B-BF27-BF1251B6103B}" type="parTrans" cxnId="{F24968D5-B136-4E7B-99B8-FD700FBF856F}">
      <dgm:prSet/>
      <dgm:spPr/>
      <dgm:t>
        <a:bodyPr/>
        <a:lstStyle/>
        <a:p>
          <a:endParaRPr lang="en-US"/>
        </a:p>
      </dgm:t>
    </dgm:pt>
    <dgm:pt modelId="{A52F3653-BFD7-435A-914D-8C0C68961DB7}" type="sibTrans" cxnId="{F24968D5-B136-4E7B-99B8-FD700FBF856F}">
      <dgm:prSet/>
      <dgm:spPr/>
      <dgm:t>
        <a:bodyPr/>
        <a:lstStyle/>
        <a:p>
          <a:endParaRPr lang="en-US"/>
        </a:p>
      </dgm:t>
    </dgm:pt>
    <dgm:pt modelId="{A6AA15B2-2C95-4A1E-8A96-24727B72EECD}">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Habitat Equivalency Analysis (HEA)</a:t>
          </a:r>
        </a:p>
      </dgm:t>
    </dgm:pt>
    <dgm:pt modelId="{31784CEB-ED06-4B85-B202-DD411DA5E719}" type="parTrans" cxnId="{EE82F491-670E-479F-B63C-1D3AA9C6D2FF}">
      <dgm:prSet/>
      <dgm:spPr/>
      <dgm:t>
        <a:bodyPr/>
        <a:lstStyle/>
        <a:p>
          <a:endParaRPr lang="en-US"/>
        </a:p>
      </dgm:t>
    </dgm:pt>
    <dgm:pt modelId="{1C97C06D-B525-4101-B85B-541B344E2F81}" type="sibTrans" cxnId="{EE82F491-670E-479F-B63C-1D3AA9C6D2FF}">
      <dgm:prSet/>
      <dgm:spPr/>
      <dgm:t>
        <a:bodyPr/>
        <a:lstStyle/>
        <a:p>
          <a:endParaRPr lang="en-US"/>
        </a:p>
      </dgm:t>
    </dgm:pt>
    <dgm:pt modelId="{E1A0561E-9C25-43FA-9A57-197B56282078}">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Area of habitat degraded by the asphalt</a:t>
          </a:r>
        </a:p>
      </dgm:t>
    </dgm:pt>
    <dgm:pt modelId="{EFF19B53-6494-4106-816F-99AAD1CECA64}" type="parTrans" cxnId="{CCFBCD65-DF83-4F45-A7EB-D598D5119FBD}">
      <dgm:prSet/>
      <dgm:spPr/>
      <dgm:t>
        <a:bodyPr/>
        <a:lstStyle/>
        <a:p>
          <a:endParaRPr lang="en-US"/>
        </a:p>
      </dgm:t>
    </dgm:pt>
    <dgm:pt modelId="{A6D7DA4E-C486-4869-BC45-74D0F87A87D7}" type="sibTrans" cxnId="{CCFBCD65-DF83-4F45-A7EB-D598D5119FBD}">
      <dgm:prSet/>
      <dgm:spPr/>
      <dgm:t>
        <a:bodyPr/>
        <a:lstStyle/>
        <a:p>
          <a:endParaRPr lang="en-US"/>
        </a:p>
      </dgm:t>
    </dgm:pt>
    <dgm:pt modelId="{06BAEF8D-E057-46DF-9CD3-6FEB8E6EEBFB}">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Determine debits as discounted service acre-years (DSAYs)</a:t>
          </a:r>
        </a:p>
      </dgm:t>
    </dgm:pt>
    <dgm:pt modelId="{1ABDA8A7-F264-49C5-9F89-77927DE01375}" type="parTrans" cxnId="{97A6417E-3B44-465C-941D-1A1672EF541D}">
      <dgm:prSet/>
      <dgm:spPr/>
      <dgm:t>
        <a:bodyPr/>
        <a:lstStyle/>
        <a:p>
          <a:endParaRPr lang="en-US"/>
        </a:p>
      </dgm:t>
    </dgm:pt>
    <dgm:pt modelId="{EB91A51D-3B48-4010-B399-826FDD9A6FFC}" type="sibTrans" cxnId="{97A6417E-3B44-465C-941D-1A1672EF541D}">
      <dgm:prSet/>
      <dgm:spPr/>
      <dgm:t>
        <a:bodyPr/>
        <a:lstStyle/>
        <a:p>
          <a:endParaRPr lang="en-US"/>
        </a:p>
      </dgm:t>
    </dgm:pt>
    <dgm:pt modelId="{2EDB663C-F4DA-4C90-9DE2-FDAB2BCCAA35}">
      <dgm:prSet custT="1"/>
      <dgm:spPr/>
      <dgm:t>
        <a:bodyPr/>
        <a:lstStyle/>
        <a:p>
          <a:pPr marL="231775" indent="-231775">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Use quantifiable metrics to determine habitat service loss from injuries</a:t>
          </a:r>
        </a:p>
      </dgm:t>
    </dgm:pt>
    <dgm:pt modelId="{022BC20A-9B20-4083-B90C-3B1B7AFA4BA8}" type="sibTrans" cxnId="{17460FC9-427D-41FB-9B4C-A51A569D743D}">
      <dgm:prSet/>
      <dgm:spPr/>
      <dgm:t>
        <a:bodyPr/>
        <a:lstStyle/>
        <a:p>
          <a:endParaRPr lang="en-US"/>
        </a:p>
      </dgm:t>
    </dgm:pt>
    <dgm:pt modelId="{AAF52EF6-B6CB-46F3-85CF-ACCA5A56C211}" type="parTrans" cxnId="{17460FC9-427D-41FB-9B4C-A51A569D743D}">
      <dgm:prSet/>
      <dgm:spPr/>
      <dgm:t>
        <a:bodyPr/>
        <a:lstStyle/>
        <a:p>
          <a:endParaRPr lang="en-US"/>
        </a:p>
      </dgm:t>
    </dgm:pt>
    <dgm:pt modelId="{88F6E586-327F-48D9-A321-AAA086BFF981}" type="pres">
      <dgm:prSet presAssocID="{707AEF89-093B-4A36-AE68-F4C6416B9502}" presName="root" presStyleCnt="0">
        <dgm:presLayoutVars>
          <dgm:dir/>
          <dgm:resizeHandles val="exact"/>
        </dgm:presLayoutVars>
      </dgm:prSet>
      <dgm:spPr/>
    </dgm:pt>
    <dgm:pt modelId="{825DE51D-3227-4483-BF2D-06A5F0CCF027}" type="pres">
      <dgm:prSet presAssocID="{E3746B51-6863-402D-A03D-272EE366A716}" presName="compNode" presStyleCnt="0"/>
      <dgm:spPr/>
    </dgm:pt>
    <dgm:pt modelId="{ED5F3377-A4AC-4C79-BC24-0C99599F2F68}" type="pres">
      <dgm:prSet presAssocID="{E3746B51-6863-402D-A03D-272EE366A71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ing"/>
        </a:ext>
      </dgm:extLst>
    </dgm:pt>
    <dgm:pt modelId="{722C18DC-3F5A-4EEA-BB19-421EA2EDCB97}" type="pres">
      <dgm:prSet presAssocID="{E3746B51-6863-402D-A03D-272EE366A716}" presName="iconSpace" presStyleCnt="0"/>
      <dgm:spPr/>
    </dgm:pt>
    <dgm:pt modelId="{C37F3DD0-7F46-4B2F-BACD-0DB177CB25EA}" type="pres">
      <dgm:prSet presAssocID="{E3746B51-6863-402D-A03D-272EE366A716}" presName="parTx" presStyleLbl="revTx" presStyleIdx="0" presStyleCnt="4">
        <dgm:presLayoutVars>
          <dgm:chMax val="0"/>
          <dgm:chPref val="0"/>
        </dgm:presLayoutVars>
      </dgm:prSet>
      <dgm:spPr/>
    </dgm:pt>
    <dgm:pt modelId="{441D8409-E1F4-41E4-A139-A3BB4CAB7B4A}" type="pres">
      <dgm:prSet presAssocID="{E3746B51-6863-402D-A03D-272EE366A716}" presName="txSpace" presStyleCnt="0"/>
      <dgm:spPr/>
    </dgm:pt>
    <dgm:pt modelId="{159A8E93-A0E4-461C-B658-261341B5FEAE}" type="pres">
      <dgm:prSet presAssocID="{E3746B51-6863-402D-A03D-272EE366A716}" presName="desTx" presStyleLbl="revTx" presStyleIdx="1" presStyleCnt="4">
        <dgm:presLayoutVars/>
      </dgm:prSet>
      <dgm:spPr/>
    </dgm:pt>
    <dgm:pt modelId="{7975A19D-45B2-4253-B6FF-6C49F0A2A4D0}" type="pres">
      <dgm:prSet presAssocID="{896E6D81-B0D1-45EB-8CD4-E9A57D9E8B22}" presName="sibTrans" presStyleCnt="0"/>
      <dgm:spPr/>
    </dgm:pt>
    <dgm:pt modelId="{8460BD0D-5417-4FA1-B2E0-18740A904EFE}" type="pres">
      <dgm:prSet presAssocID="{9F0C5940-A0B6-4FE5-A4FB-B9A09F5CB1C4}" presName="compNode" presStyleCnt="0"/>
      <dgm:spPr/>
    </dgm:pt>
    <dgm:pt modelId="{2651A1CB-FA05-4A19-B84E-7905033663E3}" type="pres">
      <dgm:prSet presAssocID="{9F0C5940-A0B6-4FE5-A4FB-B9A09F5CB1C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Rainforest with solid fill"/>
        </a:ext>
      </dgm:extLst>
    </dgm:pt>
    <dgm:pt modelId="{9ED0C3E2-9161-4379-9DA7-47954FBE8962}" type="pres">
      <dgm:prSet presAssocID="{9F0C5940-A0B6-4FE5-A4FB-B9A09F5CB1C4}" presName="iconSpace" presStyleCnt="0"/>
      <dgm:spPr/>
    </dgm:pt>
    <dgm:pt modelId="{D84E859B-70A9-43AB-8897-279859752B3B}" type="pres">
      <dgm:prSet presAssocID="{9F0C5940-A0B6-4FE5-A4FB-B9A09F5CB1C4}" presName="parTx" presStyleLbl="revTx" presStyleIdx="2" presStyleCnt="4">
        <dgm:presLayoutVars>
          <dgm:chMax val="0"/>
          <dgm:chPref val="0"/>
        </dgm:presLayoutVars>
      </dgm:prSet>
      <dgm:spPr/>
    </dgm:pt>
    <dgm:pt modelId="{75843DE9-E8F0-4673-87B0-14991662E353}" type="pres">
      <dgm:prSet presAssocID="{9F0C5940-A0B6-4FE5-A4FB-B9A09F5CB1C4}" presName="txSpace" presStyleCnt="0"/>
      <dgm:spPr/>
    </dgm:pt>
    <dgm:pt modelId="{C222BC3C-46F4-4F4C-B2D3-6CBB2C6E1E2F}" type="pres">
      <dgm:prSet presAssocID="{9F0C5940-A0B6-4FE5-A4FB-B9A09F5CB1C4}" presName="desTx" presStyleLbl="revTx" presStyleIdx="3" presStyleCnt="4">
        <dgm:presLayoutVars/>
      </dgm:prSet>
      <dgm:spPr/>
    </dgm:pt>
  </dgm:ptLst>
  <dgm:cxnLst>
    <dgm:cxn modelId="{5AAE5F06-96E1-4C87-8C9F-FED94D9D8409}" type="presOf" srcId="{707AEF89-093B-4A36-AE68-F4C6416B9502}" destId="{88F6E586-327F-48D9-A321-AAA086BFF981}" srcOrd="0" destOrd="0" presId="urn:microsoft.com/office/officeart/2018/2/layout/IconLabelDescriptionList"/>
    <dgm:cxn modelId="{F49F172F-BBA1-4DD7-9D51-D84163ED68D5}" type="presOf" srcId="{A6AA15B2-2C95-4A1E-8A96-24727B72EECD}" destId="{C222BC3C-46F4-4F4C-B2D3-6CBB2C6E1E2F}" srcOrd="0" destOrd="0" presId="urn:microsoft.com/office/officeart/2018/2/layout/IconLabelDescriptionList"/>
    <dgm:cxn modelId="{306E783A-933D-4D8C-B6D9-948C8D0BCB12}" type="presOf" srcId="{2EDB663C-F4DA-4C90-9DE2-FDAB2BCCAA35}" destId="{C222BC3C-46F4-4F4C-B2D3-6CBB2C6E1E2F}" srcOrd="0" destOrd="1" presId="urn:microsoft.com/office/officeart/2018/2/layout/IconLabelDescriptionList"/>
    <dgm:cxn modelId="{6666A83E-5373-43C8-B601-16F368616ADD}" type="presOf" srcId="{06BAEF8D-E057-46DF-9CD3-6FEB8E6EEBFB}" destId="{C222BC3C-46F4-4F4C-B2D3-6CBB2C6E1E2F}" srcOrd="0" destOrd="3" presId="urn:microsoft.com/office/officeart/2018/2/layout/IconLabelDescriptionList"/>
    <dgm:cxn modelId="{CCFBCD65-DF83-4F45-A7EB-D598D5119FBD}" srcId="{9F0C5940-A0B6-4FE5-A4FB-B9A09F5CB1C4}" destId="{E1A0561E-9C25-43FA-9A57-197B56282078}" srcOrd="2" destOrd="0" parTransId="{EFF19B53-6494-4106-816F-99AAD1CECA64}" sibTransId="{A6D7DA4E-C486-4869-BC45-74D0F87A87D7}"/>
    <dgm:cxn modelId="{FD4FA06D-DA83-4D09-9E9D-5AD197F85629}" type="presOf" srcId="{E1A0561E-9C25-43FA-9A57-197B56282078}" destId="{C222BC3C-46F4-4F4C-B2D3-6CBB2C6E1E2F}" srcOrd="0" destOrd="2" presId="urn:microsoft.com/office/officeart/2018/2/layout/IconLabelDescriptionList"/>
    <dgm:cxn modelId="{45E7F150-D685-40C4-829F-9F9806E13C24}" type="presOf" srcId="{DE16EC92-F130-4022-A41C-7F7D747C5A73}" destId="{159A8E93-A0E4-461C-B658-261341B5FEAE}" srcOrd="0" destOrd="1" presId="urn:microsoft.com/office/officeart/2018/2/layout/IconLabelDescriptionList"/>
    <dgm:cxn modelId="{97A6417E-3B44-465C-941D-1A1672EF541D}" srcId="{9F0C5940-A0B6-4FE5-A4FB-B9A09F5CB1C4}" destId="{06BAEF8D-E057-46DF-9CD3-6FEB8E6EEBFB}" srcOrd="3" destOrd="0" parTransId="{1ABDA8A7-F264-49C5-9F89-77927DE01375}" sibTransId="{EB91A51D-3B48-4010-B399-826FDD9A6FFC}"/>
    <dgm:cxn modelId="{6776348A-487B-42C9-B949-330AA42F194F}" type="presOf" srcId="{9F0C5940-A0B6-4FE5-A4FB-B9A09F5CB1C4}" destId="{D84E859B-70A9-43AB-8897-279859752B3B}" srcOrd="0" destOrd="0" presId="urn:microsoft.com/office/officeart/2018/2/layout/IconLabelDescriptionList"/>
    <dgm:cxn modelId="{EE82F491-670E-479F-B63C-1D3AA9C6D2FF}" srcId="{9F0C5940-A0B6-4FE5-A4FB-B9A09F5CB1C4}" destId="{A6AA15B2-2C95-4A1E-8A96-24727B72EECD}" srcOrd="0" destOrd="0" parTransId="{31784CEB-ED06-4B85-B202-DD411DA5E719}" sibTransId="{1C97C06D-B525-4101-B85B-541B344E2F81}"/>
    <dgm:cxn modelId="{04279FBB-EC34-4D9D-88D4-E280131369F8}" srcId="{E3746B51-6863-402D-A03D-272EE366A716}" destId="{F02F3604-135E-43AE-91D9-078A20A46861}" srcOrd="2" destOrd="0" parTransId="{9346C37A-850A-4A7C-87DA-2F1FF04DE32B}" sibTransId="{E20E6B67-CE7F-4462-B0D3-FF118A16B9AE}"/>
    <dgm:cxn modelId="{01B571BD-7A30-4C24-8A83-259F5B1DB76A}" srcId="{707AEF89-093B-4A36-AE68-F4C6416B9502}" destId="{E3746B51-6863-402D-A03D-272EE366A716}" srcOrd="0" destOrd="0" parTransId="{307D349C-93A6-4B5E-8403-1E1D079A3B67}" sibTransId="{896E6D81-B0D1-45EB-8CD4-E9A57D9E8B22}"/>
    <dgm:cxn modelId="{AA8510C2-5486-4610-B862-801294879F44}" srcId="{E3746B51-6863-402D-A03D-272EE366A716}" destId="{DE16EC92-F130-4022-A41C-7F7D747C5A73}" srcOrd="1" destOrd="0" parTransId="{AC83BC78-0EE0-4F5C-9355-0BADB6649731}" sibTransId="{21C0229A-41A2-4A96-B78C-0B71F33987D3}"/>
    <dgm:cxn modelId="{8C2E8EC5-E86D-4C00-8F2F-153E4EB6CD84}" srcId="{E3746B51-6863-402D-A03D-272EE366A716}" destId="{5DCDFA0F-A9BF-4461-80C9-AE608ACC12F4}" srcOrd="0" destOrd="0" parTransId="{0B08A75A-6F05-4157-B4A1-AE67085F41D5}" sibTransId="{46F1CD83-6EF5-41D7-B203-68AEB95D4C32}"/>
    <dgm:cxn modelId="{17460FC9-427D-41FB-9B4C-A51A569D743D}" srcId="{9F0C5940-A0B6-4FE5-A4FB-B9A09F5CB1C4}" destId="{2EDB663C-F4DA-4C90-9DE2-FDAB2BCCAA35}" srcOrd="1" destOrd="0" parTransId="{AAF52EF6-B6CB-46F3-85CF-ACCA5A56C211}" sibTransId="{022BC20A-9B20-4083-B90C-3B1B7AFA4BA8}"/>
    <dgm:cxn modelId="{F24968D5-B136-4E7B-99B8-FD700FBF856F}" srcId="{707AEF89-093B-4A36-AE68-F4C6416B9502}" destId="{9F0C5940-A0B6-4FE5-A4FB-B9A09F5CB1C4}" srcOrd="1" destOrd="0" parTransId="{8E43AF75-9C1F-486B-BF27-BF1251B6103B}" sibTransId="{A52F3653-BFD7-435A-914D-8C0C68961DB7}"/>
    <dgm:cxn modelId="{48A6B2D8-5378-4269-8E91-E65A0191C06D}" type="presOf" srcId="{5DCDFA0F-A9BF-4461-80C9-AE608ACC12F4}" destId="{159A8E93-A0E4-461C-B658-261341B5FEAE}" srcOrd="0" destOrd="0" presId="urn:microsoft.com/office/officeart/2018/2/layout/IconLabelDescriptionList"/>
    <dgm:cxn modelId="{E13EF5DC-EF70-409B-9CC4-D8C8D24DC12F}" type="presOf" srcId="{F02F3604-135E-43AE-91D9-078A20A46861}" destId="{159A8E93-A0E4-461C-B658-261341B5FEAE}" srcOrd="0" destOrd="2" presId="urn:microsoft.com/office/officeart/2018/2/layout/IconLabelDescriptionList"/>
    <dgm:cxn modelId="{84F039E3-852E-4714-817F-F3A9D378257C}" type="presOf" srcId="{E3746B51-6863-402D-A03D-272EE366A716}" destId="{C37F3DD0-7F46-4B2F-BACD-0DB177CB25EA}" srcOrd="0" destOrd="0" presId="urn:microsoft.com/office/officeart/2018/2/layout/IconLabelDescriptionList"/>
    <dgm:cxn modelId="{BB6B1352-622B-45D1-8F78-5CC5F1CE3EF5}" type="presParOf" srcId="{88F6E586-327F-48D9-A321-AAA086BFF981}" destId="{825DE51D-3227-4483-BF2D-06A5F0CCF027}" srcOrd="0" destOrd="0" presId="urn:microsoft.com/office/officeart/2018/2/layout/IconLabelDescriptionList"/>
    <dgm:cxn modelId="{4F98B9EA-4F19-4EAE-8F27-80A0F4C66873}" type="presParOf" srcId="{825DE51D-3227-4483-BF2D-06A5F0CCF027}" destId="{ED5F3377-A4AC-4C79-BC24-0C99599F2F68}" srcOrd="0" destOrd="0" presId="urn:microsoft.com/office/officeart/2018/2/layout/IconLabelDescriptionList"/>
    <dgm:cxn modelId="{FA1BCF19-5200-4C7A-AAAF-462A753E88F4}" type="presParOf" srcId="{825DE51D-3227-4483-BF2D-06A5F0CCF027}" destId="{722C18DC-3F5A-4EEA-BB19-421EA2EDCB97}" srcOrd="1" destOrd="0" presId="urn:microsoft.com/office/officeart/2018/2/layout/IconLabelDescriptionList"/>
    <dgm:cxn modelId="{B5A0875F-6EB4-47C4-AEFA-4C1FD17B2B8C}" type="presParOf" srcId="{825DE51D-3227-4483-BF2D-06A5F0CCF027}" destId="{C37F3DD0-7F46-4B2F-BACD-0DB177CB25EA}" srcOrd="2" destOrd="0" presId="urn:microsoft.com/office/officeart/2018/2/layout/IconLabelDescriptionList"/>
    <dgm:cxn modelId="{DDA7D062-4FF2-4C94-933A-869325D15E18}" type="presParOf" srcId="{825DE51D-3227-4483-BF2D-06A5F0CCF027}" destId="{441D8409-E1F4-41E4-A139-A3BB4CAB7B4A}" srcOrd="3" destOrd="0" presId="urn:microsoft.com/office/officeart/2018/2/layout/IconLabelDescriptionList"/>
    <dgm:cxn modelId="{B66E70F4-CA3C-478D-AEBA-E039E5409B5F}" type="presParOf" srcId="{825DE51D-3227-4483-BF2D-06A5F0CCF027}" destId="{159A8E93-A0E4-461C-B658-261341B5FEAE}" srcOrd="4" destOrd="0" presId="urn:microsoft.com/office/officeart/2018/2/layout/IconLabelDescriptionList"/>
    <dgm:cxn modelId="{62C4B1B3-0634-4E70-831B-C60E88C955DC}" type="presParOf" srcId="{88F6E586-327F-48D9-A321-AAA086BFF981}" destId="{7975A19D-45B2-4253-B6FF-6C49F0A2A4D0}" srcOrd="1" destOrd="0" presId="urn:microsoft.com/office/officeart/2018/2/layout/IconLabelDescriptionList"/>
    <dgm:cxn modelId="{9FA1476F-6219-478F-89EB-3B4ACF5D89CA}" type="presParOf" srcId="{88F6E586-327F-48D9-A321-AAA086BFF981}" destId="{8460BD0D-5417-4FA1-B2E0-18740A904EFE}" srcOrd="2" destOrd="0" presId="urn:microsoft.com/office/officeart/2018/2/layout/IconLabelDescriptionList"/>
    <dgm:cxn modelId="{22A6AC3D-5451-47AD-8DE4-C0A2CF2EC6F5}" type="presParOf" srcId="{8460BD0D-5417-4FA1-B2E0-18740A904EFE}" destId="{2651A1CB-FA05-4A19-B84E-7905033663E3}" srcOrd="0" destOrd="0" presId="urn:microsoft.com/office/officeart/2018/2/layout/IconLabelDescriptionList"/>
    <dgm:cxn modelId="{A5003917-06EE-4507-91FD-4399DB7EBD3F}" type="presParOf" srcId="{8460BD0D-5417-4FA1-B2E0-18740A904EFE}" destId="{9ED0C3E2-9161-4379-9DA7-47954FBE8962}" srcOrd="1" destOrd="0" presId="urn:microsoft.com/office/officeart/2018/2/layout/IconLabelDescriptionList"/>
    <dgm:cxn modelId="{D20063FD-8149-4361-965C-E30D69CA214E}" type="presParOf" srcId="{8460BD0D-5417-4FA1-B2E0-18740A904EFE}" destId="{D84E859B-70A9-43AB-8897-279859752B3B}" srcOrd="2" destOrd="0" presId="urn:microsoft.com/office/officeart/2018/2/layout/IconLabelDescriptionList"/>
    <dgm:cxn modelId="{92701103-706F-4E5F-94F7-0EBDCAE5A1E6}" type="presParOf" srcId="{8460BD0D-5417-4FA1-B2E0-18740A904EFE}" destId="{75843DE9-E8F0-4673-87B0-14991662E353}" srcOrd="3" destOrd="0" presId="urn:microsoft.com/office/officeart/2018/2/layout/IconLabelDescriptionList"/>
    <dgm:cxn modelId="{6FD7EE6D-8A61-4337-AED0-D1A61B5C4493}" type="presParOf" srcId="{8460BD0D-5417-4FA1-B2E0-18740A904EFE}" destId="{C222BC3C-46F4-4F4C-B2D3-6CBB2C6E1E2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6EA467A-ADDC-4D8F-B44F-6F55B472AF8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E35160-5274-4931-963A-B05BF28F77F7}">
      <dgm:prSet/>
      <dgm:spPr/>
      <dgm:t>
        <a:bodyPr/>
        <a:lstStyle/>
        <a:p>
          <a:pPr>
            <a:lnSpc>
              <a:spcPct val="100000"/>
            </a:lnSpc>
            <a:defRPr b="1"/>
          </a:pPr>
          <a:r>
            <a:rPr lang="en-US" b="0"/>
            <a:t>Injury assessment</a:t>
          </a:r>
          <a:endParaRPr lang="en-US"/>
        </a:p>
      </dgm:t>
    </dgm:pt>
    <dgm:pt modelId="{83F74D1C-C60A-4AD2-AE51-0E9AFB474014}" type="parTrans" cxnId="{D26411D4-622E-401F-AD2A-F94604CAAD4C}">
      <dgm:prSet/>
      <dgm:spPr/>
      <dgm:t>
        <a:bodyPr/>
        <a:lstStyle/>
        <a:p>
          <a:endParaRPr lang="en-US"/>
        </a:p>
      </dgm:t>
    </dgm:pt>
    <dgm:pt modelId="{EF2F920D-D3B7-427A-9159-58B7CEF1ADC2}" type="sibTrans" cxnId="{D26411D4-622E-401F-AD2A-F94604CAAD4C}">
      <dgm:prSet/>
      <dgm:spPr/>
      <dgm:t>
        <a:bodyPr/>
        <a:lstStyle/>
        <a:p>
          <a:endParaRPr lang="en-US"/>
        </a:p>
      </dgm:t>
    </dgm:pt>
    <dgm:pt modelId="{C1235BFB-4BC3-409C-9253-B1D2CEDE598E}">
      <dgm:prSet/>
      <dgm:spPr/>
      <dgm:t>
        <a:bodyPr/>
        <a:lstStyle/>
        <a:p>
          <a:pPr>
            <a:lnSpc>
              <a:spcPct val="100000"/>
            </a:lnSpc>
          </a:pPr>
          <a:r>
            <a:rPr lang="en-US" b="0"/>
            <a:t>Injury determination</a:t>
          </a:r>
          <a:endParaRPr lang="en-US"/>
        </a:p>
      </dgm:t>
    </dgm:pt>
    <dgm:pt modelId="{D4DF8E8A-2FE0-4611-B555-059289806466}" type="parTrans" cxnId="{D2DE18B0-F541-4DD4-8D00-2290E90CEAB4}">
      <dgm:prSet/>
      <dgm:spPr/>
      <dgm:t>
        <a:bodyPr/>
        <a:lstStyle/>
        <a:p>
          <a:endParaRPr lang="en-US"/>
        </a:p>
      </dgm:t>
    </dgm:pt>
    <dgm:pt modelId="{AC68FC98-5B78-4A77-BCF4-C77BF30F900F}" type="sibTrans" cxnId="{D2DE18B0-F541-4DD4-8D00-2290E90CEAB4}">
      <dgm:prSet/>
      <dgm:spPr/>
      <dgm:t>
        <a:bodyPr/>
        <a:lstStyle/>
        <a:p>
          <a:endParaRPr lang="en-US"/>
        </a:p>
      </dgm:t>
    </dgm:pt>
    <dgm:pt modelId="{C5060B9E-179E-465F-A4BF-9B7833BB88E8}">
      <dgm:prSet/>
      <dgm:spPr/>
      <dgm:t>
        <a:bodyPr/>
        <a:lstStyle/>
        <a:p>
          <a:pPr>
            <a:lnSpc>
              <a:spcPct val="100000"/>
            </a:lnSpc>
          </a:pPr>
          <a:r>
            <a:rPr lang="en-US" b="0"/>
            <a:t>Injury quantification</a:t>
          </a:r>
          <a:endParaRPr lang="en-US"/>
        </a:p>
      </dgm:t>
    </dgm:pt>
    <dgm:pt modelId="{691AF5A7-9E6D-48CB-9CE0-243BB5C7A747}" type="parTrans" cxnId="{ABAFD13C-E39A-49EE-94A0-30E0AB173533}">
      <dgm:prSet/>
      <dgm:spPr/>
      <dgm:t>
        <a:bodyPr/>
        <a:lstStyle/>
        <a:p>
          <a:endParaRPr lang="en-US"/>
        </a:p>
      </dgm:t>
    </dgm:pt>
    <dgm:pt modelId="{5E29EA8D-0790-402D-935A-B5C45F97F740}" type="sibTrans" cxnId="{ABAFD13C-E39A-49EE-94A0-30E0AB173533}">
      <dgm:prSet/>
      <dgm:spPr/>
      <dgm:t>
        <a:bodyPr/>
        <a:lstStyle/>
        <a:p>
          <a:endParaRPr lang="en-US"/>
        </a:p>
      </dgm:t>
    </dgm:pt>
    <dgm:pt modelId="{E2F3FBBA-6642-4513-BE42-AB1363D95210}">
      <dgm:prSet/>
      <dgm:spPr/>
      <dgm:t>
        <a:bodyPr/>
        <a:lstStyle/>
        <a:p>
          <a:pPr>
            <a:lnSpc>
              <a:spcPct val="100000"/>
            </a:lnSpc>
            <a:defRPr b="1"/>
          </a:pPr>
          <a:r>
            <a:rPr lang="en-US" b="0" dirty="0"/>
            <a:t>Restoration selection</a:t>
          </a:r>
          <a:endParaRPr lang="en-US" dirty="0"/>
        </a:p>
      </dgm:t>
    </dgm:pt>
    <dgm:pt modelId="{C4D00456-9EBC-4236-AE52-EFA2EEBF2164}" type="parTrans" cxnId="{4EE12BDC-DA81-4109-AA7B-0873A19C2C74}">
      <dgm:prSet/>
      <dgm:spPr/>
      <dgm:t>
        <a:bodyPr/>
        <a:lstStyle/>
        <a:p>
          <a:endParaRPr lang="en-US"/>
        </a:p>
      </dgm:t>
    </dgm:pt>
    <dgm:pt modelId="{820FEDC8-1768-4AF8-B385-A1A591F60C25}" type="sibTrans" cxnId="{4EE12BDC-DA81-4109-AA7B-0873A19C2C74}">
      <dgm:prSet/>
      <dgm:spPr/>
      <dgm:t>
        <a:bodyPr/>
        <a:lstStyle/>
        <a:p>
          <a:endParaRPr lang="en-US"/>
        </a:p>
      </dgm:t>
    </dgm:pt>
    <dgm:pt modelId="{A3B37B14-8911-43C9-9098-9C93DE1884A5}">
      <dgm:prSet/>
      <dgm:spPr/>
      <dgm:t>
        <a:bodyPr/>
        <a:lstStyle/>
        <a:p>
          <a:pPr>
            <a:lnSpc>
              <a:spcPct val="100000"/>
            </a:lnSpc>
          </a:pPr>
          <a:r>
            <a:rPr lang="en-US" dirty="0"/>
            <a:t>Develop restoration alternatives</a:t>
          </a:r>
        </a:p>
        <a:p>
          <a:pPr>
            <a:lnSpc>
              <a:spcPct val="100000"/>
            </a:lnSpc>
          </a:pPr>
          <a:r>
            <a:rPr lang="en-US" dirty="0"/>
            <a:t>Evaluate alternatives</a:t>
          </a:r>
        </a:p>
      </dgm:t>
    </dgm:pt>
    <dgm:pt modelId="{1595A5F7-364F-4201-AC58-E2C224939E01}" type="parTrans" cxnId="{B56BA863-5EE4-4104-97F8-DC32F66C7610}">
      <dgm:prSet/>
      <dgm:spPr/>
      <dgm:t>
        <a:bodyPr/>
        <a:lstStyle/>
        <a:p>
          <a:endParaRPr lang="en-US"/>
        </a:p>
      </dgm:t>
    </dgm:pt>
    <dgm:pt modelId="{6649B74D-92EF-4638-933C-D22667CE3DB7}" type="sibTrans" cxnId="{B56BA863-5EE4-4104-97F8-DC32F66C7610}">
      <dgm:prSet/>
      <dgm:spPr/>
      <dgm:t>
        <a:bodyPr/>
        <a:lstStyle/>
        <a:p>
          <a:endParaRPr lang="en-US"/>
        </a:p>
      </dgm:t>
    </dgm:pt>
    <dgm:pt modelId="{DD42BEA1-6C6F-48AC-9973-3A3DB7C2A21E}">
      <dgm:prSet/>
      <dgm:spPr/>
      <dgm:t>
        <a:bodyPr/>
        <a:lstStyle/>
        <a:p>
          <a:pPr>
            <a:lnSpc>
              <a:spcPct val="100000"/>
            </a:lnSpc>
          </a:pPr>
          <a:r>
            <a:rPr lang="en-US" dirty="0"/>
            <a:t>Develop restoration plans</a:t>
          </a:r>
        </a:p>
      </dgm:t>
    </dgm:pt>
    <dgm:pt modelId="{E8E353C2-ECB8-430E-9D01-C97E7B03CFBD}" type="parTrans" cxnId="{2BD05A1A-186E-4FFE-9275-8CFDFFC680B2}">
      <dgm:prSet/>
      <dgm:spPr/>
      <dgm:t>
        <a:bodyPr/>
        <a:lstStyle/>
        <a:p>
          <a:endParaRPr lang="en-US"/>
        </a:p>
      </dgm:t>
    </dgm:pt>
    <dgm:pt modelId="{A690E7D3-91F7-4AD9-BA8F-FF06F9842DB2}" type="sibTrans" cxnId="{2BD05A1A-186E-4FFE-9275-8CFDFFC680B2}">
      <dgm:prSet/>
      <dgm:spPr/>
      <dgm:t>
        <a:bodyPr/>
        <a:lstStyle/>
        <a:p>
          <a:endParaRPr lang="en-US"/>
        </a:p>
      </dgm:t>
    </dgm:pt>
    <dgm:pt modelId="{04E69B35-807D-4A03-9ADE-DD48E9AE1A75}" type="pres">
      <dgm:prSet presAssocID="{66EA467A-ADDC-4D8F-B44F-6F55B472AF8B}" presName="root" presStyleCnt="0">
        <dgm:presLayoutVars>
          <dgm:dir/>
          <dgm:resizeHandles val="exact"/>
        </dgm:presLayoutVars>
      </dgm:prSet>
      <dgm:spPr/>
    </dgm:pt>
    <dgm:pt modelId="{71CB6304-5171-4773-A60C-7BDF369CE682}" type="pres">
      <dgm:prSet presAssocID="{0AE35160-5274-4931-963A-B05BF28F77F7}" presName="compNode" presStyleCnt="0"/>
      <dgm:spPr/>
    </dgm:pt>
    <dgm:pt modelId="{4E6D2086-F7CC-4C86-B772-305D015956CD}" type="pres">
      <dgm:prSet presAssocID="{0AE35160-5274-4931-963A-B05BF28F77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ilt/Cracked Glass Of Milk with solid fill"/>
        </a:ext>
      </dgm:extLst>
    </dgm:pt>
    <dgm:pt modelId="{BE042549-E707-4F69-9E81-C58475CAA61A}" type="pres">
      <dgm:prSet presAssocID="{0AE35160-5274-4931-963A-B05BF28F77F7}" presName="iconSpace" presStyleCnt="0"/>
      <dgm:spPr/>
    </dgm:pt>
    <dgm:pt modelId="{FD6EC27B-8584-4477-BB13-FB938092F959}" type="pres">
      <dgm:prSet presAssocID="{0AE35160-5274-4931-963A-B05BF28F77F7}" presName="parTx" presStyleLbl="revTx" presStyleIdx="0" presStyleCnt="4">
        <dgm:presLayoutVars>
          <dgm:chMax val="0"/>
          <dgm:chPref val="0"/>
        </dgm:presLayoutVars>
      </dgm:prSet>
      <dgm:spPr/>
    </dgm:pt>
    <dgm:pt modelId="{105AD1A9-1A48-463F-8C5F-1E8A2557F1E3}" type="pres">
      <dgm:prSet presAssocID="{0AE35160-5274-4931-963A-B05BF28F77F7}" presName="txSpace" presStyleCnt="0"/>
      <dgm:spPr/>
    </dgm:pt>
    <dgm:pt modelId="{219431FE-45D2-4B30-B4C7-E3C856F5E388}" type="pres">
      <dgm:prSet presAssocID="{0AE35160-5274-4931-963A-B05BF28F77F7}" presName="desTx" presStyleLbl="revTx" presStyleIdx="1" presStyleCnt="4">
        <dgm:presLayoutVars/>
      </dgm:prSet>
      <dgm:spPr/>
    </dgm:pt>
    <dgm:pt modelId="{C39D168D-1317-43C8-9F60-F01E82F75A48}" type="pres">
      <dgm:prSet presAssocID="{EF2F920D-D3B7-427A-9159-58B7CEF1ADC2}" presName="sibTrans" presStyleCnt="0"/>
      <dgm:spPr/>
    </dgm:pt>
    <dgm:pt modelId="{FEBDC133-DBF0-4E61-9F7D-F0F2EF3166B0}" type="pres">
      <dgm:prSet presAssocID="{E2F3FBBA-6642-4513-BE42-AB1363D95210}" presName="compNode" presStyleCnt="0"/>
      <dgm:spPr/>
    </dgm:pt>
    <dgm:pt modelId="{5C609E13-1B60-4EAF-BEC5-CF8F8A9DE9BB}" type="pres">
      <dgm:prSet presAssocID="{E2F3FBBA-6642-4513-BE42-AB1363D952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inforest with solid fill"/>
        </a:ext>
      </dgm:extLst>
    </dgm:pt>
    <dgm:pt modelId="{031B68D7-B785-4F14-A80D-6DF1213C1273}" type="pres">
      <dgm:prSet presAssocID="{E2F3FBBA-6642-4513-BE42-AB1363D95210}" presName="iconSpace" presStyleCnt="0"/>
      <dgm:spPr/>
    </dgm:pt>
    <dgm:pt modelId="{9995A4BB-2D6D-433C-AE34-1865153749A2}" type="pres">
      <dgm:prSet presAssocID="{E2F3FBBA-6642-4513-BE42-AB1363D95210}" presName="parTx" presStyleLbl="revTx" presStyleIdx="2" presStyleCnt="4">
        <dgm:presLayoutVars>
          <dgm:chMax val="0"/>
          <dgm:chPref val="0"/>
        </dgm:presLayoutVars>
      </dgm:prSet>
      <dgm:spPr/>
    </dgm:pt>
    <dgm:pt modelId="{34AD7561-CB1E-401D-910D-70F3D90F3A96}" type="pres">
      <dgm:prSet presAssocID="{E2F3FBBA-6642-4513-BE42-AB1363D95210}" presName="txSpace" presStyleCnt="0"/>
      <dgm:spPr/>
    </dgm:pt>
    <dgm:pt modelId="{90B9CE07-112B-4A96-9C76-D0916BD64F96}" type="pres">
      <dgm:prSet presAssocID="{E2F3FBBA-6642-4513-BE42-AB1363D95210}" presName="desTx" presStyleLbl="revTx" presStyleIdx="3" presStyleCnt="4">
        <dgm:presLayoutVars/>
      </dgm:prSet>
      <dgm:spPr/>
    </dgm:pt>
  </dgm:ptLst>
  <dgm:cxnLst>
    <dgm:cxn modelId="{2BD05A1A-186E-4FFE-9275-8CFDFFC680B2}" srcId="{E2F3FBBA-6642-4513-BE42-AB1363D95210}" destId="{DD42BEA1-6C6F-48AC-9973-3A3DB7C2A21E}" srcOrd="1" destOrd="0" parTransId="{E8E353C2-ECB8-430E-9D01-C97E7B03CFBD}" sibTransId="{A690E7D3-91F7-4AD9-BA8F-FF06F9842DB2}"/>
    <dgm:cxn modelId="{ABAFD13C-E39A-49EE-94A0-30E0AB173533}" srcId="{0AE35160-5274-4931-963A-B05BF28F77F7}" destId="{C5060B9E-179E-465F-A4BF-9B7833BB88E8}" srcOrd="1" destOrd="0" parTransId="{691AF5A7-9E6D-48CB-9CE0-243BB5C7A747}" sibTransId="{5E29EA8D-0790-402D-935A-B5C45F97F740}"/>
    <dgm:cxn modelId="{B56BA863-5EE4-4104-97F8-DC32F66C7610}" srcId="{E2F3FBBA-6642-4513-BE42-AB1363D95210}" destId="{A3B37B14-8911-43C9-9098-9C93DE1884A5}" srcOrd="0" destOrd="0" parTransId="{1595A5F7-364F-4201-AC58-E2C224939E01}" sibTransId="{6649B74D-92EF-4638-933C-D22667CE3DB7}"/>
    <dgm:cxn modelId="{AE3A3866-AF4D-4182-94FA-AC2AC04CF628}" type="presOf" srcId="{DD42BEA1-6C6F-48AC-9973-3A3DB7C2A21E}" destId="{90B9CE07-112B-4A96-9C76-D0916BD64F96}" srcOrd="0" destOrd="1" presId="urn:microsoft.com/office/officeart/2018/2/layout/IconLabelDescriptionList"/>
    <dgm:cxn modelId="{27AC1056-FB0F-4E3C-B4AE-F4D964091B2A}" type="presOf" srcId="{E2F3FBBA-6642-4513-BE42-AB1363D95210}" destId="{9995A4BB-2D6D-433C-AE34-1865153749A2}" srcOrd="0" destOrd="0" presId="urn:microsoft.com/office/officeart/2018/2/layout/IconLabelDescriptionList"/>
    <dgm:cxn modelId="{98F3D48F-7C32-4ECC-AD61-95F338E759E3}" type="presOf" srcId="{C5060B9E-179E-465F-A4BF-9B7833BB88E8}" destId="{219431FE-45D2-4B30-B4C7-E3C856F5E388}" srcOrd="0" destOrd="1" presId="urn:microsoft.com/office/officeart/2018/2/layout/IconLabelDescriptionList"/>
    <dgm:cxn modelId="{184348A1-905F-4922-86E5-94EB92C15BF2}" type="presOf" srcId="{66EA467A-ADDC-4D8F-B44F-6F55B472AF8B}" destId="{04E69B35-807D-4A03-9ADE-DD48E9AE1A75}" srcOrd="0" destOrd="0" presId="urn:microsoft.com/office/officeart/2018/2/layout/IconLabelDescriptionList"/>
    <dgm:cxn modelId="{D2DE18B0-F541-4DD4-8D00-2290E90CEAB4}" srcId="{0AE35160-5274-4931-963A-B05BF28F77F7}" destId="{C1235BFB-4BC3-409C-9253-B1D2CEDE598E}" srcOrd="0" destOrd="0" parTransId="{D4DF8E8A-2FE0-4611-B555-059289806466}" sibTransId="{AC68FC98-5B78-4A77-BCF4-C77BF30F900F}"/>
    <dgm:cxn modelId="{192887C8-A412-435A-B85D-969A7597161A}" type="presOf" srcId="{0AE35160-5274-4931-963A-B05BF28F77F7}" destId="{FD6EC27B-8584-4477-BB13-FB938092F959}" srcOrd="0" destOrd="0" presId="urn:microsoft.com/office/officeart/2018/2/layout/IconLabelDescriptionList"/>
    <dgm:cxn modelId="{D26411D4-622E-401F-AD2A-F94604CAAD4C}" srcId="{66EA467A-ADDC-4D8F-B44F-6F55B472AF8B}" destId="{0AE35160-5274-4931-963A-B05BF28F77F7}" srcOrd="0" destOrd="0" parTransId="{83F74D1C-C60A-4AD2-AE51-0E9AFB474014}" sibTransId="{EF2F920D-D3B7-427A-9159-58B7CEF1ADC2}"/>
    <dgm:cxn modelId="{4EE12BDC-DA81-4109-AA7B-0873A19C2C74}" srcId="{66EA467A-ADDC-4D8F-B44F-6F55B472AF8B}" destId="{E2F3FBBA-6642-4513-BE42-AB1363D95210}" srcOrd="1" destOrd="0" parTransId="{C4D00456-9EBC-4236-AE52-EFA2EEBF2164}" sibTransId="{820FEDC8-1768-4AF8-B385-A1A591F60C25}"/>
    <dgm:cxn modelId="{BC2FDDE5-590B-4E3D-9112-D2F43D511DE1}" type="presOf" srcId="{C1235BFB-4BC3-409C-9253-B1D2CEDE598E}" destId="{219431FE-45D2-4B30-B4C7-E3C856F5E388}" srcOrd="0" destOrd="0" presId="urn:microsoft.com/office/officeart/2018/2/layout/IconLabelDescriptionList"/>
    <dgm:cxn modelId="{88ECF2F0-0F5A-4C52-B41D-07C2F8A19464}" type="presOf" srcId="{A3B37B14-8911-43C9-9098-9C93DE1884A5}" destId="{90B9CE07-112B-4A96-9C76-D0916BD64F96}" srcOrd="0" destOrd="0" presId="urn:microsoft.com/office/officeart/2018/2/layout/IconLabelDescriptionList"/>
    <dgm:cxn modelId="{C89C3A9D-58E5-48B5-8C8C-B468D4F735C9}" type="presParOf" srcId="{04E69B35-807D-4A03-9ADE-DD48E9AE1A75}" destId="{71CB6304-5171-4773-A60C-7BDF369CE682}" srcOrd="0" destOrd="0" presId="urn:microsoft.com/office/officeart/2018/2/layout/IconLabelDescriptionList"/>
    <dgm:cxn modelId="{FF7EB53E-7842-4983-8E7E-9CA3524BBD5C}" type="presParOf" srcId="{71CB6304-5171-4773-A60C-7BDF369CE682}" destId="{4E6D2086-F7CC-4C86-B772-305D015956CD}" srcOrd="0" destOrd="0" presId="urn:microsoft.com/office/officeart/2018/2/layout/IconLabelDescriptionList"/>
    <dgm:cxn modelId="{B13EE299-CA84-4FC3-BC0B-0D9BC0A26001}" type="presParOf" srcId="{71CB6304-5171-4773-A60C-7BDF369CE682}" destId="{BE042549-E707-4F69-9E81-C58475CAA61A}" srcOrd="1" destOrd="0" presId="urn:microsoft.com/office/officeart/2018/2/layout/IconLabelDescriptionList"/>
    <dgm:cxn modelId="{F36E8ED1-1817-420B-832D-9C7A2F747E9C}" type="presParOf" srcId="{71CB6304-5171-4773-A60C-7BDF369CE682}" destId="{FD6EC27B-8584-4477-BB13-FB938092F959}" srcOrd="2" destOrd="0" presId="urn:microsoft.com/office/officeart/2018/2/layout/IconLabelDescriptionList"/>
    <dgm:cxn modelId="{32DA07F5-CBC1-4DFD-9F1A-7DA1701835F7}" type="presParOf" srcId="{71CB6304-5171-4773-A60C-7BDF369CE682}" destId="{105AD1A9-1A48-463F-8C5F-1E8A2557F1E3}" srcOrd="3" destOrd="0" presId="urn:microsoft.com/office/officeart/2018/2/layout/IconLabelDescriptionList"/>
    <dgm:cxn modelId="{FD7FB49F-1755-49F8-A999-6BB15353584F}" type="presParOf" srcId="{71CB6304-5171-4773-A60C-7BDF369CE682}" destId="{219431FE-45D2-4B30-B4C7-E3C856F5E388}" srcOrd="4" destOrd="0" presId="urn:microsoft.com/office/officeart/2018/2/layout/IconLabelDescriptionList"/>
    <dgm:cxn modelId="{77B3DF9C-3088-403D-8DC7-81B9B8F5DD67}" type="presParOf" srcId="{04E69B35-807D-4A03-9ADE-DD48E9AE1A75}" destId="{C39D168D-1317-43C8-9F60-F01E82F75A48}" srcOrd="1" destOrd="0" presId="urn:microsoft.com/office/officeart/2018/2/layout/IconLabelDescriptionList"/>
    <dgm:cxn modelId="{90DAC785-A78B-456E-94DA-7B83E7B90CBD}" type="presParOf" srcId="{04E69B35-807D-4A03-9ADE-DD48E9AE1A75}" destId="{FEBDC133-DBF0-4E61-9F7D-F0F2EF3166B0}" srcOrd="2" destOrd="0" presId="urn:microsoft.com/office/officeart/2018/2/layout/IconLabelDescriptionList"/>
    <dgm:cxn modelId="{FC4DEA55-4C30-4AD3-82F2-B36B96808870}" type="presParOf" srcId="{FEBDC133-DBF0-4E61-9F7D-F0F2EF3166B0}" destId="{5C609E13-1B60-4EAF-BEC5-CF8F8A9DE9BB}" srcOrd="0" destOrd="0" presId="urn:microsoft.com/office/officeart/2018/2/layout/IconLabelDescriptionList"/>
    <dgm:cxn modelId="{9B76CB4C-92F4-492A-8A70-3DBD59D72797}" type="presParOf" srcId="{FEBDC133-DBF0-4E61-9F7D-F0F2EF3166B0}" destId="{031B68D7-B785-4F14-A80D-6DF1213C1273}" srcOrd="1" destOrd="0" presId="urn:microsoft.com/office/officeart/2018/2/layout/IconLabelDescriptionList"/>
    <dgm:cxn modelId="{676460ED-1453-497C-A51A-82B8909BAE9E}" type="presParOf" srcId="{FEBDC133-DBF0-4E61-9F7D-F0F2EF3166B0}" destId="{9995A4BB-2D6D-433C-AE34-1865153749A2}" srcOrd="2" destOrd="0" presId="urn:microsoft.com/office/officeart/2018/2/layout/IconLabelDescriptionList"/>
    <dgm:cxn modelId="{414E6641-6F6F-463C-8097-F2AB596D5967}" type="presParOf" srcId="{FEBDC133-DBF0-4E61-9F7D-F0F2EF3166B0}" destId="{34AD7561-CB1E-401D-910D-70F3D90F3A96}" srcOrd="3" destOrd="0" presId="urn:microsoft.com/office/officeart/2018/2/layout/IconLabelDescriptionList"/>
    <dgm:cxn modelId="{C7EB6897-DAE2-4033-B329-6238D81FDE43}" type="presParOf" srcId="{FEBDC133-DBF0-4E61-9F7D-F0F2EF3166B0}" destId="{90B9CE07-112B-4A96-9C76-D0916BD64F9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7AEF89-093B-4A36-AE68-F4C6416B9502}"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3746B51-6863-402D-A03D-272EE366A716}">
      <dgm:prSet/>
      <dgm:spPr/>
      <dgm:t>
        <a:bodyPr/>
        <a:lstStyle/>
        <a:p>
          <a:pPr>
            <a:lnSpc>
              <a:spcPct val="100000"/>
            </a:lnSpc>
            <a:defRPr b="1"/>
          </a:pPr>
          <a:r>
            <a:rPr lang="en-US"/>
            <a:t>Recreational Services</a:t>
          </a:r>
        </a:p>
      </dgm:t>
    </dgm:pt>
    <dgm:pt modelId="{307D349C-93A6-4B5E-8403-1E1D079A3B67}" type="parTrans" cxnId="{01B571BD-7A30-4C24-8A83-259F5B1DB76A}">
      <dgm:prSet/>
      <dgm:spPr/>
      <dgm:t>
        <a:bodyPr/>
        <a:lstStyle/>
        <a:p>
          <a:endParaRPr lang="en-US"/>
        </a:p>
      </dgm:t>
    </dgm:pt>
    <dgm:pt modelId="{896E6D81-B0D1-45EB-8CD4-E9A57D9E8B22}" type="sibTrans" cxnId="{01B571BD-7A30-4C24-8A83-259F5B1DB76A}">
      <dgm:prSet/>
      <dgm:spPr/>
      <dgm:t>
        <a:bodyPr/>
        <a:lstStyle/>
        <a:p>
          <a:endParaRPr lang="en-US"/>
        </a:p>
      </dgm:t>
    </dgm:pt>
    <dgm:pt modelId="{5DCDFA0F-A9BF-4461-80C9-AE608ACC12F4}">
      <dgm:prSet custT="1"/>
      <dgm:spPr/>
      <dgm:t>
        <a:bodyPr/>
        <a:lstStyle/>
        <a:p>
          <a:pPr marL="231775" indent="-231775">
            <a:lnSpc>
              <a:spcPct val="100000"/>
            </a:lnSpc>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schemeClr val="tx1"/>
              </a:solidFill>
              <a:latin typeface="+mn-lt"/>
            </a:rPr>
            <a:t>Estimated lost days and converted to $ value</a:t>
          </a:r>
          <a:endParaRPr lang="en-US" sz="1800" kern="1200" dirty="0"/>
        </a:p>
      </dgm:t>
    </dgm:pt>
    <dgm:pt modelId="{0B08A75A-6F05-4157-B4A1-AE67085F41D5}" type="parTrans" cxnId="{8C2E8EC5-E86D-4C00-8F2F-153E4EB6CD84}">
      <dgm:prSet/>
      <dgm:spPr/>
      <dgm:t>
        <a:bodyPr/>
        <a:lstStyle/>
        <a:p>
          <a:endParaRPr lang="en-US"/>
        </a:p>
      </dgm:t>
    </dgm:pt>
    <dgm:pt modelId="{46F1CD83-6EF5-41D7-B203-68AEB95D4C32}" type="sibTrans" cxnId="{8C2E8EC5-E86D-4C00-8F2F-153E4EB6CD84}">
      <dgm:prSet/>
      <dgm:spPr/>
      <dgm:t>
        <a:bodyPr/>
        <a:lstStyle/>
        <a:p>
          <a:endParaRPr lang="en-US"/>
        </a:p>
      </dgm:t>
    </dgm:pt>
    <dgm:pt modelId="{DE16EC92-F130-4022-A41C-7F7D747C5A73}">
      <dgm:prSet custT="1"/>
      <dgm:spPr/>
      <dgm:t>
        <a:bodyPr/>
        <a:lstStyle/>
        <a:p>
          <a:pPr marL="231775" indent="-231775">
            <a:lnSpc>
              <a:spcPct val="100000"/>
            </a:lnSpc>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Determine appropriate restoration actions to compensate for this loss</a:t>
          </a:r>
        </a:p>
      </dgm:t>
    </dgm:pt>
    <dgm:pt modelId="{AC83BC78-0EE0-4F5C-9355-0BADB6649731}" type="parTrans" cxnId="{AA8510C2-5486-4610-B862-801294879F44}">
      <dgm:prSet/>
      <dgm:spPr/>
      <dgm:t>
        <a:bodyPr/>
        <a:lstStyle/>
        <a:p>
          <a:endParaRPr lang="en-US"/>
        </a:p>
      </dgm:t>
    </dgm:pt>
    <dgm:pt modelId="{21C0229A-41A2-4A96-B78C-0B71F33987D3}" type="sibTrans" cxnId="{AA8510C2-5486-4610-B862-801294879F44}">
      <dgm:prSet/>
      <dgm:spPr/>
      <dgm:t>
        <a:bodyPr/>
        <a:lstStyle/>
        <a:p>
          <a:endParaRPr lang="en-US"/>
        </a:p>
      </dgm:t>
    </dgm:pt>
    <dgm:pt modelId="{9F0C5940-A0B6-4FE5-A4FB-B9A09F5CB1C4}">
      <dgm:prSet/>
      <dgm:spPr/>
      <dgm:t>
        <a:bodyPr/>
        <a:lstStyle/>
        <a:p>
          <a:pPr>
            <a:lnSpc>
              <a:spcPct val="100000"/>
            </a:lnSpc>
            <a:defRPr b="1"/>
          </a:pPr>
          <a:r>
            <a:rPr lang="en-US"/>
            <a:t>Ecological Resources</a:t>
          </a:r>
        </a:p>
      </dgm:t>
    </dgm:pt>
    <dgm:pt modelId="{8E43AF75-9C1F-486B-BF27-BF1251B6103B}" type="parTrans" cxnId="{F24968D5-B136-4E7B-99B8-FD700FBF856F}">
      <dgm:prSet/>
      <dgm:spPr/>
      <dgm:t>
        <a:bodyPr/>
        <a:lstStyle/>
        <a:p>
          <a:endParaRPr lang="en-US"/>
        </a:p>
      </dgm:t>
    </dgm:pt>
    <dgm:pt modelId="{A52F3653-BFD7-435A-914D-8C0C68961DB7}" type="sibTrans" cxnId="{F24968D5-B136-4E7B-99B8-FD700FBF856F}">
      <dgm:prSet/>
      <dgm:spPr/>
      <dgm:t>
        <a:bodyPr/>
        <a:lstStyle/>
        <a:p>
          <a:endParaRPr lang="en-US"/>
        </a:p>
      </dgm:t>
    </dgm:pt>
    <dgm:pt modelId="{A6AA15B2-2C95-4A1E-8A96-24727B72EECD}">
      <dgm:prSet custT="1"/>
      <dgm:spPr/>
      <dgm:t>
        <a:bodyPr/>
        <a:lstStyle/>
        <a:p>
          <a:pPr marL="231775" indent="-231775">
            <a:lnSpc>
              <a:spcPct val="100000"/>
            </a:lnSpc>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Determined debits as DSAYs</a:t>
          </a:r>
        </a:p>
      </dgm:t>
    </dgm:pt>
    <dgm:pt modelId="{31784CEB-ED06-4B85-B202-DD411DA5E719}" type="parTrans" cxnId="{EE82F491-670E-479F-B63C-1D3AA9C6D2FF}">
      <dgm:prSet/>
      <dgm:spPr/>
      <dgm:t>
        <a:bodyPr/>
        <a:lstStyle/>
        <a:p>
          <a:endParaRPr lang="en-US"/>
        </a:p>
      </dgm:t>
    </dgm:pt>
    <dgm:pt modelId="{1C97C06D-B525-4101-B85B-541B344E2F81}" type="sibTrans" cxnId="{EE82F491-670E-479F-B63C-1D3AA9C6D2FF}">
      <dgm:prSet/>
      <dgm:spPr/>
      <dgm:t>
        <a:bodyPr/>
        <a:lstStyle/>
        <a:p>
          <a:endParaRPr lang="en-US"/>
        </a:p>
      </dgm:t>
    </dgm:pt>
    <dgm:pt modelId="{E1A0561E-9C25-43FA-9A57-197B56282078}">
      <dgm:prSet custT="1"/>
      <dgm:spPr/>
      <dgm:t>
        <a:bodyPr/>
        <a:lstStyle/>
        <a:p>
          <a:pPr marL="231775" indent="-231775">
            <a:lnSpc>
              <a:spcPct val="100000"/>
            </a:lnSpc>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Can be converted to a cost of restoration per unit credit</a:t>
          </a:r>
        </a:p>
      </dgm:t>
    </dgm:pt>
    <dgm:pt modelId="{EFF19B53-6494-4106-816F-99AAD1CECA64}" type="parTrans" cxnId="{CCFBCD65-DF83-4F45-A7EB-D598D5119FBD}">
      <dgm:prSet/>
      <dgm:spPr/>
      <dgm:t>
        <a:bodyPr/>
        <a:lstStyle/>
        <a:p>
          <a:endParaRPr lang="en-US"/>
        </a:p>
      </dgm:t>
    </dgm:pt>
    <dgm:pt modelId="{A6D7DA4E-C486-4869-BC45-74D0F87A87D7}" type="sibTrans" cxnId="{CCFBCD65-DF83-4F45-A7EB-D598D5119FBD}">
      <dgm:prSet/>
      <dgm:spPr/>
      <dgm:t>
        <a:bodyPr/>
        <a:lstStyle/>
        <a:p>
          <a:endParaRPr lang="en-US"/>
        </a:p>
      </dgm:t>
    </dgm:pt>
    <dgm:pt modelId="{2EDB663C-F4DA-4C90-9DE2-FDAB2BCCAA35}">
      <dgm:prSet custT="1"/>
      <dgm:spPr/>
      <dgm:t>
        <a:bodyPr/>
        <a:lstStyle/>
        <a:p>
          <a:pPr marL="231775" indent="-231775">
            <a:lnSpc>
              <a:spcPct val="100000"/>
            </a:lnSpc>
            <a:tabLst>
              <a:tab pos="231775" algn="l"/>
            </a:tabLst>
          </a:pPr>
          <a:r>
            <a:rPr lang="en-US" sz="1400" dirty="0">
              <a:solidFill>
                <a:schemeClr val="accent2"/>
              </a:solidFill>
              <a:latin typeface="Aptos Narrow" panose="020B0004020202020204" pitchFamily="34" charset="0"/>
            </a:rPr>
            <a:t>■</a:t>
          </a:r>
          <a:r>
            <a:rPr lang="en-US" sz="1800" dirty="0">
              <a:solidFill>
                <a:schemeClr val="accent2"/>
              </a:solidFill>
              <a:latin typeface="Aptos Narrow" panose="020B0004020202020204" pitchFamily="34" charset="0"/>
            </a:rPr>
            <a:t>	</a:t>
          </a:r>
          <a:r>
            <a:rPr lang="en-US" sz="1800" dirty="0"/>
            <a:t>Determine credits (habitat service gain) as DSAYs that can be obtained through restoration</a:t>
          </a:r>
        </a:p>
      </dgm:t>
    </dgm:pt>
    <dgm:pt modelId="{022BC20A-9B20-4083-B90C-3B1B7AFA4BA8}" type="sibTrans" cxnId="{17460FC9-427D-41FB-9B4C-A51A569D743D}">
      <dgm:prSet/>
      <dgm:spPr/>
      <dgm:t>
        <a:bodyPr/>
        <a:lstStyle/>
        <a:p>
          <a:endParaRPr lang="en-US"/>
        </a:p>
      </dgm:t>
    </dgm:pt>
    <dgm:pt modelId="{AAF52EF6-B6CB-46F3-85CF-ACCA5A56C211}" type="parTrans" cxnId="{17460FC9-427D-41FB-9B4C-A51A569D743D}">
      <dgm:prSet/>
      <dgm:spPr/>
      <dgm:t>
        <a:bodyPr/>
        <a:lstStyle/>
        <a:p>
          <a:endParaRPr lang="en-US"/>
        </a:p>
      </dgm:t>
    </dgm:pt>
    <dgm:pt modelId="{88F6E586-327F-48D9-A321-AAA086BFF981}" type="pres">
      <dgm:prSet presAssocID="{707AEF89-093B-4A36-AE68-F4C6416B9502}" presName="root" presStyleCnt="0">
        <dgm:presLayoutVars>
          <dgm:dir/>
          <dgm:resizeHandles val="exact"/>
        </dgm:presLayoutVars>
      </dgm:prSet>
      <dgm:spPr/>
    </dgm:pt>
    <dgm:pt modelId="{825DE51D-3227-4483-BF2D-06A5F0CCF027}" type="pres">
      <dgm:prSet presAssocID="{E3746B51-6863-402D-A03D-272EE366A716}" presName="compNode" presStyleCnt="0"/>
      <dgm:spPr/>
    </dgm:pt>
    <dgm:pt modelId="{ED5F3377-A4AC-4C79-BC24-0C99599F2F68}" type="pres">
      <dgm:prSet presAssocID="{E3746B51-6863-402D-A03D-272EE366A71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ing"/>
        </a:ext>
      </dgm:extLst>
    </dgm:pt>
    <dgm:pt modelId="{722C18DC-3F5A-4EEA-BB19-421EA2EDCB97}" type="pres">
      <dgm:prSet presAssocID="{E3746B51-6863-402D-A03D-272EE366A716}" presName="iconSpace" presStyleCnt="0"/>
      <dgm:spPr/>
    </dgm:pt>
    <dgm:pt modelId="{C37F3DD0-7F46-4B2F-BACD-0DB177CB25EA}" type="pres">
      <dgm:prSet presAssocID="{E3746B51-6863-402D-A03D-272EE366A716}" presName="parTx" presStyleLbl="revTx" presStyleIdx="0" presStyleCnt="4">
        <dgm:presLayoutVars>
          <dgm:chMax val="0"/>
          <dgm:chPref val="0"/>
        </dgm:presLayoutVars>
      </dgm:prSet>
      <dgm:spPr/>
    </dgm:pt>
    <dgm:pt modelId="{441D8409-E1F4-41E4-A139-A3BB4CAB7B4A}" type="pres">
      <dgm:prSet presAssocID="{E3746B51-6863-402D-A03D-272EE366A716}" presName="txSpace" presStyleCnt="0"/>
      <dgm:spPr/>
    </dgm:pt>
    <dgm:pt modelId="{159A8E93-A0E4-461C-B658-261341B5FEAE}" type="pres">
      <dgm:prSet presAssocID="{E3746B51-6863-402D-A03D-272EE366A716}" presName="desTx" presStyleLbl="revTx" presStyleIdx="1" presStyleCnt="4">
        <dgm:presLayoutVars/>
      </dgm:prSet>
      <dgm:spPr/>
    </dgm:pt>
    <dgm:pt modelId="{7975A19D-45B2-4253-B6FF-6C49F0A2A4D0}" type="pres">
      <dgm:prSet presAssocID="{896E6D81-B0D1-45EB-8CD4-E9A57D9E8B22}" presName="sibTrans" presStyleCnt="0"/>
      <dgm:spPr/>
    </dgm:pt>
    <dgm:pt modelId="{8460BD0D-5417-4FA1-B2E0-18740A904EFE}" type="pres">
      <dgm:prSet presAssocID="{9F0C5940-A0B6-4FE5-A4FB-B9A09F5CB1C4}" presName="compNode" presStyleCnt="0"/>
      <dgm:spPr/>
    </dgm:pt>
    <dgm:pt modelId="{2651A1CB-FA05-4A19-B84E-7905033663E3}" type="pres">
      <dgm:prSet presAssocID="{9F0C5940-A0B6-4FE5-A4FB-B9A09F5CB1C4}"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a:noFill/>
        </a:ln>
      </dgm:spPr>
      <dgm:extLst>
        <a:ext uri="{E40237B7-FDA0-4F09-8148-C483321AD2D9}">
          <dgm14:cNvPr xmlns:dgm14="http://schemas.microsoft.com/office/drawing/2010/diagram" id="0" name="" descr="Rainforest with solid fill"/>
        </a:ext>
      </dgm:extLst>
    </dgm:pt>
    <dgm:pt modelId="{9ED0C3E2-9161-4379-9DA7-47954FBE8962}" type="pres">
      <dgm:prSet presAssocID="{9F0C5940-A0B6-4FE5-A4FB-B9A09F5CB1C4}" presName="iconSpace" presStyleCnt="0"/>
      <dgm:spPr/>
    </dgm:pt>
    <dgm:pt modelId="{D84E859B-70A9-43AB-8897-279859752B3B}" type="pres">
      <dgm:prSet presAssocID="{9F0C5940-A0B6-4FE5-A4FB-B9A09F5CB1C4}" presName="parTx" presStyleLbl="revTx" presStyleIdx="2" presStyleCnt="4">
        <dgm:presLayoutVars>
          <dgm:chMax val="0"/>
          <dgm:chPref val="0"/>
        </dgm:presLayoutVars>
      </dgm:prSet>
      <dgm:spPr/>
    </dgm:pt>
    <dgm:pt modelId="{75843DE9-E8F0-4673-87B0-14991662E353}" type="pres">
      <dgm:prSet presAssocID="{9F0C5940-A0B6-4FE5-A4FB-B9A09F5CB1C4}" presName="txSpace" presStyleCnt="0"/>
      <dgm:spPr/>
    </dgm:pt>
    <dgm:pt modelId="{C222BC3C-46F4-4F4C-B2D3-6CBB2C6E1E2F}" type="pres">
      <dgm:prSet presAssocID="{9F0C5940-A0B6-4FE5-A4FB-B9A09F5CB1C4}" presName="desTx" presStyleLbl="revTx" presStyleIdx="3" presStyleCnt="4">
        <dgm:presLayoutVars/>
      </dgm:prSet>
      <dgm:spPr/>
    </dgm:pt>
  </dgm:ptLst>
  <dgm:cxnLst>
    <dgm:cxn modelId="{5AAE5F06-96E1-4C87-8C9F-FED94D9D8409}" type="presOf" srcId="{707AEF89-093B-4A36-AE68-F4C6416B9502}" destId="{88F6E586-327F-48D9-A321-AAA086BFF981}" srcOrd="0" destOrd="0" presId="urn:microsoft.com/office/officeart/2018/2/layout/IconLabelDescriptionList"/>
    <dgm:cxn modelId="{F49F172F-BBA1-4DD7-9D51-D84163ED68D5}" type="presOf" srcId="{A6AA15B2-2C95-4A1E-8A96-24727B72EECD}" destId="{C222BC3C-46F4-4F4C-B2D3-6CBB2C6E1E2F}" srcOrd="0" destOrd="0" presId="urn:microsoft.com/office/officeart/2018/2/layout/IconLabelDescriptionList"/>
    <dgm:cxn modelId="{306E783A-933D-4D8C-B6D9-948C8D0BCB12}" type="presOf" srcId="{2EDB663C-F4DA-4C90-9DE2-FDAB2BCCAA35}" destId="{C222BC3C-46F4-4F4C-B2D3-6CBB2C6E1E2F}" srcOrd="0" destOrd="1" presId="urn:microsoft.com/office/officeart/2018/2/layout/IconLabelDescriptionList"/>
    <dgm:cxn modelId="{CCFBCD65-DF83-4F45-A7EB-D598D5119FBD}" srcId="{9F0C5940-A0B6-4FE5-A4FB-B9A09F5CB1C4}" destId="{E1A0561E-9C25-43FA-9A57-197B56282078}" srcOrd="2" destOrd="0" parTransId="{EFF19B53-6494-4106-816F-99AAD1CECA64}" sibTransId="{A6D7DA4E-C486-4869-BC45-74D0F87A87D7}"/>
    <dgm:cxn modelId="{FD4FA06D-DA83-4D09-9E9D-5AD197F85629}" type="presOf" srcId="{E1A0561E-9C25-43FA-9A57-197B56282078}" destId="{C222BC3C-46F4-4F4C-B2D3-6CBB2C6E1E2F}" srcOrd="0" destOrd="2" presId="urn:microsoft.com/office/officeart/2018/2/layout/IconLabelDescriptionList"/>
    <dgm:cxn modelId="{45E7F150-D685-40C4-829F-9F9806E13C24}" type="presOf" srcId="{DE16EC92-F130-4022-A41C-7F7D747C5A73}" destId="{159A8E93-A0E4-461C-B658-261341B5FEAE}" srcOrd="0" destOrd="1" presId="urn:microsoft.com/office/officeart/2018/2/layout/IconLabelDescriptionList"/>
    <dgm:cxn modelId="{6776348A-487B-42C9-B949-330AA42F194F}" type="presOf" srcId="{9F0C5940-A0B6-4FE5-A4FB-B9A09F5CB1C4}" destId="{D84E859B-70A9-43AB-8897-279859752B3B}" srcOrd="0" destOrd="0" presId="urn:microsoft.com/office/officeart/2018/2/layout/IconLabelDescriptionList"/>
    <dgm:cxn modelId="{EE82F491-670E-479F-B63C-1D3AA9C6D2FF}" srcId="{9F0C5940-A0B6-4FE5-A4FB-B9A09F5CB1C4}" destId="{A6AA15B2-2C95-4A1E-8A96-24727B72EECD}" srcOrd="0" destOrd="0" parTransId="{31784CEB-ED06-4B85-B202-DD411DA5E719}" sibTransId="{1C97C06D-B525-4101-B85B-541B344E2F81}"/>
    <dgm:cxn modelId="{01B571BD-7A30-4C24-8A83-259F5B1DB76A}" srcId="{707AEF89-093B-4A36-AE68-F4C6416B9502}" destId="{E3746B51-6863-402D-A03D-272EE366A716}" srcOrd="0" destOrd="0" parTransId="{307D349C-93A6-4B5E-8403-1E1D079A3B67}" sibTransId="{896E6D81-B0D1-45EB-8CD4-E9A57D9E8B22}"/>
    <dgm:cxn modelId="{AA8510C2-5486-4610-B862-801294879F44}" srcId="{E3746B51-6863-402D-A03D-272EE366A716}" destId="{DE16EC92-F130-4022-A41C-7F7D747C5A73}" srcOrd="1" destOrd="0" parTransId="{AC83BC78-0EE0-4F5C-9355-0BADB6649731}" sibTransId="{21C0229A-41A2-4A96-B78C-0B71F33987D3}"/>
    <dgm:cxn modelId="{8C2E8EC5-E86D-4C00-8F2F-153E4EB6CD84}" srcId="{E3746B51-6863-402D-A03D-272EE366A716}" destId="{5DCDFA0F-A9BF-4461-80C9-AE608ACC12F4}" srcOrd="0" destOrd="0" parTransId="{0B08A75A-6F05-4157-B4A1-AE67085F41D5}" sibTransId="{46F1CD83-6EF5-41D7-B203-68AEB95D4C32}"/>
    <dgm:cxn modelId="{17460FC9-427D-41FB-9B4C-A51A569D743D}" srcId="{9F0C5940-A0B6-4FE5-A4FB-B9A09F5CB1C4}" destId="{2EDB663C-F4DA-4C90-9DE2-FDAB2BCCAA35}" srcOrd="1" destOrd="0" parTransId="{AAF52EF6-B6CB-46F3-85CF-ACCA5A56C211}" sibTransId="{022BC20A-9B20-4083-B90C-3B1B7AFA4BA8}"/>
    <dgm:cxn modelId="{F24968D5-B136-4E7B-99B8-FD700FBF856F}" srcId="{707AEF89-093B-4A36-AE68-F4C6416B9502}" destId="{9F0C5940-A0B6-4FE5-A4FB-B9A09F5CB1C4}" srcOrd="1" destOrd="0" parTransId="{8E43AF75-9C1F-486B-BF27-BF1251B6103B}" sibTransId="{A52F3653-BFD7-435A-914D-8C0C68961DB7}"/>
    <dgm:cxn modelId="{48A6B2D8-5378-4269-8E91-E65A0191C06D}" type="presOf" srcId="{5DCDFA0F-A9BF-4461-80C9-AE608ACC12F4}" destId="{159A8E93-A0E4-461C-B658-261341B5FEAE}" srcOrd="0" destOrd="0" presId="urn:microsoft.com/office/officeart/2018/2/layout/IconLabelDescriptionList"/>
    <dgm:cxn modelId="{84F039E3-852E-4714-817F-F3A9D378257C}" type="presOf" srcId="{E3746B51-6863-402D-A03D-272EE366A716}" destId="{C37F3DD0-7F46-4B2F-BACD-0DB177CB25EA}" srcOrd="0" destOrd="0" presId="urn:microsoft.com/office/officeart/2018/2/layout/IconLabelDescriptionList"/>
    <dgm:cxn modelId="{BB6B1352-622B-45D1-8F78-5CC5F1CE3EF5}" type="presParOf" srcId="{88F6E586-327F-48D9-A321-AAA086BFF981}" destId="{825DE51D-3227-4483-BF2D-06A5F0CCF027}" srcOrd="0" destOrd="0" presId="urn:microsoft.com/office/officeart/2018/2/layout/IconLabelDescriptionList"/>
    <dgm:cxn modelId="{4F98B9EA-4F19-4EAE-8F27-80A0F4C66873}" type="presParOf" srcId="{825DE51D-3227-4483-BF2D-06A5F0CCF027}" destId="{ED5F3377-A4AC-4C79-BC24-0C99599F2F68}" srcOrd="0" destOrd="0" presId="urn:microsoft.com/office/officeart/2018/2/layout/IconLabelDescriptionList"/>
    <dgm:cxn modelId="{FA1BCF19-5200-4C7A-AAAF-462A753E88F4}" type="presParOf" srcId="{825DE51D-3227-4483-BF2D-06A5F0CCF027}" destId="{722C18DC-3F5A-4EEA-BB19-421EA2EDCB97}" srcOrd="1" destOrd="0" presId="urn:microsoft.com/office/officeart/2018/2/layout/IconLabelDescriptionList"/>
    <dgm:cxn modelId="{B5A0875F-6EB4-47C4-AEFA-4C1FD17B2B8C}" type="presParOf" srcId="{825DE51D-3227-4483-BF2D-06A5F0CCF027}" destId="{C37F3DD0-7F46-4B2F-BACD-0DB177CB25EA}" srcOrd="2" destOrd="0" presId="urn:microsoft.com/office/officeart/2018/2/layout/IconLabelDescriptionList"/>
    <dgm:cxn modelId="{DDA7D062-4FF2-4C94-933A-869325D15E18}" type="presParOf" srcId="{825DE51D-3227-4483-BF2D-06A5F0CCF027}" destId="{441D8409-E1F4-41E4-A139-A3BB4CAB7B4A}" srcOrd="3" destOrd="0" presId="urn:microsoft.com/office/officeart/2018/2/layout/IconLabelDescriptionList"/>
    <dgm:cxn modelId="{B66E70F4-CA3C-478D-AEBA-E039E5409B5F}" type="presParOf" srcId="{825DE51D-3227-4483-BF2D-06A5F0CCF027}" destId="{159A8E93-A0E4-461C-B658-261341B5FEAE}" srcOrd="4" destOrd="0" presId="urn:microsoft.com/office/officeart/2018/2/layout/IconLabelDescriptionList"/>
    <dgm:cxn modelId="{62C4B1B3-0634-4E70-831B-C60E88C955DC}" type="presParOf" srcId="{88F6E586-327F-48D9-A321-AAA086BFF981}" destId="{7975A19D-45B2-4253-B6FF-6C49F0A2A4D0}" srcOrd="1" destOrd="0" presId="urn:microsoft.com/office/officeart/2018/2/layout/IconLabelDescriptionList"/>
    <dgm:cxn modelId="{9FA1476F-6219-478F-89EB-3B4ACF5D89CA}" type="presParOf" srcId="{88F6E586-327F-48D9-A321-AAA086BFF981}" destId="{8460BD0D-5417-4FA1-B2E0-18740A904EFE}" srcOrd="2" destOrd="0" presId="urn:microsoft.com/office/officeart/2018/2/layout/IconLabelDescriptionList"/>
    <dgm:cxn modelId="{22A6AC3D-5451-47AD-8DE4-C0A2CF2EC6F5}" type="presParOf" srcId="{8460BD0D-5417-4FA1-B2E0-18740A904EFE}" destId="{2651A1CB-FA05-4A19-B84E-7905033663E3}" srcOrd="0" destOrd="0" presId="urn:microsoft.com/office/officeart/2018/2/layout/IconLabelDescriptionList"/>
    <dgm:cxn modelId="{A5003917-06EE-4507-91FD-4399DB7EBD3F}" type="presParOf" srcId="{8460BD0D-5417-4FA1-B2E0-18740A904EFE}" destId="{9ED0C3E2-9161-4379-9DA7-47954FBE8962}" srcOrd="1" destOrd="0" presId="urn:microsoft.com/office/officeart/2018/2/layout/IconLabelDescriptionList"/>
    <dgm:cxn modelId="{D20063FD-8149-4361-965C-E30D69CA214E}" type="presParOf" srcId="{8460BD0D-5417-4FA1-B2E0-18740A904EFE}" destId="{D84E859B-70A9-43AB-8897-279859752B3B}" srcOrd="2" destOrd="0" presId="urn:microsoft.com/office/officeart/2018/2/layout/IconLabelDescriptionList"/>
    <dgm:cxn modelId="{92701103-706F-4E5F-94F7-0EBDCAE5A1E6}" type="presParOf" srcId="{8460BD0D-5417-4FA1-B2E0-18740A904EFE}" destId="{75843DE9-E8F0-4673-87B0-14991662E353}" srcOrd="3" destOrd="0" presId="urn:microsoft.com/office/officeart/2018/2/layout/IconLabelDescriptionList"/>
    <dgm:cxn modelId="{6FD7EE6D-8A61-4337-AED0-D1A61B5C4493}" type="presParOf" srcId="{8460BD0D-5417-4FA1-B2E0-18740A904EFE}" destId="{C222BC3C-46F4-4F4C-B2D3-6CBB2C6E1E2F}"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57D464-F074-4D8D-85BE-CC1252A7FF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BA810186-DCFC-46C9-A5E8-F77852CA225E}">
      <dgm:prSet/>
      <dgm:spPr/>
      <dgm:t>
        <a:bodyPr/>
        <a:lstStyle/>
        <a:p>
          <a:r>
            <a:rPr lang="en-US" b="1" dirty="0"/>
            <a:t>Mission: </a:t>
          </a:r>
          <a:r>
            <a:rPr lang="en-US" dirty="0"/>
            <a:t>To recover damages for natural resources injured by the release of hazardous substances and to restore, rehabilitate, replace, or acquire the equivalent of the injured natural resources.</a:t>
          </a:r>
        </a:p>
      </dgm:t>
    </dgm:pt>
    <dgm:pt modelId="{0B48DC90-B0A3-42B5-9750-408F782D582B}" type="parTrans" cxnId="{FB8F0A50-71FE-4263-A4ED-D1C2D4ECE82D}">
      <dgm:prSet/>
      <dgm:spPr/>
      <dgm:t>
        <a:bodyPr/>
        <a:lstStyle/>
        <a:p>
          <a:endParaRPr lang="en-US"/>
        </a:p>
      </dgm:t>
    </dgm:pt>
    <dgm:pt modelId="{DE99980A-9212-4E1C-8450-CED84B514635}" type="sibTrans" cxnId="{FB8F0A50-71FE-4263-A4ED-D1C2D4ECE82D}">
      <dgm:prSet/>
      <dgm:spPr/>
      <dgm:t>
        <a:bodyPr/>
        <a:lstStyle/>
        <a:p>
          <a:endParaRPr lang="en-US"/>
        </a:p>
      </dgm:t>
    </dgm:pt>
    <dgm:pt modelId="{B0B17D57-F063-4F64-947B-3821DBBAADAD}" type="pres">
      <dgm:prSet presAssocID="{4657D464-F074-4D8D-85BE-CC1252A7FFA3}" presName="linear" presStyleCnt="0">
        <dgm:presLayoutVars>
          <dgm:animLvl val="lvl"/>
          <dgm:resizeHandles val="exact"/>
        </dgm:presLayoutVars>
      </dgm:prSet>
      <dgm:spPr/>
    </dgm:pt>
    <dgm:pt modelId="{1E75CC9D-BFBA-43C1-B8EF-069D1881F42A}" type="pres">
      <dgm:prSet presAssocID="{BA810186-DCFC-46C9-A5E8-F77852CA225E}" presName="parentText" presStyleLbl="node1" presStyleIdx="0" presStyleCnt="1">
        <dgm:presLayoutVars>
          <dgm:chMax val="0"/>
          <dgm:bulletEnabled val="1"/>
        </dgm:presLayoutVars>
      </dgm:prSet>
      <dgm:spPr/>
    </dgm:pt>
  </dgm:ptLst>
  <dgm:cxnLst>
    <dgm:cxn modelId="{5B3B243A-DB06-4ED3-8D5A-CA9642869907}" type="presOf" srcId="{4657D464-F074-4D8D-85BE-CC1252A7FFA3}" destId="{B0B17D57-F063-4F64-947B-3821DBBAADAD}" srcOrd="0" destOrd="0" presId="urn:microsoft.com/office/officeart/2005/8/layout/vList2"/>
    <dgm:cxn modelId="{FB8F0A50-71FE-4263-A4ED-D1C2D4ECE82D}" srcId="{4657D464-F074-4D8D-85BE-CC1252A7FFA3}" destId="{BA810186-DCFC-46C9-A5E8-F77852CA225E}" srcOrd="0" destOrd="0" parTransId="{0B48DC90-B0A3-42B5-9750-408F782D582B}" sibTransId="{DE99980A-9212-4E1C-8450-CED84B514635}"/>
    <dgm:cxn modelId="{BC558A97-39DF-42A9-8B31-0F1A0302B34E}" type="presOf" srcId="{BA810186-DCFC-46C9-A5E8-F77852CA225E}" destId="{1E75CC9D-BFBA-43C1-B8EF-069D1881F42A}" srcOrd="0" destOrd="0" presId="urn:microsoft.com/office/officeart/2005/8/layout/vList2"/>
    <dgm:cxn modelId="{E96BE0BB-2B6C-489F-A5F4-375D64F62F7A}" type="presParOf" srcId="{B0B17D57-F063-4F64-947B-3821DBBAADAD}" destId="{1E75CC9D-BFBA-43C1-B8EF-069D1881F42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31B580-3B6B-4660-BE98-407FFDA8D1EB}"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0A34D420-2537-4CBF-9E21-0A23EE014134}">
      <dgm:prSet/>
      <dgm:spPr/>
      <dgm:t>
        <a:bodyPr/>
        <a:lstStyle/>
        <a:p>
          <a:r>
            <a:rPr lang="en-US"/>
            <a:t>Natural Resources</a:t>
          </a:r>
        </a:p>
      </dgm:t>
    </dgm:pt>
    <dgm:pt modelId="{84FFA1BB-9ABD-46DD-8466-42556C2FF6D4}" type="parTrans" cxnId="{CFB41A95-29B3-46E7-BAC6-E395F3C24E54}">
      <dgm:prSet/>
      <dgm:spPr/>
      <dgm:t>
        <a:bodyPr/>
        <a:lstStyle/>
        <a:p>
          <a:endParaRPr lang="en-US"/>
        </a:p>
      </dgm:t>
    </dgm:pt>
    <dgm:pt modelId="{E5F50B23-EA1F-4D0C-BB24-18709F7F7EA9}" type="sibTrans" cxnId="{CFB41A95-29B3-46E7-BAC6-E395F3C24E54}">
      <dgm:prSet/>
      <dgm:spPr/>
      <dgm:t>
        <a:bodyPr/>
        <a:lstStyle/>
        <a:p>
          <a:endParaRPr lang="en-US"/>
        </a:p>
      </dgm:t>
    </dgm:pt>
    <dgm:pt modelId="{4D66C2A8-1FD6-4767-9DCB-B0C872046B9D}">
      <dgm:prSet/>
      <dgm:spPr/>
      <dgm:t>
        <a:bodyPr/>
        <a:lstStyle/>
        <a:p>
          <a:pPr marL="57150" indent="0">
            <a:buFont typeface="Wingdings" panose="05000000000000000000" pitchFamily="2" charset="2"/>
            <a:buNone/>
          </a:pPr>
          <a:r>
            <a:rPr lang="en-US" dirty="0"/>
            <a:t>Land, </a:t>
          </a:r>
          <a:r>
            <a:rPr lang="en-US" b="0" dirty="0"/>
            <a:t>fish, wildlife, biota, air, water, groundwater, drinking water supplies</a:t>
          </a:r>
          <a:r>
            <a:rPr lang="en-US" dirty="0"/>
            <a:t>, and other such resources belonging to, managed by, held in trust by, appertaining to, or otherwise controlled by the United States, any state or local government or Indian tribe, or any foreign government</a:t>
          </a:r>
        </a:p>
      </dgm:t>
    </dgm:pt>
    <dgm:pt modelId="{BAE4A2A9-34BE-4A3F-8B50-A0D79B6855C0}" type="parTrans" cxnId="{3C2CE620-6D4B-4617-B632-30AD54FE5F09}">
      <dgm:prSet/>
      <dgm:spPr/>
      <dgm:t>
        <a:bodyPr/>
        <a:lstStyle/>
        <a:p>
          <a:endParaRPr lang="en-US"/>
        </a:p>
      </dgm:t>
    </dgm:pt>
    <dgm:pt modelId="{D2EA881B-3738-404D-8013-1DB0E2468DB7}" type="sibTrans" cxnId="{3C2CE620-6D4B-4617-B632-30AD54FE5F09}">
      <dgm:prSet/>
      <dgm:spPr/>
      <dgm:t>
        <a:bodyPr/>
        <a:lstStyle/>
        <a:p>
          <a:endParaRPr lang="en-US"/>
        </a:p>
      </dgm:t>
    </dgm:pt>
    <dgm:pt modelId="{67BB3C61-70E9-4657-8931-9B73276B197B}">
      <dgm:prSet/>
      <dgm:spPr/>
      <dgm:t>
        <a:bodyPr/>
        <a:lstStyle/>
        <a:p>
          <a:r>
            <a:rPr lang="en-US"/>
            <a:t>Injury</a:t>
          </a:r>
        </a:p>
      </dgm:t>
    </dgm:pt>
    <dgm:pt modelId="{32E25C6A-DC9F-4E55-A635-534FE8FA4016}" type="parTrans" cxnId="{9FBB73AA-7502-4784-A1CA-4E492E6F07CA}">
      <dgm:prSet/>
      <dgm:spPr/>
      <dgm:t>
        <a:bodyPr/>
        <a:lstStyle/>
        <a:p>
          <a:endParaRPr lang="en-US"/>
        </a:p>
      </dgm:t>
    </dgm:pt>
    <dgm:pt modelId="{081F7321-8506-4AEA-A41D-BEE367673C9A}" type="sibTrans" cxnId="{9FBB73AA-7502-4784-A1CA-4E492E6F07CA}">
      <dgm:prSet/>
      <dgm:spPr/>
      <dgm:t>
        <a:bodyPr/>
        <a:lstStyle/>
        <a:p>
          <a:endParaRPr lang="en-US"/>
        </a:p>
      </dgm:t>
    </dgm:pt>
    <dgm:pt modelId="{8915824A-9034-4015-B69D-C5D6D0D6ACDA}">
      <dgm:prSet/>
      <dgm:spPr/>
      <dgm:t>
        <a:bodyPr/>
        <a:lstStyle/>
        <a:p>
          <a:pPr marL="114300" indent="0">
            <a:buFont typeface="Wingdings" panose="05000000000000000000" pitchFamily="2" charset="2"/>
            <a:buNone/>
          </a:pPr>
          <a:r>
            <a:rPr lang="en-US" dirty="0"/>
            <a:t>An observable or measurable adverse change in a natural resource or impairment of a natural resource service</a:t>
          </a:r>
        </a:p>
      </dgm:t>
    </dgm:pt>
    <dgm:pt modelId="{17324A47-6390-42AE-8333-C9BFA75213AE}" type="parTrans" cxnId="{C3C2D161-E892-48B4-82C8-3F2E17B01468}">
      <dgm:prSet/>
      <dgm:spPr/>
      <dgm:t>
        <a:bodyPr/>
        <a:lstStyle/>
        <a:p>
          <a:endParaRPr lang="en-US"/>
        </a:p>
      </dgm:t>
    </dgm:pt>
    <dgm:pt modelId="{5628A801-E7CD-4217-8CF4-2967820519FC}" type="sibTrans" cxnId="{C3C2D161-E892-48B4-82C8-3F2E17B01468}">
      <dgm:prSet/>
      <dgm:spPr/>
      <dgm:t>
        <a:bodyPr/>
        <a:lstStyle/>
        <a:p>
          <a:endParaRPr lang="en-US"/>
        </a:p>
      </dgm:t>
    </dgm:pt>
    <dgm:pt modelId="{56561559-E6F9-44A3-B3EE-B53A9E564E67}">
      <dgm:prSet/>
      <dgm:spPr/>
      <dgm:t>
        <a:bodyPr/>
        <a:lstStyle/>
        <a:p>
          <a:r>
            <a:rPr lang="en-US"/>
            <a:t>Damages</a:t>
          </a:r>
        </a:p>
      </dgm:t>
    </dgm:pt>
    <dgm:pt modelId="{867870C8-EE14-4A72-AC30-41DCCB59FA68}" type="parTrans" cxnId="{E3A1F2FF-C4B9-4DCF-92C0-04A9DCDE4C95}">
      <dgm:prSet/>
      <dgm:spPr/>
      <dgm:t>
        <a:bodyPr/>
        <a:lstStyle/>
        <a:p>
          <a:endParaRPr lang="en-US"/>
        </a:p>
      </dgm:t>
    </dgm:pt>
    <dgm:pt modelId="{0D609B9D-056E-40FC-A902-0EA8A3946100}" type="sibTrans" cxnId="{E3A1F2FF-C4B9-4DCF-92C0-04A9DCDE4C95}">
      <dgm:prSet/>
      <dgm:spPr/>
      <dgm:t>
        <a:bodyPr/>
        <a:lstStyle/>
        <a:p>
          <a:endParaRPr lang="en-US"/>
        </a:p>
      </dgm:t>
    </dgm:pt>
    <dgm:pt modelId="{AABDF296-350A-469F-ADA8-C2FE2352F078}">
      <dgm:prSet/>
      <dgm:spPr/>
      <dgm:t>
        <a:bodyPr/>
        <a:lstStyle/>
        <a:p>
          <a:pPr>
            <a:buFont typeface="Wingdings" panose="05000000000000000000" pitchFamily="2" charset="2"/>
            <a:buChar char="§"/>
          </a:pPr>
          <a:r>
            <a:rPr lang="en-US"/>
            <a:t>Damages for injury to, destruction of, loss of, or loss of use of, natural resources, including the reasonable costs of assessing these damages</a:t>
          </a:r>
        </a:p>
      </dgm:t>
    </dgm:pt>
    <dgm:pt modelId="{FE171289-46F7-46F7-BFDE-9A6D3D96B1B8}" type="parTrans" cxnId="{362D863A-AC16-467D-970B-83EC88CB9691}">
      <dgm:prSet/>
      <dgm:spPr/>
      <dgm:t>
        <a:bodyPr/>
        <a:lstStyle/>
        <a:p>
          <a:endParaRPr lang="en-US"/>
        </a:p>
      </dgm:t>
    </dgm:pt>
    <dgm:pt modelId="{EF15EA07-DF65-4FB9-944A-2C57F2551190}" type="sibTrans" cxnId="{362D863A-AC16-467D-970B-83EC88CB9691}">
      <dgm:prSet/>
      <dgm:spPr/>
      <dgm:t>
        <a:bodyPr/>
        <a:lstStyle/>
        <a:p>
          <a:endParaRPr lang="en-US"/>
        </a:p>
      </dgm:t>
    </dgm:pt>
    <dgm:pt modelId="{2935FF06-F492-4B90-BF39-1EA6CBB34B08}">
      <dgm:prSet/>
      <dgm:spPr/>
      <dgm:t>
        <a:bodyPr/>
        <a:lstStyle/>
        <a:p>
          <a:pPr>
            <a:buFont typeface="Wingdings" panose="05000000000000000000" pitchFamily="2" charset="2"/>
            <a:buChar char="§"/>
          </a:pPr>
          <a:r>
            <a:rPr lang="en-US"/>
            <a:t>A sum of money claimed or awarded in compensation for a loss or an injury</a:t>
          </a:r>
        </a:p>
      </dgm:t>
    </dgm:pt>
    <dgm:pt modelId="{144FFA9A-C778-43EE-858A-EDDE5834E277}" type="parTrans" cxnId="{F2F2CC50-4790-4F7F-BAB0-8CCE4E039D40}">
      <dgm:prSet/>
      <dgm:spPr/>
      <dgm:t>
        <a:bodyPr/>
        <a:lstStyle/>
        <a:p>
          <a:endParaRPr lang="en-US"/>
        </a:p>
      </dgm:t>
    </dgm:pt>
    <dgm:pt modelId="{B1202360-79BA-4C7A-A1C1-2FF27EADAF14}" type="sibTrans" cxnId="{F2F2CC50-4790-4F7F-BAB0-8CCE4E039D40}">
      <dgm:prSet/>
      <dgm:spPr/>
      <dgm:t>
        <a:bodyPr/>
        <a:lstStyle/>
        <a:p>
          <a:endParaRPr lang="en-US"/>
        </a:p>
      </dgm:t>
    </dgm:pt>
    <dgm:pt modelId="{30759455-4CBF-4AFB-8BF2-B4CF6B33A115}" type="pres">
      <dgm:prSet presAssocID="{A731B580-3B6B-4660-BE98-407FFDA8D1EB}" presName="Name0" presStyleCnt="0">
        <dgm:presLayoutVars>
          <dgm:dir/>
          <dgm:animLvl val="lvl"/>
          <dgm:resizeHandles val="exact"/>
        </dgm:presLayoutVars>
      </dgm:prSet>
      <dgm:spPr/>
    </dgm:pt>
    <dgm:pt modelId="{69BCE9C8-CE54-45E4-AB86-2D02E2892FE1}" type="pres">
      <dgm:prSet presAssocID="{0A34D420-2537-4CBF-9E21-0A23EE014134}" presName="composite" presStyleCnt="0"/>
      <dgm:spPr/>
    </dgm:pt>
    <dgm:pt modelId="{C1A9AB80-5B52-4369-A9F9-B12E08A2C3EA}" type="pres">
      <dgm:prSet presAssocID="{0A34D420-2537-4CBF-9E21-0A23EE014134}" presName="parTx" presStyleLbl="alignNode1" presStyleIdx="0" presStyleCnt="3">
        <dgm:presLayoutVars>
          <dgm:chMax val="0"/>
          <dgm:chPref val="0"/>
          <dgm:bulletEnabled val="1"/>
        </dgm:presLayoutVars>
      </dgm:prSet>
      <dgm:spPr/>
    </dgm:pt>
    <dgm:pt modelId="{EA613624-A6ED-408C-B543-FD7EF2468D73}" type="pres">
      <dgm:prSet presAssocID="{0A34D420-2537-4CBF-9E21-0A23EE014134}" presName="desTx" presStyleLbl="alignAccFollowNode1" presStyleIdx="0" presStyleCnt="3">
        <dgm:presLayoutVars>
          <dgm:bulletEnabled val="1"/>
        </dgm:presLayoutVars>
      </dgm:prSet>
      <dgm:spPr/>
    </dgm:pt>
    <dgm:pt modelId="{D7F677AA-3D2F-44E9-978A-6C1F71234865}" type="pres">
      <dgm:prSet presAssocID="{E5F50B23-EA1F-4D0C-BB24-18709F7F7EA9}" presName="space" presStyleCnt="0"/>
      <dgm:spPr/>
    </dgm:pt>
    <dgm:pt modelId="{B6F36693-BAA3-42CE-836C-B53C8675356F}" type="pres">
      <dgm:prSet presAssocID="{67BB3C61-70E9-4657-8931-9B73276B197B}" presName="composite" presStyleCnt="0"/>
      <dgm:spPr/>
    </dgm:pt>
    <dgm:pt modelId="{F960F8E9-1E9A-4523-9C75-4CBE8FE280C5}" type="pres">
      <dgm:prSet presAssocID="{67BB3C61-70E9-4657-8931-9B73276B197B}" presName="parTx" presStyleLbl="alignNode1" presStyleIdx="1" presStyleCnt="3">
        <dgm:presLayoutVars>
          <dgm:chMax val="0"/>
          <dgm:chPref val="0"/>
          <dgm:bulletEnabled val="1"/>
        </dgm:presLayoutVars>
      </dgm:prSet>
      <dgm:spPr/>
    </dgm:pt>
    <dgm:pt modelId="{D2B5BC76-94B1-4C78-9513-78AE70BE0866}" type="pres">
      <dgm:prSet presAssocID="{67BB3C61-70E9-4657-8931-9B73276B197B}" presName="desTx" presStyleLbl="alignAccFollowNode1" presStyleIdx="1" presStyleCnt="3">
        <dgm:presLayoutVars>
          <dgm:bulletEnabled val="1"/>
        </dgm:presLayoutVars>
      </dgm:prSet>
      <dgm:spPr/>
    </dgm:pt>
    <dgm:pt modelId="{82D1C993-0DC8-4474-A71E-AC1348A28584}" type="pres">
      <dgm:prSet presAssocID="{081F7321-8506-4AEA-A41D-BEE367673C9A}" presName="space" presStyleCnt="0"/>
      <dgm:spPr/>
    </dgm:pt>
    <dgm:pt modelId="{C7A27A5E-3EF7-455C-89BE-CA21CB042E02}" type="pres">
      <dgm:prSet presAssocID="{56561559-E6F9-44A3-B3EE-B53A9E564E67}" presName="composite" presStyleCnt="0"/>
      <dgm:spPr/>
    </dgm:pt>
    <dgm:pt modelId="{4AB53054-91F5-4298-A136-666ACB51A015}" type="pres">
      <dgm:prSet presAssocID="{56561559-E6F9-44A3-B3EE-B53A9E564E67}" presName="parTx" presStyleLbl="alignNode1" presStyleIdx="2" presStyleCnt="3">
        <dgm:presLayoutVars>
          <dgm:chMax val="0"/>
          <dgm:chPref val="0"/>
          <dgm:bulletEnabled val="1"/>
        </dgm:presLayoutVars>
      </dgm:prSet>
      <dgm:spPr/>
    </dgm:pt>
    <dgm:pt modelId="{39462B5E-F76C-4952-9E58-B7B74397B95D}" type="pres">
      <dgm:prSet presAssocID="{56561559-E6F9-44A3-B3EE-B53A9E564E67}" presName="desTx" presStyleLbl="alignAccFollowNode1" presStyleIdx="2" presStyleCnt="3">
        <dgm:presLayoutVars>
          <dgm:bulletEnabled val="1"/>
        </dgm:presLayoutVars>
      </dgm:prSet>
      <dgm:spPr/>
    </dgm:pt>
  </dgm:ptLst>
  <dgm:cxnLst>
    <dgm:cxn modelId="{9A906F06-AE8A-487E-B9E3-1EF58B429839}" type="presOf" srcId="{2935FF06-F492-4B90-BF39-1EA6CBB34B08}" destId="{39462B5E-F76C-4952-9E58-B7B74397B95D}" srcOrd="0" destOrd="0" presId="urn:microsoft.com/office/officeart/2005/8/layout/hList1"/>
    <dgm:cxn modelId="{816FBF1B-B4D7-4A7F-A47A-23434955C3EA}" type="presOf" srcId="{8915824A-9034-4015-B69D-C5D6D0D6ACDA}" destId="{D2B5BC76-94B1-4C78-9513-78AE70BE0866}" srcOrd="0" destOrd="0" presId="urn:microsoft.com/office/officeart/2005/8/layout/hList1"/>
    <dgm:cxn modelId="{3C2CE620-6D4B-4617-B632-30AD54FE5F09}" srcId="{0A34D420-2537-4CBF-9E21-0A23EE014134}" destId="{4D66C2A8-1FD6-4767-9DCB-B0C872046B9D}" srcOrd="0" destOrd="0" parTransId="{BAE4A2A9-34BE-4A3F-8B50-A0D79B6855C0}" sibTransId="{D2EA881B-3738-404D-8013-1DB0E2468DB7}"/>
    <dgm:cxn modelId="{A4F72338-42E8-4447-996C-F356FE808DAE}" type="presOf" srcId="{56561559-E6F9-44A3-B3EE-B53A9E564E67}" destId="{4AB53054-91F5-4298-A136-666ACB51A015}" srcOrd="0" destOrd="0" presId="urn:microsoft.com/office/officeart/2005/8/layout/hList1"/>
    <dgm:cxn modelId="{362D863A-AC16-467D-970B-83EC88CB9691}" srcId="{56561559-E6F9-44A3-B3EE-B53A9E564E67}" destId="{AABDF296-350A-469F-ADA8-C2FE2352F078}" srcOrd="1" destOrd="0" parTransId="{FE171289-46F7-46F7-BFDE-9A6D3D96B1B8}" sibTransId="{EF15EA07-DF65-4FB9-944A-2C57F2551190}"/>
    <dgm:cxn modelId="{3FD71941-1397-4522-ACCA-0E7D8AB959D8}" type="presOf" srcId="{0A34D420-2537-4CBF-9E21-0A23EE014134}" destId="{C1A9AB80-5B52-4369-A9F9-B12E08A2C3EA}" srcOrd="0" destOrd="0" presId="urn:microsoft.com/office/officeart/2005/8/layout/hList1"/>
    <dgm:cxn modelId="{C3C2D161-E892-48B4-82C8-3F2E17B01468}" srcId="{67BB3C61-70E9-4657-8931-9B73276B197B}" destId="{8915824A-9034-4015-B69D-C5D6D0D6ACDA}" srcOrd="0" destOrd="0" parTransId="{17324A47-6390-42AE-8333-C9BFA75213AE}" sibTransId="{5628A801-E7CD-4217-8CF4-2967820519FC}"/>
    <dgm:cxn modelId="{F2F2CC50-4790-4F7F-BAB0-8CCE4E039D40}" srcId="{56561559-E6F9-44A3-B3EE-B53A9E564E67}" destId="{2935FF06-F492-4B90-BF39-1EA6CBB34B08}" srcOrd="0" destOrd="0" parTransId="{144FFA9A-C778-43EE-858A-EDDE5834E277}" sibTransId="{B1202360-79BA-4C7A-A1C1-2FF27EADAF14}"/>
    <dgm:cxn modelId="{CFB41A95-29B3-46E7-BAC6-E395F3C24E54}" srcId="{A731B580-3B6B-4660-BE98-407FFDA8D1EB}" destId="{0A34D420-2537-4CBF-9E21-0A23EE014134}" srcOrd="0" destOrd="0" parTransId="{84FFA1BB-9ABD-46DD-8466-42556C2FF6D4}" sibTransId="{E5F50B23-EA1F-4D0C-BB24-18709F7F7EA9}"/>
    <dgm:cxn modelId="{9FBB73AA-7502-4784-A1CA-4E492E6F07CA}" srcId="{A731B580-3B6B-4660-BE98-407FFDA8D1EB}" destId="{67BB3C61-70E9-4657-8931-9B73276B197B}" srcOrd="1" destOrd="0" parTransId="{32E25C6A-DC9F-4E55-A635-534FE8FA4016}" sibTransId="{081F7321-8506-4AEA-A41D-BEE367673C9A}"/>
    <dgm:cxn modelId="{8303F3AE-8841-44F8-9EC6-ABE250DF1170}" type="presOf" srcId="{AABDF296-350A-469F-ADA8-C2FE2352F078}" destId="{39462B5E-F76C-4952-9E58-B7B74397B95D}" srcOrd="0" destOrd="1" presId="urn:microsoft.com/office/officeart/2005/8/layout/hList1"/>
    <dgm:cxn modelId="{9BB888B1-B281-4160-92C2-00029964A247}" type="presOf" srcId="{A731B580-3B6B-4660-BE98-407FFDA8D1EB}" destId="{30759455-4CBF-4AFB-8BF2-B4CF6B33A115}" srcOrd="0" destOrd="0" presId="urn:microsoft.com/office/officeart/2005/8/layout/hList1"/>
    <dgm:cxn modelId="{4632E9B2-06C5-49D9-B328-A54858E3569D}" type="presOf" srcId="{4D66C2A8-1FD6-4767-9DCB-B0C872046B9D}" destId="{EA613624-A6ED-408C-B543-FD7EF2468D73}" srcOrd="0" destOrd="0" presId="urn:microsoft.com/office/officeart/2005/8/layout/hList1"/>
    <dgm:cxn modelId="{7AA2F0E7-1CEE-483B-BA46-83F85A26DE67}" type="presOf" srcId="{67BB3C61-70E9-4657-8931-9B73276B197B}" destId="{F960F8E9-1E9A-4523-9C75-4CBE8FE280C5}" srcOrd="0" destOrd="0" presId="urn:microsoft.com/office/officeart/2005/8/layout/hList1"/>
    <dgm:cxn modelId="{E3A1F2FF-C4B9-4DCF-92C0-04A9DCDE4C95}" srcId="{A731B580-3B6B-4660-BE98-407FFDA8D1EB}" destId="{56561559-E6F9-44A3-B3EE-B53A9E564E67}" srcOrd="2" destOrd="0" parTransId="{867870C8-EE14-4A72-AC30-41DCCB59FA68}" sibTransId="{0D609B9D-056E-40FC-A902-0EA8A3946100}"/>
    <dgm:cxn modelId="{8A10E230-C1CF-499B-87D9-65050BB0EFFE}" type="presParOf" srcId="{30759455-4CBF-4AFB-8BF2-B4CF6B33A115}" destId="{69BCE9C8-CE54-45E4-AB86-2D02E2892FE1}" srcOrd="0" destOrd="0" presId="urn:microsoft.com/office/officeart/2005/8/layout/hList1"/>
    <dgm:cxn modelId="{4445550C-8C35-4F19-A8F0-0E13A9E716D0}" type="presParOf" srcId="{69BCE9C8-CE54-45E4-AB86-2D02E2892FE1}" destId="{C1A9AB80-5B52-4369-A9F9-B12E08A2C3EA}" srcOrd="0" destOrd="0" presId="urn:microsoft.com/office/officeart/2005/8/layout/hList1"/>
    <dgm:cxn modelId="{BFCA947B-F768-4AEC-9003-AC25FF0F409A}" type="presParOf" srcId="{69BCE9C8-CE54-45E4-AB86-2D02E2892FE1}" destId="{EA613624-A6ED-408C-B543-FD7EF2468D73}" srcOrd="1" destOrd="0" presId="urn:microsoft.com/office/officeart/2005/8/layout/hList1"/>
    <dgm:cxn modelId="{E66A986B-C19F-49BD-8F37-713711B35548}" type="presParOf" srcId="{30759455-4CBF-4AFB-8BF2-B4CF6B33A115}" destId="{D7F677AA-3D2F-44E9-978A-6C1F71234865}" srcOrd="1" destOrd="0" presId="urn:microsoft.com/office/officeart/2005/8/layout/hList1"/>
    <dgm:cxn modelId="{5ACFEEF8-C7C0-4688-B3A8-F384E01E0972}" type="presParOf" srcId="{30759455-4CBF-4AFB-8BF2-B4CF6B33A115}" destId="{B6F36693-BAA3-42CE-836C-B53C8675356F}" srcOrd="2" destOrd="0" presId="urn:microsoft.com/office/officeart/2005/8/layout/hList1"/>
    <dgm:cxn modelId="{E472119B-B299-4657-A287-6590844B73C5}" type="presParOf" srcId="{B6F36693-BAA3-42CE-836C-B53C8675356F}" destId="{F960F8E9-1E9A-4523-9C75-4CBE8FE280C5}" srcOrd="0" destOrd="0" presId="urn:microsoft.com/office/officeart/2005/8/layout/hList1"/>
    <dgm:cxn modelId="{176B51FF-FE63-49BA-A63F-0E61A0CAEF64}" type="presParOf" srcId="{B6F36693-BAA3-42CE-836C-B53C8675356F}" destId="{D2B5BC76-94B1-4C78-9513-78AE70BE0866}" srcOrd="1" destOrd="0" presId="urn:microsoft.com/office/officeart/2005/8/layout/hList1"/>
    <dgm:cxn modelId="{7C6C09FA-0014-4A66-91F8-53B529F3ACF3}" type="presParOf" srcId="{30759455-4CBF-4AFB-8BF2-B4CF6B33A115}" destId="{82D1C993-0DC8-4474-A71E-AC1348A28584}" srcOrd="3" destOrd="0" presId="urn:microsoft.com/office/officeart/2005/8/layout/hList1"/>
    <dgm:cxn modelId="{608067A3-5202-4C7B-9891-C74F024B33B6}" type="presParOf" srcId="{30759455-4CBF-4AFB-8BF2-B4CF6B33A115}" destId="{C7A27A5E-3EF7-455C-89BE-CA21CB042E02}" srcOrd="4" destOrd="0" presId="urn:microsoft.com/office/officeart/2005/8/layout/hList1"/>
    <dgm:cxn modelId="{9BAABE9A-E9D7-4935-A0BB-ED110DE47889}" type="presParOf" srcId="{C7A27A5E-3EF7-455C-89BE-CA21CB042E02}" destId="{4AB53054-91F5-4298-A136-666ACB51A015}" srcOrd="0" destOrd="0" presId="urn:microsoft.com/office/officeart/2005/8/layout/hList1"/>
    <dgm:cxn modelId="{2F525578-1A80-4D4D-BB98-FCC86E0A981A}" type="presParOf" srcId="{C7A27A5E-3EF7-455C-89BE-CA21CB042E02}" destId="{39462B5E-F76C-4952-9E58-B7B74397B9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2503E8-6064-4597-AF47-5F4B4758BDA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A61A4CB-FE4D-4EFE-8A17-A98CDE5486C7}">
      <dgm:prSet/>
      <dgm:spPr/>
      <dgm:t>
        <a:bodyPr/>
        <a:lstStyle/>
        <a:p>
          <a:r>
            <a:rPr lang="en-US" dirty="0"/>
            <a:t>Preassessment Phase</a:t>
          </a:r>
        </a:p>
      </dgm:t>
    </dgm:pt>
    <dgm:pt modelId="{8FDA3C1E-A9C0-4411-A2CD-CCD9CE5BE27B}" type="parTrans" cxnId="{4F38EB2A-D2E9-4E56-98C7-11B6D3DA5F45}">
      <dgm:prSet/>
      <dgm:spPr/>
      <dgm:t>
        <a:bodyPr/>
        <a:lstStyle/>
        <a:p>
          <a:endParaRPr lang="en-US"/>
        </a:p>
      </dgm:t>
    </dgm:pt>
    <dgm:pt modelId="{5187C5A6-2F66-45A8-BA39-8308402FB988}" type="sibTrans" cxnId="{4F38EB2A-D2E9-4E56-98C7-11B6D3DA5F45}">
      <dgm:prSet/>
      <dgm:spPr/>
      <dgm:t>
        <a:bodyPr/>
        <a:lstStyle/>
        <a:p>
          <a:endParaRPr lang="en-US"/>
        </a:p>
      </dgm:t>
    </dgm:pt>
    <dgm:pt modelId="{13E2FA7E-685D-463D-81D0-5FA14C648C77}">
      <dgm:prSet custT="1"/>
      <dgm:spPr>
        <a:solidFill>
          <a:srgbClr val="1A3260">
            <a:hueOff val="0"/>
            <a:satOff val="0"/>
            <a:lumOff val="0"/>
            <a:alphaOff val="0"/>
          </a:srgbClr>
        </a:solidFill>
        <a:ln w="22225" cap="rnd"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US" sz="2300" kern="1200">
              <a:solidFill>
                <a:prstClr val="white"/>
              </a:solidFill>
              <a:latin typeface="Gill Sans MT" panose="020B0502020104020203"/>
              <a:ea typeface="+mn-ea"/>
              <a:cs typeface="+mn-cs"/>
            </a:rPr>
            <a:t>Restoration Planning Phase</a:t>
          </a:r>
        </a:p>
      </dgm:t>
    </dgm:pt>
    <dgm:pt modelId="{A2170EC3-46CA-4E0D-AC3F-9B17983395E6}" type="parTrans" cxnId="{70A1BDD8-CB07-4780-AE57-2563F90B3881}">
      <dgm:prSet/>
      <dgm:spPr/>
      <dgm:t>
        <a:bodyPr/>
        <a:lstStyle/>
        <a:p>
          <a:endParaRPr lang="en-US"/>
        </a:p>
      </dgm:t>
    </dgm:pt>
    <dgm:pt modelId="{0B1418E0-23B8-4EAC-9C3D-9C7391BA502D}" type="sibTrans" cxnId="{70A1BDD8-CB07-4780-AE57-2563F90B3881}">
      <dgm:prSet/>
      <dgm:spPr/>
      <dgm:t>
        <a:bodyPr/>
        <a:lstStyle/>
        <a:p>
          <a:endParaRPr lang="en-US"/>
        </a:p>
      </dgm:t>
    </dgm:pt>
    <dgm:pt modelId="{EF857FB7-1716-4D7F-B25E-A79EEE84184F}">
      <dgm:prSet/>
      <dgm:spPr/>
      <dgm:t>
        <a:bodyPr/>
        <a:lstStyle/>
        <a:p>
          <a:r>
            <a:rPr lang="en-US"/>
            <a:t>Restoration Implementation Phase</a:t>
          </a:r>
        </a:p>
      </dgm:t>
    </dgm:pt>
    <dgm:pt modelId="{08DAD30B-A6EA-44F0-BF20-CD44E052BD7F}" type="parTrans" cxnId="{191F2A40-266C-496B-BD50-83E5C2D62BA3}">
      <dgm:prSet/>
      <dgm:spPr/>
      <dgm:t>
        <a:bodyPr/>
        <a:lstStyle/>
        <a:p>
          <a:endParaRPr lang="en-US"/>
        </a:p>
      </dgm:t>
    </dgm:pt>
    <dgm:pt modelId="{416199DE-A444-4EEF-AA5E-9F280E456CDB}" type="sibTrans" cxnId="{191F2A40-266C-496B-BD50-83E5C2D62BA3}">
      <dgm:prSet/>
      <dgm:spPr/>
      <dgm:t>
        <a:bodyPr/>
        <a:lstStyle/>
        <a:p>
          <a:endParaRPr lang="en-US"/>
        </a:p>
      </dgm:t>
    </dgm:pt>
    <dgm:pt modelId="{7B04C0EB-5180-4752-AC49-CF9BE196C664}">
      <dgm:prSet/>
      <dgm:spPr>
        <a:solidFill>
          <a:schemeClr val="tx1"/>
        </a:solidFill>
      </dgm:spPr>
      <dgm:t>
        <a:bodyPr/>
        <a:lstStyle/>
        <a:p>
          <a:r>
            <a:rPr lang="en-US" dirty="0"/>
            <a:t>Spill</a:t>
          </a:r>
        </a:p>
      </dgm:t>
    </dgm:pt>
    <dgm:pt modelId="{A5401723-0FA8-4594-AA9E-B7A8A9FBD358}" type="parTrans" cxnId="{28216E30-8B21-4A10-8F73-F18E96F0EBAE}">
      <dgm:prSet/>
      <dgm:spPr/>
      <dgm:t>
        <a:bodyPr/>
        <a:lstStyle/>
        <a:p>
          <a:endParaRPr lang="en-US"/>
        </a:p>
      </dgm:t>
    </dgm:pt>
    <dgm:pt modelId="{C4527460-2E6D-4FBE-A4BF-7E1C3293B5C4}" type="sibTrans" cxnId="{28216E30-8B21-4A10-8F73-F18E96F0EBAE}">
      <dgm:prSet/>
      <dgm:spPr/>
      <dgm:t>
        <a:bodyPr/>
        <a:lstStyle/>
        <a:p>
          <a:endParaRPr lang="en-US"/>
        </a:p>
      </dgm:t>
    </dgm:pt>
    <dgm:pt modelId="{4A41FCCA-1CA6-40E2-9E4F-2196711B6301}" type="pres">
      <dgm:prSet presAssocID="{DC2503E8-6064-4597-AF47-5F4B4758BDA7}" presName="Name0" presStyleCnt="0">
        <dgm:presLayoutVars>
          <dgm:dir/>
          <dgm:resizeHandles val="exact"/>
        </dgm:presLayoutVars>
      </dgm:prSet>
      <dgm:spPr/>
    </dgm:pt>
    <dgm:pt modelId="{2A4E2ABB-76CC-48E1-8BBE-A86E7C9D22FE}" type="pres">
      <dgm:prSet presAssocID="{7B04C0EB-5180-4752-AC49-CF9BE196C664}" presName="node" presStyleLbl="node1" presStyleIdx="0" presStyleCnt="4">
        <dgm:presLayoutVars>
          <dgm:bulletEnabled val="1"/>
        </dgm:presLayoutVars>
      </dgm:prSet>
      <dgm:spPr/>
    </dgm:pt>
    <dgm:pt modelId="{B65F97A5-E16A-4A9F-BD6A-18665C521BFC}" type="pres">
      <dgm:prSet presAssocID="{C4527460-2E6D-4FBE-A4BF-7E1C3293B5C4}" presName="sibTrans" presStyleLbl="sibTrans2D1" presStyleIdx="0" presStyleCnt="3"/>
      <dgm:spPr/>
    </dgm:pt>
    <dgm:pt modelId="{D9CE1721-AF92-4C80-9F8A-35ABC3D493CD}" type="pres">
      <dgm:prSet presAssocID="{C4527460-2E6D-4FBE-A4BF-7E1C3293B5C4}" presName="connectorText" presStyleLbl="sibTrans2D1" presStyleIdx="0" presStyleCnt="3"/>
      <dgm:spPr/>
    </dgm:pt>
    <dgm:pt modelId="{B2F68864-1703-4988-8DFE-1F09E090F3BB}" type="pres">
      <dgm:prSet presAssocID="{BA61A4CB-FE4D-4EFE-8A17-A98CDE5486C7}" presName="node" presStyleLbl="node1" presStyleIdx="1" presStyleCnt="4">
        <dgm:presLayoutVars>
          <dgm:bulletEnabled val="1"/>
        </dgm:presLayoutVars>
      </dgm:prSet>
      <dgm:spPr/>
    </dgm:pt>
    <dgm:pt modelId="{C8BD4611-D696-4F2D-B244-3FFA707AEAEB}" type="pres">
      <dgm:prSet presAssocID="{5187C5A6-2F66-45A8-BA39-8308402FB988}" presName="sibTrans" presStyleLbl="sibTrans2D1" presStyleIdx="1" presStyleCnt="3"/>
      <dgm:spPr/>
    </dgm:pt>
    <dgm:pt modelId="{1C5691DC-0388-44A4-AE6B-BBE3E0394ABB}" type="pres">
      <dgm:prSet presAssocID="{5187C5A6-2F66-45A8-BA39-8308402FB988}" presName="connectorText" presStyleLbl="sibTrans2D1" presStyleIdx="1" presStyleCnt="3"/>
      <dgm:spPr/>
    </dgm:pt>
    <dgm:pt modelId="{8AD40537-A77B-42E1-A70B-BFE7EA042C78}" type="pres">
      <dgm:prSet presAssocID="{13E2FA7E-685D-463D-81D0-5FA14C648C77}" presName="node" presStyleLbl="node1" presStyleIdx="2" presStyleCnt="4">
        <dgm:presLayoutVars>
          <dgm:bulletEnabled val="1"/>
        </dgm:presLayoutVars>
      </dgm:prSet>
      <dgm:spPr>
        <a:xfrm>
          <a:off x="5938650" y="1203386"/>
          <a:ext cx="2119215" cy="1271529"/>
        </a:xfrm>
        <a:prstGeom prst="roundRect">
          <a:avLst>
            <a:gd name="adj" fmla="val 10000"/>
          </a:avLst>
        </a:prstGeom>
      </dgm:spPr>
    </dgm:pt>
    <dgm:pt modelId="{49F47B9D-20E3-472B-83A2-EDAD9D31FC16}" type="pres">
      <dgm:prSet presAssocID="{0B1418E0-23B8-4EAC-9C3D-9C7391BA502D}" presName="sibTrans" presStyleLbl="sibTrans2D1" presStyleIdx="2" presStyleCnt="3"/>
      <dgm:spPr/>
    </dgm:pt>
    <dgm:pt modelId="{1C896846-F9E3-461A-8ADD-D33B85F95E13}" type="pres">
      <dgm:prSet presAssocID="{0B1418E0-23B8-4EAC-9C3D-9C7391BA502D}" presName="connectorText" presStyleLbl="sibTrans2D1" presStyleIdx="2" presStyleCnt="3"/>
      <dgm:spPr/>
    </dgm:pt>
    <dgm:pt modelId="{592BCA4E-976F-4F35-AAFD-AEA0F8923B7E}" type="pres">
      <dgm:prSet presAssocID="{EF857FB7-1716-4D7F-B25E-A79EEE84184F}" presName="node" presStyleLbl="node1" presStyleIdx="3" presStyleCnt="4">
        <dgm:presLayoutVars>
          <dgm:bulletEnabled val="1"/>
        </dgm:presLayoutVars>
      </dgm:prSet>
      <dgm:spPr/>
    </dgm:pt>
  </dgm:ptLst>
  <dgm:cxnLst>
    <dgm:cxn modelId="{AE8E8B0C-538F-4427-AD21-68065C15F1CB}" type="presOf" srcId="{5187C5A6-2F66-45A8-BA39-8308402FB988}" destId="{1C5691DC-0388-44A4-AE6B-BBE3E0394ABB}" srcOrd="1" destOrd="0" presId="urn:microsoft.com/office/officeart/2005/8/layout/process1"/>
    <dgm:cxn modelId="{984AC81F-2084-4512-BBA8-1269017D0C09}" type="presOf" srcId="{C4527460-2E6D-4FBE-A4BF-7E1C3293B5C4}" destId="{D9CE1721-AF92-4C80-9F8A-35ABC3D493CD}" srcOrd="1" destOrd="0" presId="urn:microsoft.com/office/officeart/2005/8/layout/process1"/>
    <dgm:cxn modelId="{4F38EB2A-D2E9-4E56-98C7-11B6D3DA5F45}" srcId="{DC2503E8-6064-4597-AF47-5F4B4758BDA7}" destId="{BA61A4CB-FE4D-4EFE-8A17-A98CDE5486C7}" srcOrd="1" destOrd="0" parTransId="{8FDA3C1E-A9C0-4411-A2CD-CCD9CE5BE27B}" sibTransId="{5187C5A6-2F66-45A8-BA39-8308402FB988}"/>
    <dgm:cxn modelId="{28216E30-8B21-4A10-8F73-F18E96F0EBAE}" srcId="{DC2503E8-6064-4597-AF47-5F4B4758BDA7}" destId="{7B04C0EB-5180-4752-AC49-CF9BE196C664}" srcOrd="0" destOrd="0" parTransId="{A5401723-0FA8-4594-AA9E-B7A8A9FBD358}" sibTransId="{C4527460-2E6D-4FBE-A4BF-7E1C3293B5C4}"/>
    <dgm:cxn modelId="{D469A53C-CACD-472A-93B0-E3000F42C505}" type="presOf" srcId="{0B1418E0-23B8-4EAC-9C3D-9C7391BA502D}" destId="{49F47B9D-20E3-472B-83A2-EDAD9D31FC16}" srcOrd="0" destOrd="0" presId="urn:microsoft.com/office/officeart/2005/8/layout/process1"/>
    <dgm:cxn modelId="{191F2A40-266C-496B-BD50-83E5C2D62BA3}" srcId="{DC2503E8-6064-4597-AF47-5F4B4758BDA7}" destId="{EF857FB7-1716-4D7F-B25E-A79EEE84184F}" srcOrd="3" destOrd="0" parTransId="{08DAD30B-A6EA-44F0-BF20-CD44E052BD7F}" sibTransId="{416199DE-A444-4EEF-AA5E-9F280E456CDB}"/>
    <dgm:cxn modelId="{B1F75F40-F966-4306-BBCF-61EF76FECA95}" type="presOf" srcId="{13E2FA7E-685D-463D-81D0-5FA14C648C77}" destId="{8AD40537-A77B-42E1-A70B-BFE7EA042C78}" srcOrd="0" destOrd="0" presId="urn:microsoft.com/office/officeart/2005/8/layout/process1"/>
    <dgm:cxn modelId="{15C80074-B100-48FF-B9C4-028C0B019410}" type="presOf" srcId="{7B04C0EB-5180-4752-AC49-CF9BE196C664}" destId="{2A4E2ABB-76CC-48E1-8BBE-A86E7C9D22FE}" srcOrd="0" destOrd="0" presId="urn:microsoft.com/office/officeart/2005/8/layout/process1"/>
    <dgm:cxn modelId="{C29CE286-814B-4C80-9AC5-BE1197AD6751}" type="presOf" srcId="{0B1418E0-23B8-4EAC-9C3D-9C7391BA502D}" destId="{1C896846-F9E3-461A-8ADD-D33B85F95E13}" srcOrd="1" destOrd="0" presId="urn:microsoft.com/office/officeart/2005/8/layout/process1"/>
    <dgm:cxn modelId="{195EEC94-01CF-4557-B252-41550F0F9789}" type="presOf" srcId="{EF857FB7-1716-4D7F-B25E-A79EEE84184F}" destId="{592BCA4E-976F-4F35-AAFD-AEA0F8923B7E}" srcOrd="0" destOrd="0" presId="urn:microsoft.com/office/officeart/2005/8/layout/process1"/>
    <dgm:cxn modelId="{090983AE-0193-43FC-B235-CECD507201D6}" type="presOf" srcId="{C4527460-2E6D-4FBE-A4BF-7E1C3293B5C4}" destId="{B65F97A5-E16A-4A9F-BD6A-18665C521BFC}" srcOrd="0" destOrd="0" presId="urn:microsoft.com/office/officeart/2005/8/layout/process1"/>
    <dgm:cxn modelId="{70A1BDD8-CB07-4780-AE57-2563F90B3881}" srcId="{DC2503E8-6064-4597-AF47-5F4B4758BDA7}" destId="{13E2FA7E-685D-463D-81D0-5FA14C648C77}" srcOrd="2" destOrd="0" parTransId="{A2170EC3-46CA-4E0D-AC3F-9B17983395E6}" sibTransId="{0B1418E0-23B8-4EAC-9C3D-9C7391BA502D}"/>
    <dgm:cxn modelId="{FB4945EA-E874-4F86-B3E3-776BF09F626F}" type="presOf" srcId="{5187C5A6-2F66-45A8-BA39-8308402FB988}" destId="{C8BD4611-D696-4F2D-B244-3FFA707AEAEB}" srcOrd="0" destOrd="0" presId="urn:microsoft.com/office/officeart/2005/8/layout/process1"/>
    <dgm:cxn modelId="{FDE06DF1-D2FC-4B1A-A1AF-5B650B8FB4CD}" type="presOf" srcId="{BA61A4CB-FE4D-4EFE-8A17-A98CDE5486C7}" destId="{B2F68864-1703-4988-8DFE-1F09E090F3BB}" srcOrd="0" destOrd="0" presId="urn:microsoft.com/office/officeart/2005/8/layout/process1"/>
    <dgm:cxn modelId="{07EFD9F6-20E2-4DF0-84F5-5CE26262569D}" type="presOf" srcId="{DC2503E8-6064-4597-AF47-5F4B4758BDA7}" destId="{4A41FCCA-1CA6-40E2-9E4F-2196711B6301}" srcOrd="0" destOrd="0" presId="urn:microsoft.com/office/officeart/2005/8/layout/process1"/>
    <dgm:cxn modelId="{51F9A1C9-E34C-4723-870E-0192B65F3C3B}" type="presParOf" srcId="{4A41FCCA-1CA6-40E2-9E4F-2196711B6301}" destId="{2A4E2ABB-76CC-48E1-8BBE-A86E7C9D22FE}" srcOrd="0" destOrd="0" presId="urn:microsoft.com/office/officeart/2005/8/layout/process1"/>
    <dgm:cxn modelId="{21F6785D-AEFC-44AF-8733-376DF467F7AF}" type="presParOf" srcId="{4A41FCCA-1CA6-40E2-9E4F-2196711B6301}" destId="{B65F97A5-E16A-4A9F-BD6A-18665C521BFC}" srcOrd="1" destOrd="0" presId="urn:microsoft.com/office/officeart/2005/8/layout/process1"/>
    <dgm:cxn modelId="{BD0EE61F-7C26-4407-9104-4E0C80941536}" type="presParOf" srcId="{B65F97A5-E16A-4A9F-BD6A-18665C521BFC}" destId="{D9CE1721-AF92-4C80-9F8A-35ABC3D493CD}" srcOrd="0" destOrd="0" presId="urn:microsoft.com/office/officeart/2005/8/layout/process1"/>
    <dgm:cxn modelId="{CB7D6241-3DC3-4540-AD8C-4DD0B09E29FA}" type="presParOf" srcId="{4A41FCCA-1CA6-40E2-9E4F-2196711B6301}" destId="{B2F68864-1703-4988-8DFE-1F09E090F3BB}" srcOrd="2" destOrd="0" presId="urn:microsoft.com/office/officeart/2005/8/layout/process1"/>
    <dgm:cxn modelId="{A10C1177-5DCA-48A1-83A4-0DF9B842F4BE}" type="presParOf" srcId="{4A41FCCA-1CA6-40E2-9E4F-2196711B6301}" destId="{C8BD4611-D696-4F2D-B244-3FFA707AEAEB}" srcOrd="3" destOrd="0" presId="urn:microsoft.com/office/officeart/2005/8/layout/process1"/>
    <dgm:cxn modelId="{5427E68C-3B82-4C17-972C-2942B139D8F9}" type="presParOf" srcId="{C8BD4611-D696-4F2D-B244-3FFA707AEAEB}" destId="{1C5691DC-0388-44A4-AE6B-BBE3E0394ABB}" srcOrd="0" destOrd="0" presId="urn:microsoft.com/office/officeart/2005/8/layout/process1"/>
    <dgm:cxn modelId="{8B5D6843-B019-4262-BE39-F9B7AF6A7DB1}" type="presParOf" srcId="{4A41FCCA-1CA6-40E2-9E4F-2196711B6301}" destId="{8AD40537-A77B-42E1-A70B-BFE7EA042C78}" srcOrd="4" destOrd="0" presId="urn:microsoft.com/office/officeart/2005/8/layout/process1"/>
    <dgm:cxn modelId="{B7C01E04-403F-4FE6-BC70-FF0B9D980E8F}" type="presParOf" srcId="{4A41FCCA-1CA6-40E2-9E4F-2196711B6301}" destId="{49F47B9D-20E3-472B-83A2-EDAD9D31FC16}" srcOrd="5" destOrd="0" presId="urn:microsoft.com/office/officeart/2005/8/layout/process1"/>
    <dgm:cxn modelId="{779502E7-948B-44A2-93DD-0C15937B3CB8}" type="presParOf" srcId="{49F47B9D-20E3-472B-83A2-EDAD9D31FC16}" destId="{1C896846-F9E3-461A-8ADD-D33B85F95E13}" srcOrd="0" destOrd="0" presId="urn:microsoft.com/office/officeart/2005/8/layout/process1"/>
    <dgm:cxn modelId="{3AABAD78-7B90-49FE-BF22-7AD7698EE305}" type="presParOf" srcId="{4A41FCCA-1CA6-40E2-9E4F-2196711B6301}" destId="{592BCA4E-976F-4F35-AAFD-AEA0F8923B7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2503E8-6064-4597-AF47-5F4B4758BDA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A61A4CB-FE4D-4EFE-8A17-A98CDE5486C7}">
      <dgm:prSet/>
      <dgm:spPr/>
      <dgm:t>
        <a:bodyPr/>
        <a:lstStyle/>
        <a:p>
          <a:r>
            <a:rPr lang="en-US" dirty="0"/>
            <a:t>Preassessment Phase</a:t>
          </a:r>
        </a:p>
      </dgm:t>
    </dgm:pt>
    <dgm:pt modelId="{8FDA3C1E-A9C0-4411-A2CD-CCD9CE5BE27B}" type="parTrans" cxnId="{4F38EB2A-D2E9-4E56-98C7-11B6D3DA5F45}">
      <dgm:prSet/>
      <dgm:spPr/>
      <dgm:t>
        <a:bodyPr/>
        <a:lstStyle/>
        <a:p>
          <a:endParaRPr lang="en-US"/>
        </a:p>
      </dgm:t>
    </dgm:pt>
    <dgm:pt modelId="{5187C5A6-2F66-45A8-BA39-8308402FB988}" type="sibTrans" cxnId="{4F38EB2A-D2E9-4E56-98C7-11B6D3DA5F45}">
      <dgm:prSet/>
      <dgm:spPr/>
      <dgm:t>
        <a:bodyPr/>
        <a:lstStyle/>
        <a:p>
          <a:endParaRPr lang="en-US"/>
        </a:p>
      </dgm:t>
    </dgm:pt>
    <dgm:pt modelId="{13E2FA7E-685D-463D-81D0-5FA14C648C77}">
      <dgm:prSet custT="1"/>
      <dgm:spPr>
        <a:solidFill>
          <a:srgbClr val="1A3260">
            <a:hueOff val="0"/>
            <a:satOff val="0"/>
            <a:lumOff val="0"/>
            <a:alphaOff val="0"/>
          </a:srgbClr>
        </a:solidFill>
        <a:ln w="22225" cap="rnd"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US" sz="2300" kern="1200">
              <a:solidFill>
                <a:prstClr val="white"/>
              </a:solidFill>
              <a:latin typeface="Gill Sans MT" panose="020B0502020104020203"/>
              <a:ea typeface="+mn-ea"/>
              <a:cs typeface="+mn-cs"/>
            </a:rPr>
            <a:t>Restoration Planning Phase</a:t>
          </a:r>
        </a:p>
      </dgm:t>
    </dgm:pt>
    <dgm:pt modelId="{A2170EC3-46CA-4E0D-AC3F-9B17983395E6}" type="parTrans" cxnId="{70A1BDD8-CB07-4780-AE57-2563F90B3881}">
      <dgm:prSet/>
      <dgm:spPr/>
      <dgm:t>
        <a:bodyPr/>
        <a:lstStyle/>
        <a:p>
          <a:endParaRPr lang="en-US"/>
        </a:p>
      </dgm:t>
    </dgm:pt>
    <dgm:pt modelId="{0B1418E0-23B8-4EAC-9C3D-9C7391BA502D}" type="sibTrans" cxnId="{70A1BDD8-CB07-4780-AE57-2563F90B3881}">
      <dgm:prSet/>
      <dgm:spPr/>
      <dgm:t>
        <a:bodyPr/>
        <a:lstStyle/>
        <a:p>
          <a:endParaRPr lang="en-US"/>
        </a:p>
      </dgm:t>
    </dgm:pt>
    <dgm:pt modelId="{EF857FB7-1716-4D7F-B25E-A79EEE84184F}">
      <dgm:prSet/>
      <dgm:spPr/>
      <dgm:t>
        <a:bodyPr/>
        <a:lstStyle/>
        <a:p>
          <a:r>
            <a:rPr lang="en-US"/>
            <a:t>Restoration Implementation Phase</a:t>
          </a:r>
        </a:p>
      </dgm:t>
    </dgm:pt>
    <dgm:pt modelId="{08DAD30B-A6EA-44F0-BF20-CD44E052BD7F}" type="parTrans" cxnId="{191F2A40-266C-496B-BD50-83E5C2D62BA3}">
      <dgm:prSet/>
      <dgm:spPr/>
      <dgm:t>
        <a:bodyPr/>
        <a:lstStyle/>
        <a:p>
          <a:endParaRPr lang="en-US"/>
        </a:p>
      </dgm:t>
    </dgm:pt>
    <dgm:pt modelId="{416199DE-A444-4EEF-AA5E-9F280E456CDB}" type="sibTrans" cxnId="{191F2A40-266C-496B-BD50-83E5C2D62BA3}">
      <dgm:prSet/>
      <dgm:spPr/>
      <dgm:t>
        <a:bodyPr/>
        <a:lstStyle/>
        <a:p>
          <a:endParaRPr lang="en-US"/>
        </a:p>
      </dgm:t>
    </dgm:pt>
    <dgm:pt modelId="{7B04C0EB-5180-4752-AC49-CF9BE196C664}">
      <dgm:prSet/>
      <dgm:spPr>
        <a:solidFill>
          <a:schemeClr val="tx1"/>
        </a:solidFill>
      </dgm:spPr>
      <dgm:t>
        <a:bodyPr/>
        <a:lstStyle/>
        <a:p>
          <a:r>
            <a:rPr lang="en-US" dirty="0"/>
            <a:t>Spill</a:t>
          </a:r>
        </a:p>
      </dgm:t>
    </dgm:pt>
    <dgm:pt modelId="{A5401723-0FA8-4594-AA9E-B7A8A9FBD358}" type="parTrans" cxnId="{28216E30-8B21-4A10-8F73-F18E96F0EBAE}">
      <dgm:prSet/>
      <dgm:spPr/>
      <dgm:t>
        <a:bodyPr/>
        <a:lstStyle/>
        <a:p>
          <a:endParaRPr lang="en-US"/>
        </a:p>
      </dgm:t>
    </dgm:pt>
    <dgm:pt modelId="{C4527460-2E6D-4FBE-A4BF-7E1C3293B5C4}" type="sibTrans" cxnId="{28216E30-8B21-4A10-8F73-F18E96F0EBAE}">
      <dgm:prSet/>
      <dgm:spPr/>
      <dgm:t>
        <a:bodyPr/>
        <a:lstStyle/>
        <a:p>
          <a:endParaRPr lang="en-US"/>
        </a:p>
      </dgm:t>
    </dgm:pt>
    <dgm:pt modelId="{4A41FCCA-1CA6-40E2-9E4F-2196711B6301}" type="pres">
      <dgm:prSet presAssocID="{DC2503E8-6064-4597-AF47-5F4B4758BDA7}" presName="Name0" presStyleCnt="0">
        <dgm:presLayoutVars>
          <dgm:dir/>
          <dgm:resizeHandles val="exact"/>
        </dgm:presLayoutVars>
      </dgm:prSet>
      <dgm:spPr/>
    </dgm:pt>
    <dgm:pt modelId="{2A4E2ABB-76CC-48E1-8BBE-A86E7C9D22FE}" type="pres">
      <dgm:prSet presAssocID="{7B04C0EB-5180-4752-AC49-CF9BE196C664}" presName="node" presStyleLbl="node1" presStyleIdx="0" presStyleCnt="4">
        <dgm:presLayoutVars>
          <dgm:bulletEnabled val="1"/>
        </dgm:presLayoutVars>
      </dgm:prSet>
      <dgm:spPr/>
    </dgm:pt>
    <dgm:pt modelId="{B65F97A5-E16A-4A9F-BD6A-18665C521BFC}" type="pres">
      <dgm:prSet presAssocID="{C4527460-2E6D-4FBE-A4BF-7E1C3293B5C4}" presName="sibTrans" presStyleLbl="sibTrans2D1" presStyleIdx="0" presStyleCnt="3"/>
      <dgm:spPr/>
    </dgm:pt>
    <dgm:pt modelId="{D9CE1721-AF92-4C80-9F8A-35ABC3D493CD}" type="pres">
      <dgm:prSet presAssocID="{C4527460-2E6D-4FBE-A4BF-7E1C3293B5C4}" presName="connectorText" presStyleLbl="sibTrans2D1" presStyleIdx="0" presStyleCnt="3"/>
      <dgm:spPr/>
    </dgm:pt>
    <dgm:pt modelId="{B2F68864-1703-4988-8DFE-1F09E090F3BB}" type="pres">
      <dgm:prSet presAssocID="{BA61A4CB-FE4D-4EFE-8A17-A98CDE5486C7}" presName="node" presStyleLbl="node1" presStyleIdx="1" presStyleCnt="4">
        <dgm:presLayoutVars>
          <dgm:bulletEnabled val="1"/>
        </dgm:presLayoutVars>
      </dgm:prSet>
      <dgm:spPr/>
    </dgm:pt>
    <dgm:pt modelId="{C8BD4611-D696-4F2D-B244-3FFA707AEAEB}" type="pres">
      <dgm:prSet presAssocID="{5187C5A6-2F66-45A8-BA39-8308402FB988}" presName="sibTrans" presStyleLbl="sibTrans2D1" presStyleIdx="1" presStyleCnt="3"/>
      <dgm:spPr/>
    </dgm:pt>
    <dgm:pt modelId="{1C5691DC-0388-44A4-AE6B-BBE3E0394ABB}" type="pres">
      <dgm:prSet presAssocID="{5187C5A6-2F66-45A8-BA39-8308402FB988}" presName="connectorText" presStyleLbl="sibTrans2D1" presStyleIdx="1" presStyleCnt="3"/>
      <dgm:spPr/>
    </dgm:pt>
    <dgm:pt modelId="{8AD40537-A77B-42E1-A70B-BFE7EA042C78}" type="pres">
      <dgm:prSet presAssocID="{13E2FA7E-685D-463D-81D0-5FA14C648C77}" presName="node" presStyleLbl="node1" presStyleIdx="2" presStyleCnt="4">
        <dgm:presLayoutVars>
          <dgm:bulletEnabled val="1"/>
        </dgm:presLayoutVars>
      </dgm:prSet>
      <dgm:spPr>
        <a:xfrm>
          <a:off x="5938650" y="1203386"/>
          <a:ext cx="2119215" cy="1271529"/>
        </a:xfrm>
        <a:prstGeom prst="roundRect">
          <a:avLst>
            <a:gd name="adj" fmla="val 10000"/>
          </a:avLst>
        </a:prstGeom>
      </dgm:spPr>
    </dgm:pt>
    <dgm:pt modelId="{49F47B9D-20E3-472B-83A2-EDAD9D31FC16}" type="pres">
      <dgm:prSet presAssocID="{0B1418E0-23B8-4EAC-9C3D-9C7391BA502D}" presName="sibTrans" presStyleLbl="sibTrans2D1" presStyleIdx="2" presStyleCnt="3"/>
      <dgm:spPr/>
    </dgm:pt>
    <dgm:pt modelId="{1C896846-F9E3-461A-8ADD-D33B85F95E13}" type="pres">
      <dgm:prSet presAssocID="{0B1418E0-23B8-4EAC-9C3D-9C7391BA502D}" presName="connectorText" presStyleLbl="sibTrans2D1" presStyleIdx="2" presStyleCnt="3"/>
      <dgm:spPr/>
    </dgm:pt>
    <dgm:pt modelId="{592BCA4E-976F-4F35-AAFD-AEA0F8923B7E}" type="pres">
      <dgm:prSet presAssocID="{EF857FB7-1716-4D7F-B25E-A79EEE84184F}" presName="node" presStyleLbl="node1" presStyleIdx="3" presStyleCnt="4">
        <dgm:presLayoutVars>
          <dgm:bulletEnabled val="1"/>
        </dgm:presLayoutVars>
      </dgm:prSet>
      <dgm:spPr/>
    </dgm:pt>
  </dgm:ptLst>
  <dgm:cxnLst>
    <dgm:cxn modelId="{AE8E8B0C-538F-4427-AD21-68065C15F1CB}" type="presOf" srcId="{5187C5A6-2F66-45A8-BA39-8308402FB988}" destId="{1C5691DC-0388-44A4-AE6B-BBE3E0394ABB}" srcOrd="1" destOrd="0" presId="urn:microsoft.com/office/officeart/2005/8/layout/process1"/>
    <dgm:cxn modelId="{984AC81F-2084-4512-BBA8-1269017D0C09}" type="presOf" srcId="{C4527460-2E6D-4FBE-A4BF-7E1C3293B5C4}" destId="{D9CE1721-AF92-4C80-9F8A-35ABC3D493CD}" srcOrd="1" destOrd="0" presId="urn:microsoft.com/office/officeart/2005/8/layout/process1"/>
    <dgm:cxn modelId="{4F38EB2A-D2E9-4E56-98C7-11B6D3DA5F45}" srcId="{DC2503E8-6064-4597-AF47-5F4B4758BDA7}" destId="{BA61A4CB-FE4D-4EFE-8A17-A98CDE5486C7}" srcOrd="1" destOrd="0" parTransId="{8FDA3C1E-A9C0-4411-A2CD-CCD9CE5BE27B}" sibTransId="{5187C5A6-2F66-45A8-BA39-8308402FB988}"/>
    <dgm:cxn modelId="{28216E30-8B21-4A10-8F73-F18E96F0EBAE}" srcId="{DC2503E8-6064-4597-AF47-5F4B4758BDA7}" destId="{7B04C0EB-5180-4752-AC49-CF9BE196C664}" srcOrd="0" destOrd="0" parTransId="{A5401723-0FA8-4594-AA9E-B7A8A9FBD358}" sibTransId="{C4527460-2E6D-4FBE-A4BF-7E1C3293B5C4}"/>
    <dgm:cxn modelId="{D469A53C-CACD-472A-93B0-E3000F42C505}" type="presOf" srcId="{0B1418E0-23B8-4EAC-9C3D-9C7391BA502D}" destId="{49F47B9D-20E3-472B-83A2-EDAD9D31FC16}" srcOrd="0" destOrd="0" presId="urn:microsoft.com/office/officeart/2005/8/layout/process1"/>
    <dgm:cxn modelId="{191F2A40-266C-496B-BD50-83E5C2D62BA3}" srcId="{DC2503E8-6064-4597-AF47-5F4B4758BDA7}" destId="{EF857FB7-1716-4D7F-B25E-A79EEE84184F}" srcOrd="3" destOrd="0" parTransId="{08DAD30B-A6EA-44F0-BF20-CD44E052BD7F}" sibTransId="{416199DE-A444-4EEF-AA5E-9F280E456CDB}"/>
    <dgm:cxn modelId="{B1F75F40-F966-4306-BBCF-61EF76FECA95}" type="presOf" srcId="{13E2FA7E-685D-463D-81D0-5FA14C648C77}" destId="{8AD40537-A77B-42E1-A70B-BFE7EA042C78}" srcOrd="0" destOrd="0" presId="urn:microsoft.com/office/officeart/2005/8/layout/process1"/>
    <dgm:cxn modelId="{15C80074-B100-48FF-B9C4-028C0B019410}" type="presOf" srcId="{7B04C0EB-5180-4752-AC49-CF9BE196C664}" destId="{2A4E2ABB-76CC-48E1-8BBE-A86E7C9D22FE}" srcOrd="0" destOrd="0" presId="urn:microsoft.com/office/officeart/2005/8/layout/process1"/>
    <dgm:cxn modelId="{C29CE286-814B-4C80-9AC5-BE1197AD6751}" type="presOf" srcId="{0B1418E0-23B8-4EAC-9C3D-9C7391BA502D}" destId="{1C896846-F9E3-461A-8ADD-D33B85F95E13}" srcOrd="1" destOrd="0" presId="urn:microsoft.com/office/officeart/2005/8/layout/process1"/>
    <dgm:cxn modelId="{195EEC94-01CF-4557-B252-41550F0F9789}" type="presOf" srcId="{EF857FB7-1716-4D7F-B25E-A79EEE84184F}" destId="{592BCA4E-976F-4F35-AAFD-AEA0F8923B7E}" srcOrd="0" destOrd="0" presId="urn:microsoft.com/office/officeart/2005/8/layout/process1"/>
    <dgm:cxn modelId="{090983AE-0193-43FC-B235-CECD507201D6}" type="presOf" srcId="{C4527460-2E6D-4FBE-A4BF-7E1C3293B5C4}" destId="{B65F97A5-E16A-4A9F-BD6A-18665C521BFC}" srcOrd="0" destOrd="0" presId="urn:microsoft.com/office/officeart/2005/8/layout/process1"/>
    <dgm:cxn modelId="{70A1BDD8-CB07-4780-AE57-2563F90B3881}" srcId="{DC2503E8-6064-4597-AF47-5F4B4758BDA7}" destId="{13E2FA7E-685D-463D-81D0-5FA14C648C77}" srcOrd="2" destOrd="0" parTransId="{A2170EC3-46CA-4E0D-AC3F-9B17983395E6}" sibTransId="{0B1418E0-23B8-4EAC-9C3D-9C7391BA502D}"/>
    <dgm:cxn modelId="{FB4945EA-E874-4F86-B3E3-776BF09F626F}" type="presOf" srcId="{5187C5A6-2F66-45A8-BA39-8308402FB988}" destId="{C8BD4611-D696-4F2D-B244-3FFA707AEAEB}" srcOrd="0" destOrd="0" presId="urn:microsoft.com/office/officeart/2005/8/layout/process1"/>
    <dgm:cxn modelId="{FDE06DF1-D2FC-4B1A-A1AF-5B650B8FB4CD}" type="presOf" srcId="{BA61A4CB-FE4D-4EFE-8A17-A98CDE5486C7}" destId="{B2F68864-1703-4988-8DFE-1F09E090F3BB}" srcOrd="0" destOrd="0" presId="urn:microsoft.com/office/officeart/2005/8/layout/process1"/>
    <dgm:cxn modelId="{07EFD9F6-20E2-4DF0-84F5-5CE26262569D}" type="presOf" srcId="{DC2503E8-6064-4597-AF47-5F4B4758BDA7}" destId="{4A41FCCA-1CA6-40E2-9E4F-2196711B6301}" srcOrd="0" destOrd="0" presId="urn:microsoft.com/office/officeart/2005/8/layout/process1"/>
    <dgm:cxn modelId="{51F9A1C9-E34C-4723-870E-0192B65F3C3B}" type="presParOf" srcId="{4A41FCCA-1CA6-40E2-9E4F-2196711B6301}" destId="{2A4E2ABB-76CC-48E1-8BBE-A86E7C9D22FE}" srcOrd="0" destOrd="0" presId="urn:microsoft.com/office/officeart/2005/8/layout/process1"/>
    <dgm:cxn modelId="{21F6785D-AEFC-44AF-8733-376DF467F7AF}" type="presParOf" srcId="{4A41FCCA-1CA6-40E2-9E4F-2196711B6301}" destId="{B65F97A5-E16A-4A9F-BD6A-18665C521BFC}" srcOrd="1" destOrd="0" presId="urn:microsoft.com/office/officeart/2005/8/layout/process1"/>
    <dgm:cxn modelId="{BD0EE61F-7C26-4407-9104-4E0C80941536}" type="presParOf" srcId="{B65F97A5-E16A-4A9F-BD6A-18665C521BFC}" destId="{D9CE1721-AF92-4C80-9F8A-35ABC3D493CD}" srcOrd="0" destOrd="0" presId="urn:microsoft.com/office/officeart/2005/8/layout/process1"/>
    <dgm:cxn modelId="{CB7D6241-3DC3-4540-AD8C-4DD0B09E29FA}" type="presParOf" srcId="{4A41FCCA-1CA6-40E2-9E4F-2196711B6301}" destId="{B2F68864-1703-4988-8DFE-1F09E090F3BB}" srcOrd="2" destOrd="0" presId="urn:microsoft.com/office/officeart/2005/8/layout/process1"/>
    <dgm:cxn modelId="{A10C1177-5DCA-48A1-83A4-0DF9B842F4BE}" type="presParOf" srcId="{4A41FCCA-1CA6-40E2-9E4F-2196711B6301}" destId="{C8BD4611-D696-4F2D-B244-3FFA707AEAEB}" srcOrd="3" destOrd="0" presId="urn:microsoft.com/office/officeart/2005/8/layout/process1"/>
    <dgm:cxn modelId="{5427E68C-3B82-4C17-972C-2942B139D8F9}" type="presParOf" srcId="{C8BD4611-D696-4F2D-B244-3FFA707AEAEB}" destId="{1C5691DC-0388-44A4-AE6B-BBE3E0394ABB}" srcOrd="0" destOrd="0" presId="urn:microsoft.com/office/officeart/2005/8/layout/process1"/>
    <dgm:cxn modelId="{8B5D6843-B019-4262-BE39-F9B7AF6A7DB1}" type="presParOf" srcId="{4A41FCCA-1CA6-40E2-9E4F-2196711B6301}" destId="{8AD40537-A77B-42E1-A70B-BFE7EA042C78}" srcOrd="4" destOrd="0" presId="urn:microsoft.com/office/officeart/2005/8/layout/process1"/>
    <dgm:cxn modelId="{B7C01E04-403F-4FE6-BC70-FF0B9D980E8F}" type="presParOf" srcId="{4A41FCCA-1CA6-40E2-9E4F-2196711B6301}" destId="{49F47B9D-20E3-472B-83A2-EDAD9D31FC16}" srcOrd="5" destOrd="0" presId="urn:microsoft.com/office/officeart/2005/8/layout/process1"/>
    <dgm:cxn modelId="{779502E7-948B-44A2-93DD-0C15937B3CB8}" type="presParOf" srcId="{49F47B9D-20E3-472B-83A2-EDAD9D31FC16}" destId="{1C896846-F9E3-461A-8ADD-D33B85F95E13}" srcOrd="0" destOrd="0" presId="urn:microsoft.com/office/officeart/2005/8/layout/process1"/>
    <dgm:cxn modelId="{3AABAD78-7B90-49FE-BF22-7AD7698EE305}" type="presParOf" srcId="{4A41FCCA-1CA6-40E2-9E4F-2196711B6301}" destId="{592BCA4E-976F-4F35-AAFD-AEA0F8923B7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A3C40A-0A7C-4407-BE7D-9AD2B83465C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DB95D633-A009-41E0-9099-42E04816FB32}">
      <dgm:prSet custT="1"/>
      <dgm:spPr/>
      <dgm:t>
        <a:bodyPr/>
        <a:lstStyle/>
        <a:p>
          <a:r>
            <a:rPr lang="en-US" sz="2400" b="1" dirty="0">
              <a:solidFill>
                <a:schemeClr val="accent1"/>
              </a:solidFill>
            </a:rPr>
            <a:t>Preassessment conditions</a:t>
          </a:r>
        </a:p>
      </dgm:t>
    </dgm:pt>
    <dgm:pt modelId="{CBDF0ECD-9DFA-4D7D-B698-B6727C8BA990}" type="parTrans" cxnId="{2B9A5148-2543-47B4-B544-0567CFC293F0}">
      <dgm:prSet/>
      <dgm:spPr/>
      <dgm:t>
        <a:bodyPr/>
        <a:lstStyle/>
        <a:p>
          <a:endParaRPr lang="en-US"/>
        </a:p>
      </dgm:t>
    </dgm:pt>
    <dgm:pt modelId="{63EED1C4-63B6-4DA3-B0E6-00E5D5BBF344}" type="sibTrans" cxnId="{2B9A5148-2543-47B4-B544-0567CFC293F0}">
      <dgm:prSet/>
      <dgm:spPr/>
      <dgm:t>
        <a:bodyPr/>
        <a:lstStyle/>
        <a:p>
          <a:endParaRPr lang="en-US"/>
        </a:p>
      </dgm:t>
    </dgm:pt>
    <dgm:pt modelId="{98B0FF0F-7E83-4088-810D-8D83A1CF24EB}">
      <dgm:prSet custT="1"/>
      <dgm:spPr/>
      <dgm:t>
        <a:bodyPr/>
        <a:lstStyle/>
        <a:p>
          <a:pPr marL="306000" indent="-306000" algn="l" defTabSz="457200" rtl="0" eaLnBrk="1" latinLnBrk="0" hangingPunct="1">
            <a:lnSpc>
              <a:spcPct val="90000"/>
            </a:lnSpc>
            <a:spcBef>
              <a:spcPct val="2000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Determination of jurisdiction</a:t>
          </a:r>
        </a:p>
      </dgm:t>
    </dgm:pt>
    <dgm:pt modelId="{F80EEE01-DBB2-40D3-94E0-B9397A032F92}" type="parTrans" cxnId="{66107B52-0D99-456C-AFE9-5E0D050FD479}">
      <dgm:prSet/>
      <dgm:spPr/>
      <dgm:t>
        <a:bodyPr/>
        <a:lstStyle/>
        <a:p>
          <a:endParaRPr lang="en-US"/>
        </a:p>
      </dgm:t>
    </dgm:pt>
    <dgm:pt modelId="{23F9C882-5F4E-492E-B031-5CE2BCCCFD1B}" type="sibTrans" cxnId="{66107B52-0D99-456C-AFE9-5E0D050FD479}">
      <dgm:prSet/>
      <dgm:spPr/>
      <dgm:t>
        <a:bodyPr/>
        <a:lstStyle/>
        <a:p>
          <a:endParaRPr lang="en-US"/>
        </a:p>
      </dgm:t>
    </dgm:pt>
    <dgm:pt modelId="{65D7720A-AD84-489B-A062-8AECD3F8FCD6}">
      <dgm:prSet custT="1"/>
      <dgm:spPr/>
      <dgm:t>
        <a:bodyPr/>
        <a:lstStyle/>
        <a:p>
          <a:pPr marL="306000" indent="-306000" algn="l" defTabSz="457200" rtl="0" eaLnBrk="1" latinLnBrk="0" hangingPunct="1">
            <a:lnSpc>
              <a:spcPct val="90000"/>
            </a:lnSpc>
            <a:spcBef>
              <a:spcPct val="2000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Injuries have resulted, or are likely to result, from the incident</a:t>
          </a:r>
        </a:p>
      </dgm:t>
    </dgm:pt>
    <dgm:pt modelId="{46EB0B96-2BE0-4143-9185-2A3A59E6D799}" type="parTrans" cxnId="{CB06B410-615A-48FA-B2F5-9F3658579FE7}">
      <dgm:prSet/>
      <dgm:spPr/>
      <dgm:t>
        <a:bodyPr/>
        <a:lstStyle/>
        <a:p>
          <a:endParaRPr lang="en-US"/>
        </a:p>
      </dgm:t>
    </dgm:pt>
    <dgm:pt modelId="{2B62E448-3342-4009-801E-9925A423D5A6}" type="sibTrans" cxnId="{CB06B410-615A-48FA-B2F5-9F3658579FE7}">
      <dgm:prSet/>
      <dgm:spPr/>
      <dgm:t>
        <a:bodyPr/>
        <a:lstStyle/>
        <a:p>
          <a:endParaRPr lang="en-US"/>
        </a:p>
      </dgm:t>
    </dgm:pt>
    <dgm:pt modelId="{E17FC8F6-AC17-4211-A962-6F652C7A3B09}">
      <dgm:prSet custT="1"/>
      <dgm:spPr/>
      <dgm:t>
        <a:bodyPr/>
        <a:lstStyle/>
        <a:p>
          <a:pPr marL="306000" indent="-306000" algn="l" defTabSz="457200" rtl="0" eaLnBrk="1" latinLnBrk="0" hangingPunct="1">
            <a:lnSpc>
              <a:spcPct val="90000"/>
            </a:lnSpc>
            <a:spcBef>
              <a:spcPct val="2000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Response actions have not adequately addressed, or are not expected to address, those injuries</a:t>
          </a:r>
        </a:p>
      </dgm:t>
    </dgm:pt>
    <dgm:pt modelId="{084FA800-5F3A-4EDF-AC45-F10CF8D91151}" type="parTrans" cxnId="{E69B65D5-A6E0-4E73-B1DE-06367622D5DA}">
      <dgm:prSet/>
      <dgm:spPr/>
      <dgm:t>
        <a:bodyPr/>
        <a:lstStyle/>
        <a:p>
          <a:endParaRPr lang="en-US"/>
        </a:p>
      </dgm:t>
    </dgm:pt>
    <dgm:pt modelId="{0BB93DF8-860A-4501-94BF-26EFF87246DC}" type="sibTrans" cxnId="{E69B65D5-A6E0-4E73-B1DE-06367622D5DA}">
      <dgm:prSet/>
      <dgm:spPr/>
      <dgm:t>
        <a:bodyPr/>
        <a:lstStyle/>
        <a:p>
          <a:endParaRPr lang="en-US"/>
        </a:p>
      </dgm:t>
    </dgm:pt>
    <dgm:pt modelId="{AC15C8FA-3BE3-4A5F-8AF6-82609DA518ED}">
      <dgm:prSet custT="1"/>
      <dgm:spPr/>
      <dgm:t>
        <a:bodyPr/>
        <a:lstStyle/>
        <a:p>
          <a:pPr marL="306000" indent="-306000" algn="l" defTabSz="457200" rtl="0" eaLnBrk="1" latinLnBrk="0" hangingPunct="1">
            <a:lnSpc>
              <a:spcPct val="90000"/>
            </a:lnSpc>
            <a:spcBef>
              <a:spcPct val="2000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Feasible restoration actions exist to address the potential injuries</a:t>
          </a:r>
        </a:p>
      </dgm:t>
    </dgm:pt>
    <dgm:pt modelId="{E6BDE3E8-CE93-41A4-9202-A8F26CE55A8C}" type="parTrans" cxnId="{38836238-E373-49B5-ADEA-BDF43629485E}">
      <dgm:prSet/>
      <dgm:spPr/>
      <dgm:t>
        <a:bodyPr/>
        <a:lstStyle/>
        <a:p>
          <a:endParaRPr lang="en-US"/>
        </a:p>
      </dgm:t>
    </dgm:pt>
    <dgm:pt modelId="{396ACD21-F703-4FC4-B1CC-A7B463763A91}" type="sibTrans" cxnId="{38836238-E373-49B5-ADEA-BDF43629485E}">
      <dgm:prSet/>
      <dgm:spPr/>
      <dgm:t>
        <a:bodyPr/>
        <a:lstStyle/>
        <a:p>
          <a:endParaRPr lang="en-US"/>
        </a:p>
      </dgm:t>
    </dgm:pt>
    <dgm:pt modelId="{2E7D7C47-0A59-4674-9344-204AA56CAF0E}">
      <dgm:prSet custT="1"/>
      <dgm:spPr/>
      <dgm:t>
        <a:bodyPr/>
        <a:lstStyle/>
        <a:p>
          <a:pPr marL="306000" indent="-306000" algn="l" defTabSz="457200" rtl="0" eaLnBrk="1" latinLnBrk="0" hangingPunct="1">
            <a:lnSpc>
              <a:spcPct val="90000"/>
            </a:lnSpc>
            <a:spcBef>
              <a:spcPct val="20000"/>
            </a:spcBef>
            <a:spcAft>
              <a:spcPts val="600"/>
            </a:spcAft>
            <a:buClr>
              <a:schemeClr val="accent2"/>
            </a:buClr>
            <a:buSzPct val="92000"/>
            <a:buFont typeface="Wingdings 2" panose="05020102010507070707" pitchFamily="18" charset="2"/>
            <a:buChar char=""/>
          </a:pPr>
          <a:r>
            <a:rPr lang="en-US" sz="2000" b="1" kern="1200" dirty="0">
              <a:solidFill>
                <a:schemeClr val="tx1"/>
              </a:solidFill>
              <a:latin typeface="+mn-lt"/>
              <a:ea typeface="+mn-ea"/>
              <a:cs typeface="+mn-cs"/>
            </a:rPr>
            <a:t>If the conditions are met, trustees may proceed and issue a Notice of Intent to Conduct Restoration Planning (NOI)</a:t>
          </a:r>
        </a:p>
      </dgm:t>
    </dgm:pt>
    <dgm:pt modelId="{FA0AE898-CBE5-4D02-BD15-D2239A97E305}" type="parTrans" cxnId="{A36FFC6E-F53E-4688-AD22-17C71CEF7921}">
      <dgm:prSet/>
      <dgm:spPr/>
      <dgm:t>
        <a:bodyPr/>
        <a:lstStyle/>
        <a:p>
          <a:endParaRPr lang="en-US"/>
        </a:p>
      </dgm:t>
    </dgm:pt>
    <dgm:pt modelId="{A39E3B9E-BB62-4BA9-86B0-26FB59000C09}" type="sibTrans" cxnId="{A36FFC6E-F53E-4688-AD22-17C71CEF7921}">
      <dgm:prSet/>
      <dgm:spPr/>
      <dgm:t>
        <a:bodyPr/>
        <a:lstStyle/>
        <a:p>
          <a:endParaRPr lang="en-US"/>
        </a:p>
      </dgm:t>
    </dgm:pt>
    <dgm:pt modelId="{A8384C45-8DDF-451A-8977-295CCDC92796}" type="pres">
      <dgm:prSet presAssocID="{75A3C40A-0A7C-4407-BE7D-9AD2B83465C5}" presName="linear" presStyleCnt="0">
        <dgm:presLayoutVars>
          <dgm:animLvl val="lvl"/>
          <dgm:resizeHandles val="exact"/>
        </dgm:presLayoutVars>
      </dgm:prSet>
      <dgm:spPr/>
    </dgm:pt>
    <dgm:pt modelId="{D3B92D29-53C0-4F20-8681-73978A37CC81}" type="pres">
      <dgm:prSet presAssocID="{DB95D633-A009-41E0-9099-42E04816FB32}" presName="parentText" presStyleLbl="node1" presStyleIdx="0" presStyleCnt="1" custScaleY="38161" custLinFactNeighborX="-4012">
        <dgm:presLayoutVars>
          <dgm:chMax val="0"/>
          <dgm:bulletEnabled val="1"/>
        </dgm:presLayoutVars>
      </dgm:prSet>
      <dgm:spPr/>
    </dgm:pt>
    <dgm:pt modelId="{7D323BA9-6E72-4012-986E-BCDD337D3164}" type="pres">
      <dgm:prSet presAssocID="{DB95D633-A009-41E0-9099-42E04816FB32}" presName="childText" presStyleLbl="revTx" presStyleIdx="0" presStyleCnt="1">
        <dgm:presLayoutVars>
          <dgm:bulletEnabled val="1"/>
        </dgm:presLayoutVars>
      </dgm:prSet>
      <dgm:spPr/>
    </dgm:pt>
  </dgm:ptLst>
  <dgm:cxnLst>
    <dgm:cxn modelId="{CB06B410-615A-48FA-B2F5-9F3658579FE7}" srcId="{DB95D633-A009-41E0-9099-42E04816FB32}" destId="{65D7720A-AD84-489B-A062-8AECD3F8FCD6}" srcOrd="1" destOrd="0" parTransId="{46EB0B96-2BE0-4143-9185-2A3A59E6D799}" sibTransId="{2B62E448-3342-4009-801E-9925A423D5A6}"/>
    <dgm:cxn modelId="{38836238-E373-49B5-ADEA-BDF43629485E}" srcId="{DB95D633-A009-41E0-9099-42E04816FB32}" destId="{AC15C8FA-3BE3-4A5F-8AF6-82609DA518ED}" srcOrd="3" destOrd="0" parTransId="{E6BDE3E8-CE93-41A4-9202-A8F26CE55A8C}" sibTransId="{396ACD21-F703-4FC4-B1CC-A7B463763A91}"/>
    <dgm:cxn modelId="{D03FF842-4423-47EB-9787-F633F020A308}" type="presOf" srcId="{2E7D7C47-0A59-4674-9344-204AA56CAF0E}" destId="{7D323BA9-6E72-4012-986E-BCDD337D3164}" srcOrd="0" destOrd="4" presId="urn:microsoft.com/office/officeart/2005/8/layout/vList2"/>
    <dgm:cxn modelId="{2B9A5148-2543-47B4-B544-0567CFC293F0}" srcId="{75A3C40A-0A7C-4407-BE7D-9AD2B83465C5}" destId="{DB95D633-A009-41E0-9099-42E04816FB32}" srcOrd="0" destOrd="0" parTransId="{CBDF0ECD-9DFA-4D7D-B698-B6727C8BA990}" sibTransId="{63EED1C4-63B6-4DA3-B0E6-00E5D5BBF344}"/>
    <dgm:cxn modelId="{8790DF48-EF80-48DA-8051-F9760E1E0BF5}" type="presOf" srcId="{98B0FF0F-7E83-4088-810D-8D83A1CF24EB}" destId="{7D323BA9-6E72-4012-986E-BCDD337D3164}" srcOrd="0" destOrd="0" presId="urn:microsoft.com/office/officeart/2005/8/layout/vList2"/>
    <dgm:cxn modelId="{A36FFC6E-F53E-4688-AD22-17C71CEF7921}" srcId="{DB95D633-A009-41E0-9099-42E04816FB32}" destId="{2E7D7C47-0A59-4674-9344-204AA56CAF0E}" srcOrd="4" destOrd="0" parTransId="{FA0AE898-CBE5-4D02-BD15-D2239A97E305}" sibTransId="{A39E3B9E-BB62-4BA9-86B0-26FB59000C09}"/>
    <dgm:cxn modelId="{66107B52-0D99-456C-AFE9-5E0D050FD479}" srcId="{DB95D633-A009-41E0-9099-42E04816FB32}" destId="{98B0FF0F-7E83-4088-810D-8D83A1CF24EB}" srcOrd="0" destOrd="0" parTransId="{F80EEE01-DBB2-40D3-94E0-B9397A032F92}" sibTransId="{23F9C882-5F4E-492E-B031-5CE2BCCCFD1B}"/>
    <dgm:cxn modelId="{E0A16E59-DC63-4B0C-AA79-273724FA3459}" type="presOf" srcId="{DB95D633-A009-41E0-9099-42E04816FB32}" destId="{D3B92D29-53C0-4F20-8681-73978A37CC81}" srcOrd="0" destOrd="0" presId="urn:microsoft.com/office/officeart/2005/8/layout/vList2"/>
    <dgm:cxn modelId="{E8C4A2AB-628F-4107-A379-D6F21A8A0087}" type="presOf" srcId="{AC15C8FA-3BE3-4A5F-8AF6-82609DA518ED}" destId="{7D323BA9-6E72-4012-986E-BCDD337D3164}" srcOrd="0" destOrd="3" presId="urn:microsoft.com/office/officeart/2005/8/layout/vList2"/>
    <dgm:cxn modelId="{93BE7CC4-2D2D-4DB3-A14B-0CBFC569F7A5}" type="presOf" srcId="{65D7720A-AD84-489B-A062-8AECD3F8FCD6}" destId="{7D323BA9-6E72-4012-986E-BCDD337D3164}" srcOrd="0" destOrd="1" presId="urn:microsoft.com/office/officeart/2005/8/layout/vList2"/>
    <dgm:cxn modelId="{E69B65D5-A6E0-4E73-B1DE-06367622D5DA}" srcId="{DB95D633-A009-41E0-9099-42E04816FB32}" destId="{E17FC8F6-AC17-4211-A962-6F652C7A3B09}" srcOrd="2" destOrd="0" parTransId="{084FA800-5F3A-4EDF-AC45-F10CF8D91151}" sibTransId="{0BB93DF8-860A-4501-94BF-26EFF87246DC}"/>
    <dgm:cxn modelId="{2E7B56DB-1EA5-4318-A465-222D7E9E61AC}" type="presOf" srcId="{75A3C40A-0A7C-4407-BE7D-9AD2B83465C5}" destId="{A8384C45-8DDF-451A-8977-295CCDC92796}" srcOrd="0" destOrd="0" presId="urn:microsoft.com/office/officeart/2005/8/layout/vList2"/>
    <dgm:cxn modelId="{B17B75FC-9C37-4966-9067-01721433B730}" type="presOf" srcId="{E17FC8F6-AC17-4211-A962-6F652C7A3B09}" destId="{7D323BA9-6E72-4012-986E-BCDD337D3164}" srcOrd="0" destOrd="2" presId="urn:microsoft.com/office/officeart/2005/8/layout/vList2"/>
    <dgm:cxn modelId="{8AB83C99-0946-40CE-AE57-26410222AE94}" type="presParOf" srcId="{A8384C45-8DDF-451A-8977-295CCDC92796}" destId="{D3B92D29-53C0-4F20-8681-73978A37CC81}" srcOrd="0" destOrd="0" presId="urn:microsoft.com/office/officeart/2005/8/layout/vList2"/>
    <dgm:cxn modelId="{9450F725-AD33-4400-BE3E-9A43D9F7393D}" type="presParOf" srcId="{A8384C45-8DDF-451A-8977-295CCDC92796}" destId="{7D323BA9-6E72-4012-986E-BCDD337D316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A3C40A-0A7C-4407-BE7D-9AD2B83465C5}"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AEB9ED7B-3AF7-494B-A30E-D96B5906BE1F}">
      <dgm:prSet custT="1"/>
      <dgm:spPr/>
      <dgm:t>
        <a:bodyPr/>
        <a:lstStyle/>
        <a:p>
          <a:r>
            <a:rPr lang="en-US" sz="2400" b="1" dirty="0">
              <a:solidFill>
                <a:schemeClr val="accent1"/>
              </a:solidFill>
            </a:rPr>
            <a:t>Reed Point</a:t>
          </a:r>
        </a:p>
      </dgm:t>
    </dgm:pt>
    <dgm:pt modelId="{4109197D-CF85-4952-9229-6E0C1C3A7CF8}" type="parTrans" cxnId="{09D0D057-E8C9-4134-8A63-E499513DB9F5}">
      <dgm:prSet/>
      <dgm:spPr/>
      <dgm:t>
        <a:bodyPr/>
        <a:lstStyle/>
        <a:p>
          <a:endParaRPr lang="en-US"/>
        </a:p>
      </dgm:t>
    </dgm:pt>
    <dgm:pt modelId="{F3176B03-6AD1-40FD-AFD7-B0793A96E46D}" type="sibTrans" cxnId="{09D0D057-E8C9-4134-8A63-E499513DB9F5}">
      <dgm:prSet/>
      <dgm:spPr/>
      <dgm:t>
        <a:bodyPr/>
        <a:lstStyle/>
        <a:p>
          <a:endParaRPr lang="en-US"/>
        </a:p>
      </dgm:t>
    </dgm:pt>
    <dgm:pt modelId="{314B3F57-DA97-47F2-9F61-410AC1AB8AE4}">
      <dgm:prSet custT="1"/>
      <dgm:spPr/>
      <dgm:t>
        <a:bodyPr/>
        <a:lstStyle/>
        <a:p>
          <a:pPr marL="306000" lvl="1" indent="-306000" algn="l" defTabSz="457200" rtl="0" eaLnBrk="1" latinLnBrk="0" hangingPunct="1">
            <a:lnSpc>
              <a:spcPct val="90000"/>
            </a:lnSpc>
            <a:spcBef>
              <a:spcPct val="0"/>
            </a:spcBef>
            <a:spcAft>
              <a:spcPts val="600"/>
            </a:spcAft>
            <a:buClr>
              <a:srgbClr val="4590B8"/>
            </a:buClr>
            <a:buSzPct val="92000"/>
            <a:buFont typeface="Wingdings 2" panose="05020102010507070707" pitchFamily="18" charset="2"/>
            <a:buChar char=""/>
          </a:pPr>
          <a:r>
            <a:rPr lang="en-US" sz="2000" kern="1200" dirty="0">
              <a:solidFill>
                <a:prstClr val="white"/>
              </a:solidFill>
              <a:latin typeface="Gill Sans MT" panose="020B0502020104020203"/>
              <a:ea typeface="+mn-ea"/>
              <a:cs typeface="+mn-cs"/>
            </a:rPr>
            <a:t>Invited MRL to participate in the natural resource damage assessment (NRDA)</a:t>
          </a:r>
        </a:p>
      </dgm:t>
    </dgm:pt>
    <dgm:pt modelId="{508CA0F8-55E8-4EBC-AB31-961EDDBB852A}" type="parTrans" cxnId="{F89BCF4D-5729-4CFF-91C6-648745078C58}">
      <dgm:prSet/>
      <dgm:spPr/>
      <dgm:t>
        <a:bodyPr/>
        <a:lstStyle/>
        <a:p>
          <a:endParaRPr lang="en-US"/>
        </a:p>
      </dgm:t>
    </dgm:pt>
    <dgm:pt modelId="{C6171599-A5AC-449C-BACB-62900DF01A8E}" type="sibTrans" cxnId="{F89BCF4D-5729-4CFF-91C6-648745078C58}">
      <dgm:prSet/>
      <dgm:spPr/>
      <dgm:t>
        <a:bodyPr/>
        <a:lstStyle/>
        <a:p>
          <a:endParaRPr lang="en-US"/>
        </a:p>
      </dgm:t>
    </dgm:pt>
    <dgm:pt modelId="{E8407D0E-BBB2-406B-9D7B-4EF2055B0AD7}">
      <dgm:prSet custT="1"/>
      <dgm:spPr/>
      <dgm:t>
        <a:bodyPr/>
        <a:lstStyle/>
        <a:p>
          <a:pPr marL="306000" lvl="1" indent="-306000" algn="l" defTabSz="457200" rtl="0" eaLnBrk="1" latinLnBrk="0" hangingPunct="1">
            <a:lnSpc>
              <a:spcPct val="90000"/>
            </a:lnSpc>
            <a:spcBef>
              <a:spcPct val="0"/>
            </a:spcBef>
            <a:spcAft>
              <a:spcPts val="600"/>
            </a:spcAft>
            <a:buClr>
              <a:srgbClr val="4590B8"/>
            </a:buClr>
            <a:buSzPct val="92000"/>
            <a:buFont typeface="Wingdings 2" panose="05020102010507070707" pitchFamily="18" charset="2"/>
            <a:buChar char=""/>
          </a:pPr>
          <a:r>
            <a:rPr lang="en-US" sz="2000" kern="1200" dirty="0">
              <a:solidFill>
                <a:prstClr val="white"/>
              </a:solidFill>
              <a:latin typeface="Gill Sans MT" panose="020B0502020104020203"/>
              <a:ea typeface="+mn-ea"/>
              <a:cs typeface="+mn-cs"/>
            </a:rPr>
            <a:t>NRDP issued a NOI to Montana Rail Link (November 20, 2023)</a:t>
          </a:r>
        </a:p>
      </dgm:t>
    </dgm:pt>
    <dgm:pt modelId="{918799B0-8D1A-4A0C-85EF-65587B046D68}" type="parTrans" cxnId="{1687E4F9-5854-4AC0-8F7E-0209EA841971}">
      <dgm:prSet/>
      <dgm:spPr/>
      <dgm:t>
        <a:bodyPr/>
        <a:lstStyle/>
        <a:p>
          <a:endParaRPr lang="en-US"/>
        </a:p>
      </dgm:t>
    </dgm:pt>
    <dgm:pt modelId="{72B07DFF-CF1B-46DE-8EA7-6EFAA391CB70}" type="sibTrans" cxnId="{1687E4F9-5854-4AC0-8F7E-0209EA841971}">
      <dgm:prSet/>
      <dgm:spPr/>
      <dgm:t>
        <a:bodyPr/>
        <a:lstStyle/>
        <a:p>
          <a:endParaRPr lang="en-US"/>
        </a:p>
      </dgm:t>
    </dgm:pt>
    <dgm:pt modelId="{71B682FE-AB46-4AA1-A198-5535492E6324}">
      <dgm:prSet custT="1"/>
      <dgm:spPr/>
      <dgm:t>
        <a:bodyPr/>
        <a:lstStyle/>
        <a:p>
          <a:pPr marL="306000" lvl="1" indent="-306000" algn="l" defTabSz="457200" rtl="0" eaLnBrk="1" latinLnBrk="0" hangingPunct="1">
            <a:lnSpc>
              <a:spcPct val="90000"/>
            </a:lnSpc>
            <a:spcBef>
              <a:spcPct val="0"/>
            </a:spcBef>
            <a:spcAft>
              <a:spcPts val="600"/>
            </a:spcAft>
            <a:buClr>
              <a:srgbClr val="4590B8"/>
            </a:buClr>
            <a:buSzPct val="92000"/>
            <a:buFont typeface="Wingdings 2" panose="05020102010507070707" pitchFamily="18" charset="2"/>
            <a:buChar char=""/>
          </a:pPr>
          <a:r>
            <a:rPr lang="en-US" sz="2000" kern="1200" dirty="0">
              <a:solidFill>
                <a:prstClr val="white"/>
              </a:solidFill>
              <a:latin typeface="Gill Sans MT" panose="020B0502020104020203"/>
              <a:ea typeface="+mn-ea"/>
              <a:cs typeface="+mn-cs"/>
            </a:rPr>
            <a:t>MRL accepted the invitation</a:t>
          </a:r>
        </a:p>
      </dgm:t>
    </dgm:pt>
    <dgm:pt modelId="{BD91ADF8-B965-4382-8C42-CFCD7E727AEE}" type="parTrans" cxnId="{FA4E12B9-A1E2-488A-B1C3-F0CDBBFFD7CD}">
      <dgm:prSet/>
      <dgm:spPr/>
      <dgm:t>
        <a:bodyPr/>
        <a:lstStyle/>
        <a:p>
          <a:endParaRPr lang="en-US"/>
        </a:p>
      </dgm:t>
    </dgm:pt>
    <dgm:pt modelId="{AD453F00-AB35-408B-A78F-D7A43D520636}" type="sibTrans" cxnId="{FA4E12B9-A1E2-488A-B1C3-F0CDBBFFD7CD}">
      <dgm:prSet/>
      <dgm:spPr/>
      <dgm:t>
        <a:bodyPr/>
        <a:lstStyle/>
        <a:p>
          <a:endParaRPr lang="en-US"/>
        </a:p>
      </dgm:t>
    </dgm:pt>
    <dgm:pt modelId="{A8384C45-8DDF-451A-8977-295CCDC92796}" type="pres">
      <dgm:prSet presAssocID="{75A3C40A-0A7C-4407-BE7D-9AD2B83465C5}" presName="linear" presStyleCnt="0">
        <dgm:presLayoutVars>
          <dgm:animLvl val="lvl"/>
          <dgm:resizeHandles val="exact"/>
        </dgm:presLayoutVars>
      </dgm:prSet>
      <dgm:spPr/>
    </dgm:pt>
    <dgm:pt modelId="{6801CB5E-8E75-4D36-9AA8-E9519225E468}" type="pres">
      <dgm:prSet presAssocID="{AEB9ED7B-3AF7-494B-A30E-D96B5906BE1F}" presName="parentText" presStyleLbl="node1" presStyleIdx="0" presStyleCnt="1" custScaleY="38161">
        <dgm:presLayoutVars>
          <dgm:chMax val="0"/>
          <dgm:bulletEnabled val="1"/>
        </dgm:presLayoutVars>
      </dgm:prSet>
      <dgm:spPr/>
    </dgm:pt>
    <dgm:pt modelId="{FF30E1C5-1F0A-4C64-B497-2661DE573498}" type="pres">
      <dgm:prSet presAssocID="{AEB9ED7B-3AF7-494B-A30E-D96B5906BE1F}" presName="childText" presStyleLbl="revTx" presStyleIdx="0" presStyleCnt="1">
        <dgm:presLayoutVars>
          <dgm:bulletEnabled val="1"/>
        </dgm:presLayoutVars>
      </dgm:prSet>
      <dgm:spPr/>
    </dgm:pt>
  </dgm:ptLst>
  <dgm:cxnLst>
    <dgm:cxn modelId="{89222530-6B2F-48C6-80BD-16EE05E24F43}" type="presOf" srcId="{314B3F57-DA97-47F2-9F61-410AC1AB8AE4}" destId="{FF30E1C5-1F0A-4C64-B497-2661DE573498}" srcOrd="0" destOrd="1" presId="urn:microsoft.com/office/officeart/2005/8/layout/vList2"/>
    <dgm:cxn modelId="{F89BCF4D-5729-4CFF-91C6-648745078C58}" srcId="{AEB9ED7B-3AF7-494B-A30E-D96B5906BE1F}" destId="{314B3F57-DA97-47F2-9F61-410AC1AB8AE4}" srcOrd="1" destOrd="0" parTransId="{508CA0F8-55E8-4EBC-AB31-961EDDBB852A}" sibTransId="{C6171599-A5AC-449C-BACB-62900DF01A8E}"/>
    <dgm:cxn modelId="{09D0D057-E8C9-4134-8A63-E499513DB9F5}" srcId="{75A3C40A-0A7C-4407-BE7D-9AD2B83465C5}" destId="{AEB9ED7B-3AF7-494B-A30E-D96B5906BE1F}" srcOrd="0" destOrd="0" parTransId="{4109197D-CF85-4952-9229-6E0C1C3A7CF8}" sibTransId="{F3176B03-6AD1-40FD-AFD7-B0793A96E46D}"/>
    <dgm:cxn modelId="{4B8A809D-A216-4690-B383-39FC900C57E8}" type="presOf" srcId="{E8407D0E-BBB2-406B-9D7B-4EF2055B0AD7}" destId="{FF30E1C5-1F0A-4C64-B497-2661DE573498}" srcOrd="0" destOrd="0" presId="urn:microsoft.com/office/officeart/2005/8/layout/vList2"/>
    <dgm:cxn modelId="{FA4E12B9-A1E2-488A-B1C3-F0CDBBFFD7CD}" srcId="{AEB9ED7B-3AF7-494B-A30E-D96B5906BE1F}" destId="{71B682FE-AB46-4AA1-A198-5535492E6324}" srcOrd="2" destOrd="0" parTransId="{BD91ADF8-B965-4382-8C42-CFCD7E727AEE}" sibTransId="{AD453F00-AB35-408B-A78F-D7A43D520636}"/>
    <dgm:cxn modelId="{DA89A9D2-E7D0-481F-8875-5806D0680EC0}" type="presOf" srcId="{AEB9ED7B-3AF7-494B-A30E-D96B5906BE1F}" destId="{6801CB5E-8E75-4D36-9AA8-E9519225E468}" srcOrd="0" destOrd="0" presId="urn:microsoft.com/office/officeart/2005/8/layout/vList2"/>
    <dgm:cxn modelId="{2E7B56DB-1EA5-4318-A465-222D7E9E61AC}" type="presOf" srcId="{75A3C40A-0A7C-4407-BE7D-9AD2B83465C5}" destId="{A8384C45-8DDF-451A-8977-295CCDC92796}" srcOrd="0" destOrd="0" presId="urn:microsoft.com/office/officeart/2005/8/layout/vList2"/>
    <dgm:cxn modelId="{52F944E0-2601-4789-A7C8-70CC2D0E954B}" type="presOf" srcId="{71B682FE-AB46-4AA1-A198-5535492E6324}" destId="{FF30E1C5-1F0A-4C64-B497-2661DE573498}" srcOrd="0" destOrd="2" presId="urn:microsoft.com/office/officeart/2005/8/layout/vList2"/>
    <dgm:cxn modelId="{1687E4F9-5854-4AC0-8F7E-0209EA841971}" srcId="{AEB9ED7B-3AF7-494B-A30E-D96B5906BE1F}" destId="{E8407D0E-BBB2-406B-9D7B-4EF2055B0AD7}" srcOrd="0" destOrd="0" parTransId="{918799B0-8D1A-4A0C-85EF-65587B046D68}" sibTransId="{72B07DFF-CF1B-46DE-8EA7-6EFAA391CB70}"/>
    <dgm:cxn modelId="{2E52A7A8-4D28-4715-AC80-3C222E749165}" type="presParOf" srcId="{A8384C45-8DDF-451A-8977-295CCDC92796}" destId="{6801CB5E-8E75-4D36-9AA8-E9519225E468}" srcOrd="0" destOrd="0" presId="urn:microsoft.com/office/officeart/2005/8/layout/vList2"/>
    <dgm:cxn modelId="{42B85BF1-BA57-4791-BF9E-D9E40914E4E9}" type="presParOf" srcId="{A8384C45-8DDF-451A-8977-295CCDC92796}" destId="{FF30E1C5-1F0A-4C64-B497-2661DE573498}" srcOrd="1"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2503E8-6064-4597-AF47-5F4B4758BDA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BA61A4CB-FE4D-4EFE-8A17-A98CDE5486C7}">
      <dgm:prSet/>
      <dgm:spPr/>
      <dgm:t>
        <a:bodyPr/>
        <a:lstStyle/>
        <a:p>
          <a:r>
            <a:rPr lang="en-US" dirty="0"/>
            <a:t>Preassessment Phase</a:t>
          </a:r>
        </a:p>
      </dgm:t>
    </dgm:pt>
    <dgm:pt modelId="{8FDA3C1E-A9C0-4411-A2CD-CCD9CE5BE27B}" type="parTrans" cxnId="{4F38EB2A-D2E9-4E56-98C7-11B6D3DA5F45}">
      <dgm:prSet/>
      <dgm:spPr/>
      <dgm:t>
        <a:bodyPr/>
        <a:lstStyle/>
        <a:p>
          <a:endParaRPr lang="en-US"/>
        </a:p>
      </dgm:t>
    </dgm:pt>
    <dgm:pt modelId="{5187C5A6-2F66-45A8-BA39-8308402FB988}" type="sibTrans" cxnId="{4F38EB2A-D2E9-4E56-98C7-11B6D3DA5F45}">
      <dgm:prSet/>
      <dgm:spPr/>
      <dgm:t>
        <a:bodyPr/>
        <a:lstStyle/>
        <a:p>
          <a:endParaRPr lang="en-US"/>
        </a:p>
      </dgm:t>
    </dgm:pt>
    <dgm:pt modelId="{13E2FA7E-685D-463D-81D0-5FA14C648C77}">
      <dgm:prSet custT="1"/>
      <dgm:spPr>
        <a:solidFill>
          <a:srgbClr val="1A3260">
            <a:hueOff val="0"/>
            <a:satOff val="0"/>
            <a:lumOff val="0"/>
            <a:alphaOff val="0"/>
          </a:srgbClr>
        </a:solidFill>
        <a:ln w="22225" cap="rnd" cmpd="sng" algn="ctr">
          <a:solidFill>
            <a:prstClr val="white">
              <a:hueOff val="0"/>
              <a:satOff val="0"/>
              <a:lumOff val="0"/>
              <a:alphaOff val="0"/>
            </a:prstClr>
          </a:solidFill>
          <a:prstDash val="solid"/>
        </a:ln>
        <a:effectLst/>
      </dgm:spPr>
      <dgm:t>
        <a:bodyPr spcFirstLastPara="0" vert="horz" wrap="square" lIns="87630" tIns="87630" rIns="87630" bIns="87630" numCol="1" spcCol="1270" anchor="ctr" anchorCtr="0"/>
        <a:lstStyle/>
        <a:p>
          <a:pPr marL="0" lvl="0" indent="0" algn="ctr" defTabSz="1022350">
            <a:lnSpc>
              <a:spcPct val="90000"/>
            </a:lnSpc>
            <a:spcBef>
              <a:spcPct val="0"/>
            </a:spcBef>
            <a:spcAft>
              <a:spcPct val="35000"/>
            </a:spcAft>
            <a:buNone/>
          </a:pPr>
          <a:r>
            <a:rPr lang="en-US" sz="2300" kern="1200">
              <a:solidFill>
                <a:prstClr val="white"/>
              </a:solidFill>
              <a:latin typeface="Gill Sans MT" panose="020B0502020104020203"/>
              <a:ea typeface="+mn-ea"/>
              <a:cs typeface="+mn-cs"/>
            </a:rPr>
            <a:t>Restoration Planning Phase</a:t>
          </a:r>
        </a:p>
      </dgm:t>
    </dgm:pt>
    <dgm:pt modelId="{A2170EC3-46CA-4E0D-AC3F-9B17983395E6}" type="parTrans" cxnId="{70A1BDD8-CB07-4780-AE57-2563F90B3881}">
      <dgm:prSet/>
      <dgm:spPr/>
      <dgm:t>
        <a:bodyPr/>
        <a:lstStyle/>
        <a:p>
          <a:endParaRPr lang="en-US"/>
        </a:p>
      </dgm:t>
    </dgm:pt>
    <dgm:pt modelId="{0B1418E0-23B8-4EAC-9C3D-9C7391BA502D}" type="sibTrans" cxnId="{70A1BDD8-CB07-4780-AE57-2563F90B3881}">
      <dgm:prSet/>
      <dgm:spPr/>
      <dgm:t>
        <a:bodyPr/>
        <a:lstStyle/>
        <a:p>
          <a:endParaRPr lang="en-US"/>
        </a:p>
      </dgm:t>
    </dgm:pt>
    <dgm:pt modelId="{EF857FB7-1716-4D7F-B25E-A79EEE84184F}">
      <dgm:prSet/>
      <dgm:spPr/>
      <dgm:t>
        <a:bodyPr/>
        <a:lstStyle/>
        <a:p>
          <a:r>
            <a:rPr lang="en-US"/>
            <a:t>Restoration Implementation Phase</a:t>
          </a:r>
        </a:p>
      </dgm:t>
    </dgm:pt>
    <dgm:pt modelId="{08DAD30B-A6EA-44F0-BF20-CD44E052BD7F}" type="parTrans" cxnId="{191F2A40-266C-496B-BD50-83E5C2D62BA3}">
      <dgm:prSet/>
      <dgm:spPr/>
      <dgm:t>
        <a:bodyPr/>
        <a:lstStyle/>
        <a:p>
          <a:endParaRPr lang="en-US"/>
        </a:p>
      </dgm:t>
    </dgm:pt>
    <dgm:pt modelId="{416199DE-A444-4EEF-AA5E-9F280E456CDB}" type="sibTrans" cxnId="{191F2A40-266C-496B-BD50-83E5C2D62BA3}">
      <dgm:prSet/>
      <dgm:spPr/>
      <dgm:t>
        <a:bodyPr/>
        <a:lstStyle/>
        <a:p>
          <a:endParaRPr lang="en-US"/>
        </a:p>
      </dgm:t>
    </dgm:pt>
    <dgm:pt modelId="{7B04C0EB-5180-4752-AC49-CF9BE196C664}">
      <dgm:prSet/>
      <dgm:spPr>
        <a:solidFill>
          <a:schemeClr val="tx1"/>
        </a:solidFill>
      </dgm:spPr>
      <dgm:t>
        <a:bodyPr/>
        <a:lstStyle/>
        <a:p>
          <a:r>
            <a:rPr lang="en-US" dirty="0"/>
            <a:t>Spill</a:t>
          </a:r>
        </a:p>
      </dgm:t>
    </dgm:pt>
    <dgm:pt modelId="{A5401723-0FA8-4594-AA9E-B7A8A9FBD358}" type="parTrans" cxnId="{28216E30-8B21-4A10-8F73-F18E96F0EBAE}">
      <dgm:prSet/>
      <dgm:spPr/>
      <dgm:t>
        <a:bodyPr/>
        <a:lstStyle/>
        <a:p>
          <a:endParaRPr lang="en-US"/>
        </a:p>
      </dgm:t>
    </dgm:pt>
    <dgm:pt modelId="{C4527460-2E6D-4FBE-A4BF-7E1C3293B5C4}" type="sibTrans" cxnId="{28216E30-8B21-4A10-8F73-F18E96F0EBAE}">
      <dgm:prSet/>
      <dgm:spPr/>
      <dgm:t>
        <a:bodyPr/>
        <a:lstStyle/>
        <a:p>
          <a:endParaRPr lang="en-US"/>
        </a:p>
      </dgm:t>
    </dgm:pt>
    <dgm:pt modelId="{4A41FCCA-1CA6-40E2-9E4F-2196711B6301}" type="pres">
      <dgm:prSet presAssocID="{DC2503E8-6064-4597-AF47-5F4B4758BDA7}" presName="Name0" presStyleCnt="0">
        <dgm:presLayoutVars>
          <dgm:dir/>
          <dgm:resizeHandles val="exact"/>
        </dgm:presLayoutVars>
      </dgm:prSet>
      <dgm:spPr/>
    </dgm:pt>
    <dgm:pt modelId="{2A4E2ABB-76CC-48E1-8BBE-A86E7C9D22FE}" type="pres">
      <dgm:prSet presAssocID="{7B04C0EB-5180-4752-AC49-CF9BE196C664}" presName="node" presStyleLbl="node1" presStyleIdx="0" presStyleCnt="4">
        <dgm:presLayoutVars>
          <dgm:bulletEnabled val="1"/>
        </dgm:presLayoutVars>
      </dgm:prSet>
      <dgm:spPr/>
    </dgm:pt>
    <dgm:pt modelId="{B65F97A5-E16A-4A9F-BD6A-18665C521BFC}" type="pres">
      <dgm:prSet presAssocID="{C4527460-2E6D-4FBE-A4BF-7E1C3293B5C4}" presName="sibTrans" presStyleLbl="sibTrans2D1" presStyleIdx="0" presStyleCnt="3"/>
      <dgm:spPr/>
    </dgm:pt>
    <dgm:pt modelId="{D9CE1721-AF92-4C80-9F8A-35ABC3D493CD}" type="pres">
      <dgm:prSet presAssocID="{C4527460-2E6D-4FBE-A4BF-7E1C3293B5C4}" presName="connectorText" presStyleLbl="sibTrans2D1" presStyleIdx="0" presStyleCnt="3"/>
      <dgm:spPr/>
    </dgm:pt>
    <dgm:pt modelId="{B2F68864-1703-4988-8DFE-1F09E090F3BB}" type="pres">
      <dgm:prSet presAssocID="{BA61A4CB-FE4D-4EFE-8A17-A98CDE5486C7}" presName="node" presStyleLbl="node1" presStyleIdx="1" presStyleCnt="4">
        <dgm:presLayoutVars>
          <dgm:bulletEnabled val="1"/>
        </dgm:presLayoutVars>
      </dgm:prSet>
      <dgm:spPr/>
    </dgm:pt>
    <dgm:pt modelId="{C8BD4611-D696-4F2D-B244-3FFA707AEAEB}" type="pres">
      <dgm:prSet presAssocID="{5187C5A6-2F66-45A8-BA39-8308402FB988}" presName="sibTrans" presStyleLbl="sibTrans2D1" presStyleIdx="1" presStyleCnt="3"/>
      <dgm:spPr/>
    </dgm:pt>
    <dgm:pt modelId="{1C5691DC-0388-44A4-AE6B-BBE3E0394ABB}" type="pres">
      <dgm:prSet presAssocID="{5187C5A6-2F66-45A8-BA39-8308402FB988}" presName="connectorText" presStyleLbl="sibTrans2D1" presStyleIdx="1" presStyleCnt="3"/>
      <dgm:spPr/>
    </dgm:pt>
    <dgm:pt modelId="{8AD40537-A77B-42E1-A70B-BFE7EA042C78}" type="pres">
      <dgm:prSet presAssocID="{13E2FA7E-685D-463D-81D0-5FA14C648C77}" presName="node" presStyleLbl="node1" presStyleIdx="2" presStyleCnt="4">
        <dgm:presLayoutVars>
          <dgm:bulletEnabled val="1"/>
        </dgm:presLayoutVars>
      </dgm:prSet>
      <dgm:spPr>
        <a:xfrm>
          <a:off x="5938650" y="1203386"/>
          <a:ext cx="2119215" cy="1271529"/>
        </a:xfrm>
        <a:prstGeom prst="roundRect">
          <a:avLst>
            <a:gd name="adj" fmla="val 10000"/>
          </a:avLst>
        </a:prstGeom>
      </dgm:spPr>
    </dgm:pt>
    <dgm:pt modelId="{49F47B9D-20E3-472B-83A2-EDAD9D31FC16}" type="pres">
      <dgm:prSet presAssocID="{0B1418E0-23B8-4EAC-9C3D-9C7391BA502D}" presName="sibTrans" presStyleLbl="sibTrans2D1" presStyleIdx="2" presStyleCnt="3"/>
      <dgm:spPr/>
    </dgm:pt>
    <dgm:pt modelId="{1C896846-F9E3-461A-8ADD-D33B85F95E13}" type="pres">
      <dgm:prSet presAssocID="{0B1418E0-23B8-4EAC-9C3D-9C7391BA502D}" presName="connectorText" presStyleLbl="sibTrans2D1" presStyleIdx="2" presStyleCnt="3"/>
      <dgm:spPr/>
    </dgm:pt>
    <dgm:pt modelId="{592BCA4E-976F-4F35-AAFD-AEA0F8923B7E}" type="pres">
      <dgm:prSet presAssocID="{EF857FB7-1716-4D7F-B25E-A79EEE84184F}" presName="node" presStyleLbl="node1" presStyleIdx="3" presStyleCnt="4">
        <dgm:presLayoutVars>
          <dgm:bulletEnabled val="1"/>
        </dgm:presLayoutVars>
      </dgm:prSet>
      <dgm:spPr/>
    </dgm:pt>
  </dgm:ptLst>
  <dgm:cxnLst>
    <dgm:cxn modelId="{AE8E8B0C-538F-4427-AD21-68065C15F1CB}" type="presOf" srcId="{5187C5A6-2F66-45A8-BA39-8308402FB988}" destId="{1C5691DC-0388-44A4-AE6B-BBE3E0394ABB}" srcOrd="1" destOrd="0" presId="urn:microsoft.com/office/officeart/2005/8/layout/process1"/>
    <dgm:cxn modelId="{984AC81F-2084-4512-BBA8-1269017D0C09}" type="presOf" srcId="{C4527460-2E6D-4FBE-A4BF-7E1C3293B5C4}" destId="{D9CE1721-AF92-4C80-9F8A-35ABC3D493CD}" srcOrd="1" destOrd="0" presId="urn:microsoft.com/office/officeart/2005/8/layout/process1"/>
    <dgm:cxn modelId="{4F38EB2A-D2E9-4E56-98C7-11B6D3DA5F45}" srcId="{DC2503E8-6064-4597-AF47-5F4B4758BDA7}" destId="{BA61A4CB-FE4D-4EFE-8A17-A98CDE5486C7}" srcOrd="1" destOrd="0" parTransId="{8FDA3C1E-A9C0-4411-A2CD-CCD9CE5BE27B}" sibTransId="{5187C5A6-2F66-45A8-BA39-8308402FB988}"/>
    <dgm:cxn modelId="{28216E30-8B21-4A10-8F73-F18E96F0EBAE}" srcId="{DC2503E8-6064-4597-AF47-5F4B4758BDA7}" destId="{7B04C0EB-5180-4752-AC49-CF9BE196C664}" srcOrd="0" destOrd="0" parTransId="{A5401723-0FA8-4594-AA9E-B7A8A9FBD358}" sibTransId="{C4527460-2E6D-4FBE-A4BF-7E1C3293B5C4}"/>
    <dgm:cxn modelId="{D469A53C-CACD-472A-93B0-E3000F42C505}" type="presOf" srcId="{0B1418E0-23B8-4EAC-9C3D-9C7391BA502D}" destId="{49F47B9D-20E3-472B-83A2-EDAD9D31FC16}" srcOrd="0" destOrd="0" presId="urn:microsoft.com/office/officeart/2005/8/layout/process1"/>
    <dgm:cxn modelId="{191F2A40-266C-496B-BD50-83E5C2D62BA3}" srcId="{DC2503E8-6064-4597-AF47-5F4B4758BDA7}" destId="{EF857FB7-1716-4D7F-B25E-A79EEE84184F}" srcOrd="3" destOrd="0" parTransId="{08DAD30B-A6EA-44F0-BF20-CD44E052BD7F}" sibTransId="{416199DE-A444-4EEF-AA5E-9F280E456CDB}"/>
    <dgm:cxn modelId="{B1F75F40-F966-4306-BBCF-61EF76FECA95}" type="presOf" srcId="{13E2FA7E-685D-463D-81D0-5FA14C648C77}" destId="{8AD40537-A77B-42E1-A70B-BFE7EA042C78}" srcOrd="0" destOrd="0" presId="urn:microsoft.com/office/officeart/2005/8/layout/process1"/>
    <dgm:cxn modelId="{15C80074-B100-48FF-B9C4-028C0B019410}" type="presOf" srcId="{7B04C0EB-5180-4752-AC49-CF9BE196C664}" destId="{2A4E2ABB-76CC-48E1-8BBE-A86E7C9D22FE}" srcOrd="0" destOrd="0" presId="urn:microsoft.com/office/officeart/2005/8/layout/process1"/>
    <dgm:cxn modelId="{C29CE286-814B-4C80-9AC5-BE1197AD6751}" type="presOf" srcId="{0B1418E0-23B8-4EAC-9C3D-9C7391BA502D}" destId="{1C896846-F9E3-461A-8ADD-D33B85F95E13}" srcOrd="1" destOrd="0" presId="urn:microsoft.com/office/officeart/2005/8/layout/process1"/>
    <dgm:cxn modelId="{195EEC94-01CF-4557-B252-41550F0F9789}" type="presOf" srcId="{EF857FB7-1716-4D7F-B25E-A79EEE84184F}" destId="{592BCA4E-976F-4F35-AAFD-AEA0F8923B7E}" srcOrd="0" destOrd="0" presId="urn:microsoft.com/office/officeart/2005/8/layout/process1"/>
    <dgm:cxn modelId="{090983AE-0193-43FC-B235-CECD507201D6}" type="presOf" srcId="{C4527460-2E6D-4FBE-A4BF-7E1C3293B5C4}" destId="{B65F97A5-E16A-4A9F-BD6A-18665C521BFC}" srcOrd="0" destOrd="0" presId="urn:microsoft.com/office/officeart/2005/8/layout/process1"/>
    <dgm:cxn modelId="{70A1BDD8-CB07-4780-AE57-2563F90B3881}" srcId="{DC2503E8-6064-4597-AF47-5F4B4758BDA7}" destId="{13E2FA7E-685D-463D-81D0-5FA14C648C77}" srcOrd="2" destOrd="0" parTransId="{A2170EC3-46CA-4E0D-AC3F-9B17983395E6}" sibTransId="{0B1418E0-23B8-4EAC-9C3D-9C7391BA502D}"/>
    <dgm:cxn modelId="{FB4945EA-E874-4F86-B3E3-776BF09F626F}" type="presOf" srcId="{5187C5A6-2F66-45A8-BA39-8308402FB988}" destId="{C8BD4611-D696-4F2D-B244-3FFA707AEAEB}" srcOrd="0" destOrd="0" presId="urn:microsoft.com/office/officeart/2005/8/layout/process1"/>
    <dgm:cxn modelId="{FDE06DF1-D2FC-4B1A-A1AF-5B650B8FB4CD}" type="presOf" srcId="{BA61A4CB-FE4D-4EFE-8A17-A98CDE5486C7}" destId="{B2F68864-1703-4988-8DFE-1F09E090F3BB}" srcOrd="0" destOrd="0" presId="urn:microsoft.com/office/officeart/2005/8/layout/process1"/>
    <dgm:cxn modelId="{07EFD9F6-20E2-4DF0-84F5-5CE26262569D}" type="presOf" srcId="{DC2503E8-6064-4597-AF47-5F4B4758BDA7}" destId="{4A41FCCA-1CA6-40E2-9E4F-2196711B6301}" srcOrd="0" destOrd="0" presId="urn:microsoft.com/office/officeart/2005/8/layout/process1"/>
    <dgm:cxn modelId="{51F9A1C9-E34C-4723-870E-0192B65F3C3B}" type="presParOf" srcId="{4A41FCCA-1CA6-40E2-9E4F-2196711B6301}" destId="{2A4E2ABB-76CC-48E1-8BBE-A86E7C9D22FE}" srcOrd="0" destOrd="0" presId="urn:microsoft.com/office/officeart/2005/8/layout/process1"/>
    <dgm:cxn modelId="{21F6785D-AEFC-44AF-8733-376DF467F7AF}" type="presParOf" srcId="{4A41FCCA-1CA6-40E2-9E4F-2196711B6301}" destId="{B65F97A5-E16A-4A9F-BD6A-18665C521BFC}" srcOrd="1" destOrd="0" presId="urn:microsoft.com/office/officeart/2005/8/layout/process1"/>
    <dgm:cxn modelId="{BD0EE61F-7C26-4407-9104-4E0C80941536}" type="presParOf" srcId="{B65F97A5-E16A-4A9F-BD6A-18665C521BFC}" destId="{D9CE1721-AF92-4C80-9F8A-35ABC3D493CD}" srcOrd="0" destOrd="0" presId="urn:microsoft.com/office/officeart/2005/8/layout/process1"/>
    <dgm:cxn modelId="{CB7D6241-3DC3-4540-AD8C-4DD0B09E29FA}" type="presParOf" srcId="{4A41FCCA-1CA6-40E2-9E4F-2196711B6301}" destId="{B2F68864-1703-4988-8DFE-1F09E090F3BB}" srcOrd="2" destOrd="0" presId="urn:microsoft.com/office/officeart/2005/8/layout/process1"/>
    <dgm:cxn modelId="{A10C1177-5DCA-48A1-83A4-0DF9B842F4BE}" type="presParOf" srcId="{4A41FCCA-1CA6-40E2-9E4F-2196711B6301}" destId="{C8BD4611-D696-4F2D-B244-3FFA707AEAEB}" srcOrd="3" destOrd="0" presId="urn:microsoft.com/office/officeart/2005/8/layout/process1"/>
    <dgm:cxn modelId="{5427E68C-3B82-4C17-972C-2942B139D8F9}" type="presParOf" srcId="{C8BD4611-D696-4F2D-B244-3FFA707AEAEB}" destId="{1C5691DC-0388-44A4-AE6B-BBE3E0394ABB}" srcOrd="0" destOrd="0" presId="urn:microsoft.com/office/officeart/2005/8/layout/process1"/>
    <dgm:cxn modelId="{8B5D6843-B019-4262-BE39-F9B7AF6A7DB1}" type="presParOf" srcId="{4A41FCCA-1CA6-40E2-9E4F-2196711B6301}" destId="{8AD40537-A77B-42E1-A70B-BFE7EA042C78}" srcOrd="4" destOrd="0" presId="urn:microsoft.com/office/officeart/2005/8/layout/process1"/>
    <dgm:cxn modelId="{B7C01E04-403F-4FE6-BC70-FF0B9D980E8F}" type="presParOf" srcId="{4A41FCCA-1CA6-40E2-9E4F-2196711B6301}" destId="{49F47B9D-20E3-472B-83A2-EDAD9D31FC16}" srcOrd="5" destOrd="0" presId="urn:microsoft.com/office/officeart/2005/8/layout/process1"/>
    <dgm:cxn modelId="{779502E7-948B-44A2-93DD-0C15937B3CB8}" type="presParOf" srcId="{49F47B9D-20E3-472B-83A2-EDAD9D31FC16}" destId="{1C896846-F9E3-461A-8ADD-D33B85F95E13}" srcOrd="0" destOrd="0" presId="urn:microsoft.com/office/officeart/2005/8/layout/process1"/>
    <dgm:cxn modelId="{3AABAD78-7B90-49FE-BF22-7AD7698EE305}" type="presParOf" srcId="{4A41FCCA-1CA6-40E2-9E4F-2196711B6301}" destId="{592BCA4E-976F-4F35-AAFD-AEA0F8923B7E}"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EA467A-ADDC-4D8F-B44F-6F55B472AF8B}"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E35160-5274-4931-963A-B05BF28F77F7}">
      <dgm:prSet/>
      <dgm:spPr/>
      <dgm:t>
        <a:bodyPr/>
        <a:lstStyle/>
        <a:p>
          <a:pPr>
            <a:lnSpc>
              <a:spcPct val="100000"/>
            </a:lnSpc>
            <a:defRPr b="1"/>
          </a:pPr>
          <a:r>
            <a:rPr lang="en-US" b="0"/>
            <a:t>Injury assessment</a:t>
          </a:r>
          <a:endParaRPr lang="en-US"/>
        </a:p>
      </dgm:t>
    </dgm:pt>
    <dgm:pt modelId="{83F74D1C-C60A-4AD2-AE51-0E9AFB474014}" type="parTrans" cxnId="{D26411D4-622E-401F-AD2A-F94604CAAD4C}">
      <dgm:prSet/>
      <dgm:spPr/>
      <dgm:t>
        <a:bodyPr/>
        <a:lstStyle/>
        <a:p>
          <a:endParaRPr lang="en-US"/>
        </a:p>
      </dgm:t>
    </dgm:pt>
    <dgm:pt modelId="{EF2F920D-D3B7-427A-9159-58B7CEF1ADC2}" type="sibTrans" cxnId="{D26411D4-622E-401F-AD2A-F94604CAAD4C}">
      <dgm:prSet/>
      <dgm:spPr/>
      <dgm:t>
        <a:bodyPr/>
        <a:lstStyle/>
        <a:p>
          <a:endParaRPr lang="en-US"/>
        </a:p>
      </dgm:t>
    </dgm:pt>
    <dgm:pt modelId="{C1235BFB-4BC3-409C-9253-B1D2CEDE598E}">
      <dgm:prSet/>
      <dgm:spPr/>
      <dgm:t>
        <a:bodyPr/>
        <a:lstStyle/>
        <a:p>
          <a:pPr>
            <a:lnSpc>
              <a:spcPct val="100000"/>
            </a:lnSpc>
          </a:pPr>
          <a:r>
            <a:rPr lang="en-US" b="0"/>
            <a:t>Injury determination</a:t>
          </a:r>
          <a:endParaRPr lang="en-US"/>
        </a:p>
      </dgm:t>
    </dgm:pt>
    <dgm:pt modelId="{D4DF8E8A-2FE0-4611-B555-059289806466}" type="parTrans" cxnId="{D2DE18B0-F541-4DD4-8D00-2290E90CEAB4}">
      <dgm:prSet/>
      <dgm:spPr/>
      <dgm:t>
        <a:bodyPr/>
        <a:lstStyle/>
        <a:p>
          <a:endParaRPr lang="en-US"/>
        </a:p>
      </dgm:t>
    </dgm:pt>
    <dgm:pt modelId="{AC68FC98-5B78-4A77-BCF4-C77BF30F900F}" type="sibTrans" cxnId="{D2DE18B0-F541-4DD4-8D00-2290E90CEAB4}">
      <dgm:prSet/>
      <dgm:spPr/>
      <dgm:t>
        <a:bodyPr/>
        <a:lstStyle/>
        <a:p>
          <a:endParaRPr lang="en-US"/>
        </a:p>
      </dgm:t>
    </dgm:pt>
    <dgm:pt modelId="{C5060B9E-179E-465F-A4BF-9B7833BB88E8}">
      <dgm:prSet/>
      <dgm:spPr/>
      <dgm:t>
        <a:bodyPr/>
        <a:lstStyle/>
        <a:p>
          <a:pPr>
            <a:lnSpc>
              <a:spcPct val="100000"/>
            </a:lnSpc>
          </a:pPr>
          <a:r>
            <a:rPr lang="en-US" b="0"/>
            <a:t>Injury quantification</a:t>
          </a:r>
          <a:endParaRPr lang="en-US"/>
        </a:p>
      </dgm:t>
    </dgm:pt>
    <dgm:pt modelId="{691AF5A7-9E6D-48CB-9CE0-243BB5C7A747}" type="parTrans" cxnId="{ABAFD13C-E39A-49EE-94A0-30E0AB173533}">
      <dgm:prSet/>
      <dgm:spPr/>
      <dgm:t>
        <a:bodyPr/>
        <a:lstStyle/>
        <a:p>
          <a:endParaRPr lang="en-US"/>
        </a:p>
      </dgm:t>
    </dgm:pt>
    <dgm:pt modelId="{5E29EA8D-0790-402D-935A-B5C45F97F740}" type="sibTrans" cxnId="{ABAFD13C-E39A-49EE-94A0-30E0AB173533}">
      <dgm:prSet/>
      <dgm:spPr/>
      <dgm:t>
        <a:bodyPr/>
        <a:lstStyle/>
        <a:p>
          <a:endParaRPr lang="en-US"/>
        </a:p>
      </dgm:t>
    </dgm:pt>
    <dgm:pt modelId="{E2F3FBBA-6642-4513-BE42-AB1363D95210}">
      <dgm:prSet/>
      <dgm:spPr/>
      <dgm:t>
        <a:bodyPr/>
        <a:lstStyle/>
        <a:p>
          <a:pPr>
            <a:lnSpc>
              <a:spcPct val="100000"/>
            </a:lnSpc>
            <a:defRPr b="1"/>
          </a:pPr>
          <a:r>
            <a:rPr lang="en-US" b="0" dirty="0"/>
            <a:t>Restoration selection</a:t>
          </a:r>
          <a:endParaRPr lang="en-US" dirty="0"/>
        </a:p>
      </dgm:t>
    </dgm:pt>
    <dgm:pt modelId="{C4D00456-9EBC-4236-AE52-EFA2EEBF2164}" type="parTrans" cxnId="{4EE12BDC-DA81-4109-AA7B-0873A19C2C74}">
      <dgm:prSet/>
      <dgm:spPr/>
      <dgm:t>
        <a:bodyPr/>
        <a:lstStyle/>
        <a:p>
          <a:endParaRPr lang="en-US"/>
        </a:p>
      </dgm:t>
    </dgm:pt>
    <dgm:pt modelId="{820FEDC8-1768-4AF8-B385-A1A591F60C25}" type="sibTrans" cxnId="{4EE12BDC-DA81-4109-AA7B-0873A19C2C74}">
      <dgm:prSet/>
      <dgm:spPr/>
      <dgm:t>
        <a:bodyPr/>
        <a:lstStyle/>
        <a:p>
          <a:endParaRPr lang="en-US"/>
        </a:p>
      </dgm:t>
    </dgm:pt>
    <dgm:pt modelId="{A3B37B14-8911-43C9-9098-9C93DE1884A5}">
      <dgm:prSet/>
      <dgm:spPr/>
      <dgm:t>
        <a:bodyPr/>
        <a:lstStyle/>
        <a:p>
          <a:pPr>
            <a:lnSpc>
              <a:spcPct val="100000"/>
            </a:lnSpc>
          </a:pPr>
          <a:r>
            <a:rPr lang="en-US" dirty="0"/>
            <a:t>Develop restoration alternatives</a:t>
          </a:r>
        </a:p>
        <a:p>
          <a:pPr>
            <a:lnSpc>
              <a:spcPct val="100000"/>
            </a:lnSpc>
          </a:pPr>
          <a:r>
            <a:rPr lang="en-US" dirty="0"/>
            <a:t>Evaluate alternatives</a:t>
          </a:r>
        </a:p>
      </dgm:t>
    </dgm:pt>
    <dgm:pt modelId="{1595A5F7-364F-4201-AC58-E2C224939E01}" type="parTrans" cxnId="{B56BA863-5EE4-4104-97F8-DC32F66C7610}">
      <dgm:prSet/>
      <dgm:spPr/>
      <dgm:t>
        <a:bodyPr/>
        <a:lstStyle/>
        <a:p>
          <a:endParaRPr lang="en-US"/>
        </a:p>
      </dgm:t>
    </dgm:pt>
    <dgm:pt modelId="{6649B74D-92EF-4638-933C-D22667CE3DB7}" type="sibTrans" cxnId="{B56BA863-5EE4-4104-97F8-DC32F66C7610}">
      <dgm:prSet/>
      <dgm:spPr/>
      <dgm:t>
        <a:bodyPr/>
        <a:lstStyle/>
        <a:p>
          <a:endParaRPr lang="en-US"/>
        </a:p>
      </dgm:t>
    </dgm:pt>
    <dgm:pt modelId="{DD42BEA1-6C6F-48AC-9973-3A3DB7C2A21E}">
      <dgm:prSet/>
      <dgm:spPr/>
      <dgm:t>
        <a:bodyPr/>
        <a:lstStyle/>
        <a:p>
          <a:pPr>
            <a:lnSpc>
              <a:spcPct val="100000"/>
            </a:lnSpc>
          </a:pPr>
          <a:r>
            <a:rPr lang="en-US" dirty="0"/>
            <a:t>Develop restoration plans</a:t>
          </a:r>
        </a:p>
      </dgm:t>
    </dgm:pt>
    <dgm:pt modelId="{E8E353C2-ECB8-430E-9D01-C97E7B03CFBD}" type="parTrans" cxnId="{2BD05A1A-186E-4FFE-9275-8CFDFFC680B2}">
      <dgm:prSet/>
      <dgm:spPr/>
      <dgm:t>
        <a:bodyPr/>
        <a:lstStyle/>
        <a:p>
          <a:endParaRPr lang="en-US"/>
        </a:p>
      </dgm:t>
    </dgm:pt>
    <dgm:pt modelId="{A690E7D3-91F7-4AD9-BA8F-FF06F9842DB2}" type="sibTrans" cxnId="{2BD05A1A-186E-4FFE-9275-8CFDFFC680B2}">
      <dgm:prSet/>
      <dgm:spPr/>
      <dgm:t>
        <a:bodyPr/>
        <a:lstStyle/>
        <a:p>
          <a:endParaRPr lang="en-US"/>
        </a:p>
      </dgm:t>
    </dgm:pt>
    <dgm:pt modelId="{04E69B35-807D-4A03-9ADE-DD48E9AE1A75}" type="pres">
      <dgm:prSet presAssocID="{66EA467A-ADDC-4D8F-B44F-6F55B472AF8B}" presName="root" presStyleCnt="0">
        <dgm:presLayoutVars>
          <dgm:dir/>
          <dgm:resizeHandles val="exact"/>
        </dgm:presLayoutVars>
      </dgm:prSet>
      <dgm:spPr/>
    </dgm:pt>
    <dgm:pt modelId="{71CB6304-5171-4773-A60C-7BDF369CE682}" type="pres">
      <dgm:prSet presAssocID="{0AE35160-5274-4931-963A-B05BF28F77F7}" presName="compNode" presStyleCnt="0"/>
      <dgm:spPr/>
    </dgm:pt>
    <dgm:pt modelId="{4E6D2086-F7CC-4C86-B772-305D015956CD}" type="pres">
      <dgm:prSet presAssocID="{0AE35160-5274-4931-963A-B05BF28F77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pilt/Cracked Glass Of Milk with solid fill"/>
        </a:ext>
      </dgm:extLst>
    </dgm:pt>
    <dgm:pt modelId="{BE042549-E707-4F69-9E81-C58475CAA61A}" type="pres">
      <dgm:prSet presAssocID="{0AE35160-5274-4931-963A-B05BF28F77F7}" presName="iconSpace" presStyleCnt="0"/>
      <dgm:spPr/>
    </dgm:pt>
    <dgm:pt modelId="{FD6EC27B-8584-4477-BB13-FB938092F959}" type="pres">
      <dgm:prSet presAssocID="{0AE35160-5274-4931-963A-B05BF28F77F7}" presName="parTx" presStyleLbl="revTx" presStyleIdx="0" presStyleCnt="4">
        <dgm:presLayoutVars>
          <dgm:chMax val="0"/>
          <dgm:chPref val="0"/>
        </dgm:presLayoutVars>
      </dgm:prSet>
      <dgm:spPr/>
    </dgm:pt>
    <dgm:pt modelId="{105AD1A9-1A48-463F-8C5F-1E8A2557F1E3}" type="pres">
      <dgm:prSet presAssocID="{0AE35160-5274-4931-963A-B05BF28F77F7}" presName="txSpace" presStyleCnt="0"/>
      <dgm:spPr/>
    </dgm:pt>
    <dgm:pt modelId="{219431FE-45D2-4B30-B4C7-E3C856F5E388}" type="pres">
      <dgm:prSet presAssocID="{0AE35160-5274-4931-963A-B05BF28F77F7}" presName="desTx" presStyleLbl="revTx" presStyleIdx="1" presStyleCnt="4">
        <dgm:presLayoutVars/>
      </dgm:prSet>
      <dgm:spPr/>
    </dgm:pt>
    <dgm:pt modelId="{C39D168D-1317-43C8-9F60-F01E82F75A48}" type="pres">
      <dgm:prSet presAssocID="{EF2F920D-D3B7-427A-9159-58B7CEF1ADC2}" presName="sibTrans" presStyleCnt="0"/>
      <dgm:spPr/>
    </dgm:pt>
    <dgm:pt modelId="{FEBDC133-DBF0-4E61-9F7D-F0F2EF3166B0}" type="pres">
      <dgm:prSet presAssocID="{E2F3FBBA-6642-4513-BE42-AB1363D95210}" presName="compNode" presStyleCnt="0"/>
      <dgm:spPr/>
    </dgm:pt>
    <dgm:pt modelId="{5C609E13-1B60-4EAF-BEC5-CF8F8A9DE9BB}" type="pres">
      <dgm:prSet presAssocID="{E2F3FBBA-6642-4513-BE42-AB1363D9521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Rainforest with solid fill"/>
        </a:ext>
      </dgm:extLst>
    </dgm:pt>
    <dgm:pt modelId="{031B68D7-B785-4F14-A80D-6DF1213C1273}" type="pres">
      <dgm:prSet presAssocID="{E2F3FBBA-6642-4513-BE42-AB1363D95210}" presName="iconSpace" presStyleCnt="0"/>
      <dgm:spPr/>
    </dgm:pt>
    <dgm:pt modelId="{9995A4BB-2D6D-433C-AE34-1865153749A2}" type="pres">
      <dgm:prSet presAssocID="{E2F3FBBA-6642-4513-BE42-AB1363D95210}" presName="parTx" presStyleLbl="revTx" presStyleIdx="2" presStyleCnt="4">
        <dgm:presLayoutVars>
          <dgm:chMax val="0"/>
          <dgm:chPref val="0"/>
        </dgm:presLayoutVars>
      </dgm:prSet>
      <dgm:spPr/>
    </dgm:pt>
    <dgm:pt modelId="{34AD7561-CB1E-401D-910D-70F3D90F3A96}" type="pres">
      <dgm:prSet presAssocID="{E2F3FBBA-6642-4513-BE42-AB1363D95210}" presName="txSpace" presStyleCnt="0"/>
      <dgm:spPr/>
    </dgm:pt>
    <dgm:pt modelId="{90B9CE07-112B-4A96-9C76-D0916BD64F96}" type="pres">
      <dgm:prSet presAssocID="{E2F3FBBA-6642-4513-BE42-AB1363D95210}" presName="desTx" presStyleLbl="revTx" presStyleIdx="3" presStyleCnt="4">
        <dgm:presLayoutVars/>
      </dgm:prSet>
      <dgm:spPr/>
    </dgm:pt>
  </dgm:ptLst>
  <dgm:cxnLst>
    <dgm:cxn modelId="{2BD05A1A-186E-4FFE-9275-8CFDFFC680B2}" srcId="{E2F3FBBA-6642-4513-BE42-AB1363D95210}" destId="{DD42BEA1-6C6F-48AC-9973-3A3DB7C2A21E}" srcOrd="1" destOrd="0" parTransId="{E8E353C2-ECB8-430E-9D01-C97E7B03CFBD}" sibTransId="{A690E7D3-91F7-4AD9-BA8F-FF06F9842DB2}"/>
    <dgm:cxn modelId="{ABAFD13C-E39A-49EE-94A0-30E0AB173533}" srcId="{0AE35160-5274-4931-963A-B05BF28F77F7}" destId="{C5060B9E-179E-465F-A4BF-9B7833BB88E8}" srcOrd="1" destOrd="0" parTransId="{691AF5A7-9E6D-48CB-9CE0-243BB5C7A747}" sibTransId="{5E29EA8D-0790-402D-935A-B5C45F97F740}"/>
    <dgm:cxn modelId="{B56BA863-5EE4-4104-97F8-DC32F66C7610}" srcId="{E2F3FBBA-6642-4513-BE42-AB1363D95210}" destId="{A3B37B14-8911-43C9-9098-9C93DE1884A5}" srcOrd="0" destOrd="0" parTransId="{1595A5F7-364F-4201-AC58-E2C224939E01}" sibTransId="{6649B74D-92EF-4638-933C-D22667CE3DB7}"/>
    <dgm:cxn modelId="{AE3A3866-AF4D-4182-94FA-AC2AC04CF628}" type="presOf" srcId="{DD42BEA1-6C6F-48AC-9973-3A3DB7C2A21E}" destId="{90B9CE07-112B-4A96-9C76-D0916BD64F96}" srcOrd="0" destOrd="1" presId="urn:microsoft.com/office/officeart/2018/2/layout/IconLabelDescriptionList"/>
    <dgm:cxn modelId="{27AC1056-FB0F-4E3C-B4AE-F4D964091B2A}" type="presOf" srcId="{E2F3FBBA-6642-4513-BE42-AB1363D95210}" destId="{9995A4BB-2D6D-433C-AE34-1865153749A2}" srcOrd="0" destOrd="0" presId="urn:microsoft.com/office/officeart/2018/2/layout/IconLabelDescriptionList"/>
    <dgm:cxn modelId="{98F3D48F-7C32-4ECC-AD61-95F338E759E3}" type="presOf" srcId="{C5060B9E-179E-465F-A4BF-9B7833BB88E8}" destId="{219431FE-45D2-4B30-B4C7-E3C856F5E388}" srcOrd="0" destOrd="1" presId="urn:microsoft.com/office/officeart/2018/2/layout/IconLabelDescriptionList"/>
    <dgm:cxn modelId="{184348A1-905F-4922-86E5-94EB92C15BF2}" type="presOf" srcId="{66EA467A-ADDC-4D8F-B44F-6F55B472AF8B}" destId="{04E69B35-807D-4A03-9ADE-DD48E9AE1A75}" srcOrd="0" destOrd="0" presId="urn:microsoft.com/office/officeart/2018/2/layout/IconLabelDescriptionList"/>
    <dgm:cxn modelId="{D2DE18B0-F541-4DD4-8D00-2290E90CEAB4}" srcId="{0AE35160-5274-4931-963A-B05BF28F77F7}" destId="{C1235BFB-4BC3-409C-9253-B1D2CEDE598E}" srcOrd="0" destOrd="0" parTransId="{D4DF8E8A-2FE0-4611-B555-059289806466}" sibTransId="{AC68FC98-5B78-4A77-BCF4-C77BF30F900F}"/>
    <dgm:cxn modelId="{192887C8-A412-435A-B85D-969A7597161A}" type="presOf" srcId="{0AE35160-5274-4931-963A-B05BF28F77F7}" destId="{FD6EC27B-8584-4477-BB13-FB938092F959}" srcOrd="0" destOrd="0" presId="urn:microsoft.com/office/officeart/2018/2/layout/IconLabelDescriptionList"/>
    <dgm:cxn modelId="{D26411D4-622E-401F-AD2A-F94604CAAD4C}" srcId="{66EA467A-ADDC-4D8F-B44F-6F55B472AF8B}" destId="{0AE35160-5274-4931-963A-B05BF28F77F7}" srcOrd="0" destOrd="0" parTransId="{83F74D1C-C60A-4AD2-AE51-0E9AFB474014}" sibTransId="{EF2F920D-D3B7-427A-9159-58B7CEF1ADC2}"/>
    <dgm:cxn modelId="{4EE12BDC-DA81-4109-AA7B-0873A19C2C74}" srcId="{66EA467A-ADDC-4D8F-B44F-6F55B472AF8B}" destId="{E2F3FBBA-6642-4513-BE42-AB1363D95210}" srcOrd="1" destOrd="0" parTransId="{C4D00456-9EBC-4236-AE52-EFA2EEBF2164}" sibTransId="{820FEDC8-1768-4AF8-B385-A1A591F60C25}"/>
    <dgm:cxn modelId="{BC2FDDE5-590B-4E3D-9112-D2F43D511DE1}" type="presOf" srcId="{C1235BFB-4BC3-409C-9253-B1D2CEDE598E}" destId="{219431FE-45D2-4B30-B4C7-E3C856F5E388}" srcOrd="0" destOrd="0" presId="urn:microsoft.com/office/officeart/2018/2/layout/IconLabelDescriptionList"/>
    <dgm:cxn modelId="{88ECF2F0-0F5A-4C52-B41D-07C2F8A19464}" type="presOf" srcId="{A3B37B14-8911-43C9-9098-9C93DE1884A5}" destId="{90B9CE07-112B-4A96-9C76-D0916BD64F96}" srcOrd="0" destOrd="0" presId="urn:microsoft.com/office/officeart/2018/2/layout/IconLabelDescriptionList"/>
    <dgm:cxn modelId="{C89C3A9D-58E5-48B5-8C8C-B468D4F735C9}" type="presParOf" srcId="{04E69B35-807D-4A03-9ADE-DD48E9AE1A75}" destId="{71CB6304-5171-4773-A60C-7BDF369CE682}" srcOrd="0" destOrd="0" presId="urn:microsoft.com/office/officeart/2018/2/layout/IconLabelDescriptionList"/>
    <dgm:cxn modelId="{FF7EB53E-7842-4983-8E7E-9CA3524BBD5C}" type="presParOf" srcId="{71CB6304-5171-4773-A60C-7BDF369CE682}" destId="{4E6D2086-F7CC-4C86-B772-305D015956CD}" srcOrd="0" destOrd="0" presId="urn:microsoft.com/office/officeart/2018/2/layout/IconLabelDescriptionList"/>
    <dgm:cxn modelId="{B13EE299-CA84-4FC3-BC0B-0D9BC0A26001}" type="presParOf" srcId="{71CB6304-5171-4773-A60C-7BDF369CE682}" destId="{BE042549-E707-4F69-9E81-C58475CAA61A}" srcOrd="1" destOrd="0" presId="urn:microsoft.com/office/officeart/2018/2/layout/IconLabelDescriptionList"/>
    <dgm:cxn modelId="{F36E8ED1-1817-420B-832D-9C7A2F747E9C}" type="presParOf" srcId="{71CB6304-5171-4773-A60C-7BDF369CE682}" destId="{FD6EC27B-8584-4477-BB13-FB938092F959}" srcOrd="2" destOrd="0" presId="urn:microsoft.com/office/officeart/2018/2/layout/IconLabelDescriptionList"/>
    <dgm:cxn modelId="{32DA07F5-CBC1-4DFD-9F1A-7DA1701835F7}" type="presParOf" srcId="{71CB6304-5171-4773-A60C-7BDF369CE682}" destId="{105AD1A9-1A48-463F-8C5F-1E8A2557F1E3}" srcOrd="3" destOrd="0" presId="urn:microsoft.com/office/officeart/2018/2/layout/IconLabelDescriptionList"/>
    <dgm:cxn modelId="{FD7FB49F-1755-49F8-A999-6BB15353584F}" type="presParOf" srcId="{71CB6304-5171-4773-A60C-7BDF369CE682}" destId="{219431FE-45D2-4B30-B4C7-E3C856F5E388}" srcOrd="4" destOrd="0" presId="urn:microsoft.com/office/officeart/2018/2/layout/IconLabelDescriptionList"/>
    <dgm:cxn modelId="{77B3DF9C-3088-403D-8DC7-81B9B8F5DD67}" type="presParOf" srcId="{04E69B35-807D-4A03-9ADE-DD48E9AE1A75}" destId="{C39D168D-1317-43C8-9F60-F01E82F75A48}" srcOrd="1" destOrd="0" presId="urn:microsoft.com/office/officeart/2018/2/layout/IconLabelDescriptionList"/>
    <dgm:cxn modelId="{90DAC785-A78B-456E-94DA-7B83E7B90CBD}" type="presParOf" srcId="{04E69B35-807D-4A03-9ADE-DD48E9AE1A75}" destId="{FEBDC133-DBF0-4E61-9F7D-F0F2EF3166B0}" srcOrd="2" destOrd="0" presId="urn:microsoft.com/office/officeart/2018/2/layout/IconLabelDescriptionList"/>
    <dgm:cxn modelId="{FC4DEA55-4C30-4AD3-82F2-B36B96808870}" type="presParOf" srcId="{FEBDC133-DBF0-4E61-9F7D-F0F2EF3166B0}" destId="{5C609E13-1B60-4EAF-BEC5-CF8F8A9DE9BB}" srcOrd="0" destOrd="0" presId="urn:microsoft.com/office/officeart/2018/2/layout/IconLabelDescriptionList"/>
    <dgm:cxn modelId="{9B76CB4C-92F4-492A-8A70-3DBD59D72797}" type="presParOf" srcId="{FEBDC133-DBF0-4E61-9F7D-F0F2EF3166B0}" destId="{031B68D7-B785-4F14-A80D-6DF1213C1273}" srcOrd="1" destOrd="0" presId="urn:microsoft.com/office/officeart/2018/2/layout/IconLabelDescriptionList"/>
    <dgm:cxn modelId="{676460ED-1453-497C-A51A-82B8909BAE9E}" type="presParOf" srcId="{FEBDC133-DBF0-4E61-9F7D-F0F2EF3166B0}" destId="{9995A4BB-2D6D-433C-AE34-1865153749A2}" srcOrd="2" destOrd="0" presId="urn:microsoft.com/office/officeart/2018/2/layout/IconLabelDescriptionList"/>
    <dgm:cxn modelId="{414E6641-6F6F-463C-8097-F2AB596D5967}" type="presParOf" srcId="{FEBDC133-DBF0-4E61-9F7D-F0F2EF3166B0}" destId="{34AD7561-CB1E-401D-910D-70F3D90F3A96}" srcOrd="3" destOrd="0" presId="urn:microsoft.com/office/officeart/2018/2/layout/IconLabelDescriptionList"/>
    <dgm:cxn modelId="{C7EB6897-DAE2-4033-B329-6238D81FDE43}" type="presParOf" srcId="{FEBDC133-DBF0-4E61-9F7D-F0F2EF3166B0}" destId="{90B9CE07-112B-4A96-9C76-D0916BD64F96}"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9A483-BC95-413D-8B18-BB5E177762D1}">
      <dsp:nvSpPr>
        <dsp:cNvPr id="0" name=""/>
        <dsp:cNvSpPr/>
      </dsp:nvSpPr>
      <dsp:spPr>
        <a:xfrm>
          <a:off x="676959" y="209336"/>
          <a:ext cx="1955812" cy="1955812"/>
        </a:xfrm>
        <a:prstGeom prst="ellipse">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EB7C7F2C-E848-439C-BB3C-228377A76A1A}">
      <dsp:nvSpPr>
        <dsp:cNvPr id="0" name=""/>
        <dsp:cNvSpPr/>
      </dsp:nvSpPr>
      <dsp:spPr>
        <a:xfrm>
          <a:off x="1093771" y="626148"/>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64BD6C-85C8-40C6-BFD4-237D059495EE}">
      <dsp:nvSpPr>
        <dsp:cNvPr id="0" name=""/>
        <dsp:cNvSpPr/>
      </dsp:nvSpPr>
      <dsp:spPr>
        <a:xfrm>
          <a:off x="51740" y="2774336"/>
          <a:ext cx="320625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This meeting is being recorded</a:t>
          </a:r>
        </a:p>
      </dsp:txBody>
      <dsp:txXfrm>
        <a:off x="51740" y="2774336"/>
        <a:ext cx="3206250" cy="900000"/>
      </dsp:txXfrm>
    </dsp:sp>
    <dsp:sp modelId="{00A84DE2-FB96-4AB5-9A2F-4FC8CB0B0F7C}">
      <dsp:nvSpPr>
        <dsp:cNvPr id="0" name=""/>
        <dsp:cNvSpPr/>
      </dsp:nvSpPr>
      <dsp:spPr>
        <a:xfrm>
          <a:off x="4444303" y="209336"/>
          <a:ext cx="1955812" cy="1955812"/>
        </a:xfrm>
        <a:prstGeom prst="ellipse">
          <a:avLst/>
        </a:prstGeom>
        <a:solidFill>
          <a:schemeClr val="accent3">
            <a:lumMod val="60000"/>
            <a:lumOff val="40000"/>
          </a:schemeClr>
        </a:solidFill>
        <a:ln>
          <a:noFill/>
        </a:ln>
        <a:effectLst/>
      </dsp:spPr>
      <dsp:style>
        <a:lnRef idx="0">
          <a:scrgbClr r="0" g="0" b="0"/>
        </a:lnRef>
        <a:fillRef idx="1">
          <a:scrgbClr r="0" g="0" b="0"/>
        </a:fillRef>
        <a:effectRef idx="0">
          <a:scrgbClr r="0" g="0" b="0"/>
        </a:effectRef>
        <a:fontRef idx="minor"/>
      </dsp:style>
    </dsp:sp>
    <dsp:sp modelId="{A171464D-8F30-44BC-91B5-6C37AD4B88FB}">
      <dsp:nvSpPr>
        <dsp:cNvPr id="0" name=""/>
        <dsp:cNvSpPr/>
      </dsp:nvSpPr>
      <dsp:spPr>
        <a:xfrm>
          <a:off x="4861115" y="626148"/>
          <a:ext cx="1122187" cy="112218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825EFD9-8D59-45DC-81CB-3E2951E71319}">
      <dsp:nvSpPr>
        <dsp:cNvPr id="0" name=""/>
        <dsp:cNvSpPr/>
      </dsp:nvSpPr>
      <dsp:spPr>
        <a:xfrm>
          <a:off x="3819084" y="2774336"/>
          <a:ext cx="3206250" cy="90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dirty="0"/>
            <a:t>All participants, please announce your name before speaking</a:t>
          </a:r>
        </a:p>
      </dsp:txBody>
      <dsp:txXfrm>
        <a:off x="3819084" y="2774336"/>
        <a:ext cx="3206250" cy="90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F3377-A4AC-4C79-BC24-0C99599F2F68}">
      <dsp:nvSpPr>
        <dsp:cNvPr id="0" name=""/>
        <dsp:cNvSpPr/>
      </dsp:nvSpPr>
      <dsp:spPr>
        <a:xfrm>
          <a:off x="1072120" y="93909"/>
          <a:ext cx="1510523" cy="14479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7F3DD0-7F46-4B2F-BACD-0DB177CB25EA}">
      <dsp:nvSpPr>
        <dsp:cNvPr id="0" name=""/>
        <dsp:cNvSpPr/>
      </dsp:nvSpPr>
      <dsp:spPr>
        <a:xfrm>
          <a:off x="1072120" y="1728717"/>
          <a:ext cx="4315781" cy="620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Recreational Services</a:t>
          </a:r>
        </a:p>
      </dsp:txBody>
      <dsp:txXfrm>
        <a:off x="1072120" y="1728717"/>
        <a:ext cx="4315781" cy="620547"/>
      </dsp:txXfrm>
    </dsp:sp>
    <dsp:sp modelId="{159A8E93-A0E4-461C-B658-261341B5FEAE}">
      <dsp:nvSpPr>
        <dsp:cNvPr id="0" name=""/>
        <dsp:cNvSpPr/>
      </dsp:nvSpPr>
      <dsp:spPr>
        <a:xfrm>
          <a:off x="1072120" y="2436178"/>
          <a:ext cx="4315781" cy="200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31775" lvl="0" indent="-231775" algn="l" defTabSz="622300">
            <a:lnSpc>
              <a:spcPct val="90000"/>
            </a:lnSpc>
            <a:spcBef>
              <a:spcPct val="0"/>
            </a:spcBef>
            <a:spcAft>
              <a:spcPct val="35000"/>
            </a:spcAft>
            <a:buClr>
              <a:schemeClr val="accent2"/>
            </a:buClr>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Degree to which injuries to public services occurred as a result of the incident and response</a:t>
          </a:r>
        </a:p>
        <a:p>
          <a:pPr marL="231775" lvl="0" indent="-231775" algn="l" defTabSz="622300">
            <a:lnSpc>
              <a:spcPct val="90000"/>
            </a:lnSpc>
            <a:spcBef>
              <a:spcPct val="0"/>
            </a:spcBef>
            <a:spcAft>
              <a:spcPct val="35000"/>
            </a:spcAft>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Example activities: fishing, boating, rafting, kayaking, floating, swimming, etc.</a:t>
          </a:r>
        </a:p>
        <a:p>
          <a:pPr marL="231775" lvl="0" indent="-231775" algn="l" defTabSz="622300">
            <a:lnSpc>
              <a:spcPct val="90000"/>
            </a:lnSpc>
            <a:spcBef>
              <a:spcPct val="0"/>
            </a:spcBef>
            <a:spcAft>
              <a:spcPct val="35000"/>
            </a:spcAft>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FWP fishing pressure data (2013-2021 compared to 2023)</a:t>
          </a:r>
        </a:p>
      </dsp:txBody>
      <dsp:txXfrm>
        <a:off x="1072120" y="2436178"/>
        <a:ext cx="4315781" cy="2003410"/>
      </dsp:txXfrm>
    </dsp:sp>
    <dsp:sp modelId="{2651A1CB-FA05-4A19-B84E-7905033663E3}">
      <dsp:nvSpPr>
        <dsp:cNvPr id="0" name=""/>
        <dsp:cNvSpPr/>
      </dsp:nvSpPr>
      <dsp:spPr>
        <a:xfrm>
          <a:off x="6143163" y="93909"/>
          <a:ext cx="1510523" cy="144794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4E859B-70A9-43AB-8897-279859752B3B}">
      <dsp:nvSpPr>
        <dsp:cNvPr id="0" name=""/>
        <dsp:cNvSpPr/>
      </dsp:nvSpPr>
      <dsp:spPr>
        <a:xfrm>
          <a:off x="6143163" y="1728717"/>
          <a:ext cx="4315781" cy="620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Ecological Resources</a:t>
          </a:r>
        </a:p>
      </dsp:txBody>
      <dsp:txXfrm>
        <a:off x="6143163" y="1728717"/>
        <a:ext cx="4315781" cy="620547"/>
      </dsp:txXfrm>
    </dsp:sp>
    <dsp:sp modelId="{C222BC3C-46F4-4F4C-B2D3-6CBB2C6E1E2F}">
      <dsp:nvSpPr>
        <dsp:cNvPr id="0" name=""/>
        <dsp:cNvSpPr/>
      </dsp:nvSpPr>
      <dsp:spPr>
        <a:xfrm>
          <a:off x="6143163" y="2436178"/>
          <a:ext cx="4315781" cy="2003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Footprint of habitat physically covered by asphalt</a:t>
          </a:r>
        </a:p>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Impacts to habitat from heavy equipment use, staging grounds, channel excavation</a:t>
          </a:r>
        </a:p>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Riprap placed above the derailment</a:t>
          </a:r>
        </a:p>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Existing surface water, sediment, soil, and fish tissue samples, compare to adverse effect levels</a:t>
          </a:r>
        </a:p>
      </dsp:txBody>
      <dsp:txXfrm>
        <a:off x="6143163" y="2436178"/>
        <a:ext cx="4315781" cy="20034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F3377-A4AC-4C79-BC24-0C99599F2F68}">
      <dsp:nvSpPr>
        <dsp:cNvPr id="0" name=""/>
        <dsp:cNvSpPr/>
      </dsp:nvSpPr>
      <dsp:spPr>
        <a:xfrm>
          <a:off x="1067532" y="167963"/>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7F3DD0-7F46-4B2F-BACD-0DB177CB25EA}">
      <dsp:nvSpPr>
        <dsp:cNvPr id="0" name=""/>
        <dsp:cNvSpPr/>
      </dsp:nvSpPr>
      <dsp:spPr>
        <a:xfrm>
          <a:off x="1067532" y="186045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Recreational Services</a:t>
          </a:r>
        </a:p>
      </dsp:txBody>
      <dsp:txXfrm>
        <a:off x="1067532" y="1860459"/>
        <a:ext cx="4320000" cy="648000"/>
      </dsp:txXfrm>
    </dsp:sp>
    <dsp:sp modelId="{159A8E93-A0E4-461C-B658-261341B5FEAE}">
      <dsp:nvSpPr>
        <dsp:cNvPr id="0" name=""/>
        <dsp:cNvSpPr/>
      </dsp:nvSpPr>
      <dsp:spPr>
        <a:xfrm>
          <a:off x="1067532" y="2592410"/>
          <a:ext cx="4320000" cy="177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31775" lvl="0" indent="-231775" algn="l" defTabSz="622300">
            <a:lnSpc>
              <a:spcPct val="90000"/>
            </a:lnSpc>
            <a:spcBef>
              <a:spcPct val="0"/>
            </a:spcBef>
            <a:spcAft>
              <a:spcPct val="35000"/>
            </a:spcAft>
            <a:buClr>
              <a:schemeClr val="accent2"/>
            </a:buClr>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schemeClr val="tx1"/>
              </a:solidFill>
              <a:latin typeface="+mn-lt"/>
            </a:rPr>
            <a:t>“</a:t>
          </a:r>
          <a:r>
            <a:rPr lang="en-US" sz="1800" kern="1200" dirty="0"/>
            <a:t>Benefits transfer” approach</a:t>
          </a:r>
        </a:p>
        <a:p>
          <a:pPr marL="231775" lvl="0" indent="-231775" algn="l" defTabSz="622300">
            <a:lnSpc>
              <a:spcPct val="90000"/>
            </a:lnSpc>
            <a:spcBef>
              <a:spcPct val="0"/>
            </a:spcBef>
            <a:spcAft>
              <a:spcPct val="35000"/>
            </a:spcAft>
            <a:buClr>
              <a:srgbClr val="4590B8"/>
            </a:buClr>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Assign dollar value to recreational activities (e.g., $/day of recreational fishing)</a:t>
          </a:r>
        </a:p>
        <a:p>
          <a:pPr marL="231775" lvl="0" indent="-231775" algn="l" defTabSz="622300">
            <a:lnSpc>
              <a:spcPct val="90000"/>
            </a:lnSpc>
            <a:spcBef>
              <a:spcPct val="0"/>
            </a:spcBef>
            <a:spcAft>
              <a:spcPct val="35000"/>
            </a:spcAft>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Use established values from literature</a:t>
          </a:r>
        </a:p>
        <a:p>
          <a:pPr marL="231775" lvl="0" indent="-231775" algn="l" defTabSz="622300">
            <a:lnSpc>
              <a:spcPct val="90000"/>
            </a:lnSpc>
            <a:spcBef>
              <a:spcPct val="0"/>
            </a:spcBef>
            <a:spcAft>
              <a:spcPct val="35000"/>
            </a:spcAft>
            <a:buFont typeface="Wingdings" panose="05000000000000000000" pitchFamily="2" charset="2"/>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Estimate lost days, convert to $ value </a:t>
          </a:r>
        </a:p>
      </dsp:txBody>
      <dsp:txXfrm>
        <a:off x="1067532" y="2592410"/>
        <a:ext cx="4320000" cy="1773124"/>
      </dsp:txXfrm>
    </dsp:sp>
    <dsp:sp modelId="{2651A1CB-FA05-4A19-B84E-7905033663E3}">
      <dsp:nvSpPr>
        <dsp:cNvPr id="0" name=""/>
        <dsp:cNvSpPr/>
      </dsp:nvSpPr>
      <dsp:spPr>
        <a:xfrm>
          <a:off x="6143532" y="167963"/>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4E859B-70A9-43AB-8897-279859752B3B}">
      <dsp:nvSpPr>
        <dsp:cNvPr id="0" name=""/>
        <dsp:cNvSpPr/>
      </dsp:nvSpPr>
      <dsp:spPr>
        <a:xfrm>
          <a:off x="6143532" y="186045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90000"/>
            </a:lnSpc>
            <a:spcBef>
              <a:spcPct val="0"/>
            </a:spcBef>
            <a:spcAft>
              <a:spcPct val="35000"/>
            </a:spcAft>
            <a:buNone/>
            <a:defRPr b="1"/>
          </a:pPr>
          <a:r>
            <a:rPr lang="en-US" sz="3300" kern="1200"/>
            <a:t>Ecological Resources</a:t>
          </a:r>
        </a:p>
      </dsp:txBody>
      <dsp:txXfrm>
        <a:off x="6143532" y="1860459"/>
        <a:ext cx="4320000" cy="648000"/>
      </dsp:txXfrm>
    </dsp:sp>
    <dsp:sp modelId="{C222BC3C-46F4-4F4C-B2D3-6CBB2C6E1E2F}">
      <dsp:nvSpPr>
        <dsp:cNvPr id="0" name=""/>
        <dsp:cNvSpPr/>
      </dsp:nvSpPr>
      <dsp:spPr>
        <a:xfrm>
          <a:off x="6143532" y="2592410"/>
          <a:ext cx="4320000" cy="1773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Habitat Equivalency Analysis (HEA)</a:t>
          </a:r>
        </a:p>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Use quantifiable metrics to determine habitat service loss from injuries</a:t>
          </a:r>
        </a:p>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Area of habitat degraded by the asphalt</a:t>
          </a:r>
        </a:p>
        <a:p>
          <a:pPr marL="231775" lvl="0" indent="-231775" algn="l" defTabSz="622300">
            <a:lnSpc>
              <a:spcPct val="9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Determine debits as discounted service acre-years (DSAYs)</a:t>
          </a:r>
        </a:p>
      </dsp:txBody>
      <dsp:txXfrm>
        <a:off x="6143532" y="2592410"/>
        <a:ext cx="4320000" cy="17731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2086-F7CC-4C86-B772-305D015956CD}">
      <dsp:nvSpPr>
        <dsp:cNvPr id="0" name=""/>
        <dsp:cNvSpPr/>
      </dsp:nvSpPr>
      <dsp:spPr>
        <a:xfrm>
          <a:off x="816974" y="18785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6EC27B-8584-4477-BB13-FB938092F959}">
      <dsp:nvSpPr>
        <dsp:cNvPr id="0" name=""/>
        <dsp:cNvSpPr/>
      </dsp:nvSpPr>
      <dsp:spPr>
        <a:xfrm>
          <a:off x="816974" y="184185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b="0" kern="1200"/>
            <a:t>Injury assessment</a:t>
          </a:r>
          <a:endParaRPr lang="en-US" sz="3600" kern="1200"/>
        </a:p>
      </dsp:txBody>
      <dsp:txXfrm>
        <a:off x="816974" y="1841859"/>
        <a:ext cx="4320000" cy="648000"/>
      </dsp:txXfrm>
    </dsp:sp>
    <dsp:sp modelId="{219431FE-45D2-4B30-B4C7-E3C856F5E388}">
      <dsp:nvSpPr>
        <dsp:cNvPr id="0" name=""/>
        <dsp:cNvSpPr/>
      </dsp:nvSpPr>
      <dsp:spPr>
        <a:xfrm>
          <a:off x="816974" y="2555910"/>
          <a:ext cx="4320000" cy="93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kern="1200"/>
            <a:t>Injury determination</a:t>
          </a:r>
          <a:endParaRPr lang="en-US" sz="1700" kern="1200"/>
        </a:p>
        <a:p>
          <a:pPr marL="0" lvl="0" indent="0" algn="l" defTabSz="755650">
            <a:lnSpc>
              <a:spcPct val="100000"/>
            </a:lnSpc>
            <a:spcBef>
              <a:spcPct val="0"/>
            </a:spcBef>
            <a:spcAft>
              <a:spcPct val="35000"/>
            </a:spcAft>
            <a:buNone/>
          </a:pPr>
          <a:r>
            <a:rPr lang="en-US" sz="1700" b="0" kern="1200"/>
            <a:t>Injury quantification</a:t>
          </a:r>
          <a:endParaRPr lang="en-US" sz="1700" kern="1200"/>
        </a:p>
      </dsp:txBody>
      <dsp:txXfrm>
        <a:off x="816974" y="2555910"/>
        <a:ext cx="4320000" cy="934476"/>
      </dsp:txXfrm>
    </dsp:sp>
    <dsp:sp modelId="{5C609E13-1B60-4EAF-BEC5-CF8F8A9DE9BB}">
      <dsp:nvSpPr>
        <dsp:cNvPr id="0" name=""/>
        <dsp:cNvSpPr/>
      </dsp:nvSpPr>
      <dsp:spPr>
        <a:xfrm>
          <a:off x="5892975" y="18785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95A4BB-2D6D-433C-AE34-1865153749A2}">
      <dsp:nvSpPr>
        <dsp:cNvPr id="0" name=""/>
        <dsp:cNvSpPr/>
      </dsp:nvSpPr>
      <dsp:spPr>
        <a:xfrm>
          <a:off x="5892975" y="184185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b="0" kern="1200" dirty="0"/>
            <a:t>Restoration selection</a:t>
          </a:r>
          <a:endParaRPr lang="en-US" sz="3600" kern="1200" dirty="0"/>
        </a:p>
      </dsp:txBody>
      <dsp:txXfrm>
        <a:off x="5892975" y="1841859"/>
        <a:ext cx="4320000" cy="648000"/>
      </dsp:txXfrm>
    </dsp:sp>
    <dsp:sp modelId="{90B9CE07-112B-4A96-9C76-D0916BD64F96}">
      <dsp:nvSpPr>
        <dsp:cNvPr id="0" name=""/>
        <dsp:cNvSpPr/>
      </dsp:nvSpPr>
      <dsp:spPr>
        <a:xfrm>
          <a:off x="5892975" y="2555910"/>
          <a:ext cx="4320000" cy="93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Develop restoration alternatives</a:t>
          </a:r>
        </a:p>
        <a:p>
          <a:pPr marL="0" lvl="0" indent="0" algn="l" defTabSz="755650">
            <a:lnSpc>
              <a:spcPct val="100000"/>
            </a:lnSpc>
            <a:spcBef>
              <a:spcPct val="0"/>
            </a:spcBef>
            <a:spcAft>
              <a:spcPct val="35000"/>
            </a:spcAft>
            <a:buNone/>
          </a:pPr>
          <a:r>
            <a:rPr lang="en-US" sz="1700" kern="1200" dirty="0"/>
            <a:t>Evaluate alternatives</a:t>
          </a:r>
        </a:p>
        <a:p>
          <a:pPr marL="0" lvl="0" indent="0" algn="l" defTabSz="755650">
            <a:lnSpc>
              <a:spcPct val="100000"/>
            </a:lnSpc>
            <a:spcBef>
              <a:spcPct val="0"/>
            </a:spcBef>
            <a:spcAft>
              <a:spcPct val="35000"/>
            </a:spcAft>
            <a:buNone/>
          </a:pPr>
          <a:r>
            <a:rPr lang="en-US" sz="1700" kern="1200" dirty="0"/>
            <a:t>Develop restoration plans</a:t>
          </a:r>
        </a:p>
      </dsp:txBody>
      <dsp:txXfrm>
        <a:off x="5892975" y="2555910"/>
        <a:ext cx="4320000" cy="934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F3377-A4AC-4C79-BC24-0C99599F2F68}">
      <dsp:nvSpPr>
        <dsp:cNvPr id="0" name=""/>
        <dsp:cNvSpPr/>
      </dsp:nvSpPr>
      <dsp:spPr>
        <a:xfrm>
          <a:off x="1067532" y="134157"/>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37F3DD0-7F46-4B2F-BACD-0DB177CB25EA}">
      <dsp:nvSpPr>
        <dsp:cNvPr id="0" name=""/>
        <dsp:cNvSpPr/>
      </dsp:nvSpPr>
      <dsp:spPr>
        <a:xfrm>
          <a:off x="1067532" y="182956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kern="1200"/>
            <a:t>Recreational Services</a:t>
          </a:r>
        </a:p>
      </dsp:txBody>
      <dsp:txXfrm>
        <a:off x="1067532" y="1829560"/>
        <a:ext cx="4320000" cy="648000"/>
      </dsp:txXfrm>
    </dsp:sp>
    <dsp:sp modelId="{159A8E93-A0E4-461C-B658-261341B5FEAE}">
      <dsp:nvSpPr>
        <dsp:cNvPr id="0" name=""/>
        <dsp:cNvSpPr/>
      </dsp:nvSpPr>
      <dsp:spPr>
        <a:xfrm>
          <a:off x="1067532" y="2562863"/>
          <a:ext cx="4320000" cy="183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31775" lvl="0" indent="-231775" algn="l" defTabSz="622300">
            <a:lnSpc>
              <a:spcPct val="10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schemeClr val="tx1"/>
              </a:solidFill>
              <a:latin typeface="+mn-lt"/>
            </a:rPr>
            <a:t>Estimated lost days and converted to $ value</a:t>
          </a:r>
          <a:endParaRPr lang="en-US" sz="1800" kern="1200" dirty="0"/>
        </a:p>
        <a:p>
          <a:pPr marL="231775" lvl="0" indent="-231775" algn="l" defTabSz="622300">
            <a:lnSpc>
              <a:spcPct val="10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solidFill>
                <a:prstClr val="black">
                  <a:hueOff val="0"/>
                  <a:satOff val="0"/>
                  <a:lumOff val="0"/>
                  <a:alphaOff val="0"/>
                </a:prstClr>
              </a:solidFill>
              <a:latin typeface="Gill Sans MT" panose="020B0502020104020203"/>
              <a:ea typeface="+mn-ea"/>
              <a:cs typeface="+mn-cs"/>
            </a:rPr>
            <a:t>Determine appropriate restoration actions to compensate for this loss</a:t>
          </a:r>
        </a:p>
      </dsp:txBody>
      <dsp:txXfrm>
        <a:off x="1067532" y="2562863"/>
        <a:ext cx="4320000" cy="1836478"/>
      </dsp:txXfrm>
    </dsp:sp>
    <dsp:sp modelId="{2651A1CB-FA05-4A19-B84E-7905033663E3}">
      <dsp:nvSpPr>
        <dsp:cNvPr id="0" name=""/>
        <dsp:cNvSpPr/>
      </dsp:nvSpPr>
      <dsp:spPr>
        <a:xfrm>
          <a:off x="6143532" y="134157"/>
          <a:ext cx="1512000" cy="151200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t="-3000" b="-3000"/>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84E859B-70A9-43AB-8897-279859752B3B}">
      <dsp:nvSpPr>
        <dsp:cNvPr id="0" name=""/>
        <dsp:cNvSpPr/>
      </dsp:nvSpPr>
      <dsp:spPr>
        <a:xfrm>
          <a:off x="6143532" y="1829560"/>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466850">
            <a:lnSpc>
              <a:spcPct val="100000"/>
            </a:lnSpc>
            <a:spcBef>
              <a:spcPct val="0"/>
            </a:spcBef>
            <a:spcAft>
              <a:spcPct val="35000"/>
            </a:spcAft>
            <a:buNone/>
            <a:defRPr b="1"/>
          </a:pPr>
          <a:r>
            <a:rPr lang="en-US" sz="3300" kern="1200"/>
            <a:t>Ecological Resources</a:t>
          </a:r>
        </a:p>
      </dsp:txBody>
      <dsp:txXfrm>
        <a:off x="6143532" y="1829560"/>
        <a:ext cx="4320000" cy="648000"/>
      </dsp:txXfrm>
    </dsp:sp>
    <dsp:sp modelId="{C222BC3C-46F4-4F4C-B2D3-6CBB2C6E1E2F}">
      <dsp:nvSpPr>
        <dsp:cNvPr id="0" name=""/>
        <dsp:cNvSpPr/>
      </dsp:nvSpPr>
      <dsp:spPr>
        <a:xfrm>
          <a:off x="6143532" y="2562863"/>
          <a:ext cx="4320000" cy="1836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231775" lvl="0" indent="-231775" algn="l" defTabSz="622300">
            <a:lnSpc>
              <a:spcPct val="10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Determined debits as DSAYs</a:t>
          </a:r>
        </a:p>
        <a:p>
          <a:pPr marL="231775" lvl="0" indent="-231775" algn="l" defTabSz="622300">
            <a:lnSpc>
              <a:spcPct val="10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Determine credits (habitat service gain) as DSAYs that can be obtained through restoration</a:t>
          </a:r>
        </a:p>
        <a:p>
          <a:pPr marL="231775" lvl="0" indent="-231775" algn="l" defTabSz="622300">
            <a:lnSpc>
              <a:spcPct val="100000"/>
            </a:lnSpc>
            <a:spcBef>
              <a:spcPct val="0"/>
            </a:spcBef>
            <a:spcAft>
              <a:spcPct val="35000"/>
            </a:spcAft>
            <a:buNone/>
            <a:tabLst>
              <a:tab pos="231775" algn="l"/>
            </a:tabLst>
          </a:pPr>
          <a:r>
            <a:rPr lang="en-US" sz="1400" kern="1200" dirty="0">
              <a:solidFill>
                <a:schemeClr val="accent2"/>
              </a:solidFill>
              <a:latin typeface="Aptos Narrow" panose="020B0004020202020204" pitchFamily="34" charset="0"/>
            </a:rPr>
            <a:t>■</a:t>
          </a:r>
          <a:r>
            <a:rPr lang="en-US" sz="1800" kern="1200" dirty="0">
              <a:solidFill>
                <a:schemeClr val="accent2"/>
              </a:solidFill>
              <a:latin typeface="Aptos Narrow" panose="020B0004020202020204" pitchFamily="34" charset="0"/>
            </a:rPr>
            <a:t>	</a:t>
          </a:r>
          <a:r>
            <a:rPr lang="en-US" sz="1800" kern="1200" dirty="0"/>
            <a:t>Can be converted to a cost of restoration per unit credit</a:t>
          </a:r>
        </a:p>
      </dsp:txBody>
      <dsp:txXfrm>
        <a:off x="6143532" y="2562863"/>
        <a:ext cx="4320000" cy="1836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75CC9D-BFBA-43C1-B8EF-069D1881F42A}">
      <dsp:nvSpPr>
        <dsp:cNvPr id="0" name=""/>
        <dsp:cNvSpPr/>
      </dsp:nvSpPr>
      <dsp:spPr>
        <a:xfrm>
          <a:off x="0" y="75933"/>
          <a:ext cx="5422900" cy="34819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1" kern="1200" dirty="0"/>
            <a:t>Mission: </a:t>
          </a:r>
          <a:r>
            <a:rPr lang="en-US" sz="3100" kern="1200" dirty="0"/>
            <a:t>To recover damages for natural resources injured by the release of hazardous substances and to restore, rehabilitate, replace, or acquire the equivalent of the injured natural resources.</a:t>
          </a:r>
        </a:p>
      </dsp:txBody>
      <dsp:txXfrm>
        <a:off x="169973" y="245906"/>
        <a:ext cx="5082954" cy="3141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9AB80-5B52-4369-A9F9-B12E08A2C3EA}">
      <dsp:nvSpPr>
        <dsp:cNvPr id="0" name=""/>
        <dsp:cNvSpPr/>
      </dsp:nvSpPr>
      <dsp:spPr>
        <a:xfrm>
          <a:off x="3558" y="44849"/>
          <a:ext cx="3469059" cy="6624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Natural Resources</a:t>
          </a:r>
        </a:p>
      </dsp:txBody>
      <dsp:txXfrm>
        <a:off x="3558" y="44849"/>
        <a:ext cx="3469059" cy="662400"/>
      </dsp:txXfrm>
    </dsp:sp>
    <dsp:sp modelId="{EA613624-A6ED-408C-B543-FD7EF2468D73}">
      <dsp:nvSpPr>
        <dsp:cNvPr id="0" name=""/>
        <dsp:cNvSpPr/>
      </dsp:nvSpPr>
      <dsp:spPr>
        <a:xfrm>
          <a:off x="3558" y="707249"/>
          <a:ext cx="3469059" cy="397750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57150" lvl="1" indent="0" algn="l" defTabSz="1022350">
            <a:lnSpc>
              <a:spcPct val="90000"/>
            </a:lnSpc>
            <a:spcBef>
              <a:spcPct val="0"/>
            </a:spcBef>
            <a:spcAft>
              <a:spcPct val="15000"/>
            </a:spcAft>
            <a:buFont typeface="Wingdings" panose="05000000000000000000" pitchFamily="2" charset="2"/>
            <a:buNone/>
          </a:pPr>
          <a:r>
            <a:rPr lang="en-US" sz="2300" kern="1200" dirty="0"/>
            <a:t>Land, </a:t>
          </a:r>
          <a:r>
            <a:rPr lang="en-US" sz="2300" b="0" kern="1200" dirty="0"/>
            <a:t>fish, wildlife, biota, air, water, groundwater, drinking water supplies</a:t>
          </a:r>
          <a:r>
            <a:rPr lang="en-US" sz="2300" kern="1200" dirty="0"/>
            <a:t>, and other such resources belonging to, managed by, held in trust by, appertaining to, or otherwise controlled by the United States, any state or local government or Indian tribe, or any foreign government</a:t>
          </a:r>
        </a:p>
      </dsp:txBody>
      <dsp:txXfrm>
        <a:off x="3558" y="707249"/>
        <a:ext cx="3469059" cy="3977504"/>
      </dsp:txXfrm>
    </dsp:sp>
    <dsp:sp modelId="{F960F8E9-1E9A-4523-9C75-4CBE8FE280C5}">
      <dsp:nvSpPr>
        <dsp:cNvPr id="0" name=""/>
        <dsp:cNvSpPr/>
      </dsp:nvSpPr>
      <dsp:spPr>
        <a:xfrm>
          <a:off x="3958286" y="44849"/>
          <a:ext cx="3469059" cy="6624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Injury</a:t>
          </a:r>
        </a:p>
      </dsp:txBody>
      <dsp:txXfrm>
        <a:off x="3958286" y="44849"/>
        <a:ext cx="3469059" cy="662400"/>
      </dsp:txXfrm>
    </dsp:sp>
    <dsp:sp modelId="{D2B5BC76-94B1-4C78-9513-78AE70BE0866}">
      <dsp:nvSpPr>
        <dsp:cNvPr id="0" name=""/>
        <dsp:cNvSpPr/>
      </dsp:nvSpPr>
      <dsp:spPr>
        <a:xfrm>
          <a:off x="3958286" y="707249"/>
          <a:ext cx="3469059" cy="397750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114300" lvl="1" indent="0" algn="l" defTabSz="1022350">
            <a:lnSpc>
              <a:spcPct val="90000"/>
            </a:lnSpc>
            <a:spcBef>
              <a:spcPct val="0"/>
            </a:spcBef>
            <a:spcAft>
              <a:spcPct val="15000"/>
            </a:spcAft>
            <a:buFont typeface="Wingdings" panose="05000000000000000000" pitchFamily="2" charset="2"/>
            <a:buNone/>
          </a:pPr>
          <a:r>
            <a:rPr lang="en-US" sz="2300" kern="1200" dirty="0"/>
            <a:t>An observable or measurable adverse change in a natural resource or impairment of a natural resource service</a:t>
          </a:r>
        </a:p>
      </dsp:txBody>
      <dsp:txXfrm>
        <a:off x="3958286" y="707249"/>
        <a:ext cx="3469059" cy="3977504"/>
      </dsp:txXfrm>
    </dsp:sp>
    <dsp:sp modelId="{4AB53054-91F5-4298-A136-666ACB51A015}">
      <dsp:nvSpPr>
        <dsp:cNvPr id="0" name=""/>
        <dsp:cNvSpPr/>
      </dsp:nvSpPr>
      <dsp:spPr>
        <a:xfrm>
          <a:off x="7913014" y="44849"/>
          <a:ext cx="3469059" cy="662400"/>
        </a:xfrm>
        <a:prstGeom prst="rect">
          <a:avLst/>
        </a:prstGeom>
        <a:solidFill>
          <a:schemeClr val="accent2">
            <a:hueOff val="0"/>
            <a:satOff val="0"/>
            <a:lumOff val="0"/>
            <a:alphaOff val="0"/>
          </a:schemeClr>
        </a:solidFill>
        <a:ln w="2222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a:t>Damages</a:t>
          </a:r>
        </a:p>
      </dsp:txBody>
      <dsp:txXfrm>
        <a:off x="7913014" y="44849"/>
        <a:ext cx="3469059" cy="662400"/>
      </dsp:txXfrm>
    </dsp:sp>
    <dsp:sp modelId="{39462B5E-F76C-4952-9E58-B7B74397B95D}">
      <dsp:nvSpPr>
        <dsp:cNvPr id="0" name=""/>
        <dsp:cNvSpPr/>
      </dsp:nvSpPr>
      <dsp:spPr>
        <a:xfrm>
          <a:off x="7913014" y="707249"/>
          <a:ext cx="3469059" cy="3977504"/>
        </a:xfrm>
        <a:prstGeom prst="rect">
          <a:avLst/>
        </a:prstGeom>
        <a:solidFill>
          <a:schemeClr val="accent2">
            <a:alpha val="90000"/>
            <a:tint val="40000"/>
            <a:hueOff val="0"/>
            <a:satOff val="0"/>
            <a:lumOff val="0"/>
            <a:alphaOff val="0"/>
          </a:schemeClr>
        </a:solidFill>
        <a:ln w="22225"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Font typeface="Wingdings" panose="05000000000000000000" pitchFamily="2" charset="2"/>
            <a:buChar char="§"/>
          </a:pPr>
          <a:r>
            <a:rPr lang="en-US" sz="2300" kern="1200"/>
            <a:t>A sum of money claimed or awarded in compensation for a loss or an injury</a:t>
          </a:r>
        </a:p>
        <a:p>
          <a:pPr marL="228600" lvl="1" indent="-228600" algn="l" defTabSz="1022350">
            <a:lnSpc>
              <a:spcPct val="90000"/>
            </a:lnSpc>
            <a:spcBef>
              <a:spcPct val="0"/>
            </a:spcBef>
            <a:spcAft>
              <a:spcPct val="15000"/>
            </a:spcAft>
            <a:buFont typeface="Wingdings" panose="05000000000000000000" pitchFamily="2" charset="2"/>
            <a:buChar char="§"/>
          </a:pPr>
          <a:r>
            <a:rPr lang="en-US" sz="2300" kern="1200"/>
            <a:t>Damages for injury to, destruction of, loss of, or loss of use of, natural resources, including the reasonable costs of assessing these damages</a:t>
          </a:r>
        </a:p>
      </dsp:txBody>
      <dsp:txXfrm>
        <a:off x="7913014" y="707249"/>
        <a:ext cx="3469059" cy="3977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2ABB-76CC-48E1-8BBE-A86E7C9D22FE}">
      <dsp:nvSpPr>
        <dsp:cNvPr id="0" name=""/>
        <dsp:cNvSpPr/>
      </dsp:nvSpPr>
      <dsp:spPr>
        <a:xfrm>
          <a:off x="4846" y="1203386"/>
          <a:ext cx="2119215" cy="1271529"/>
        </a:xfrm>
        <a:prstGeom prst="roundRect">
          <a:avLst>
            <a:gd name="adj" fmla="val 10000"/>
          </a:avLst>
        </a:prstGeom>
        <a:solidFill>
          <a:schemeClr val="tx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Spill</a:t>
          </a:r>
        </a:p>
      </dsp:txBody>
      <dsp:txXfrm>
        <a:off x="42088" y="1240628"/>
        <a:ext cx="2044731" cy="1197045"/>
      </dsp:txXfrm>
    </dsp:sp>
    <dsp:sp modelId="{B65F97A5-E16A-4A9F-BD6A-18665C521BFC}">
      <dsp:nvSpPr>
        <dsp:cNvPr id="0" name=""/>
        <dsp:cNvSpPr/>
      </dsp:nvSpPr>
      <dsp:spPr>
        <a:xfrm>
          <a:off x="2335984"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35984" y="1681481"/>
        <a:ext cx="314491" cy="315339"/>
      </dsp:txXfrm>
    </dsp:sp>
    <dsp:sp modelId="{B2F68864-1703-4988-8DFE-1F09E090F3BB}">
      <dsp:nvSpPr>
        <dsp:cNvPr id="0" name=""/>
        <dsp:cNvSpPr/>
      </dsp:nvSpPr>
      <dsp:spPr>
        <a:xfrm>
          <a:off x="2971748" y="1203386"/>
          <a:ext cx="2119215" cy="127152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Preassessment Phase</a:t>
          </a:r>
        </a:p>
      </dsp:txBody>
      <dsp:txXfrm>
        <a:off x="3008990" y="1240628"/>
        <a:ext cx="2044731" cy="1197045"/>
      </dsp:txXfrm>
    </dsp:sp>
    <dsp:sp modelId="{C8BD4611-D696-4F2D-B244-3FFA707AEAEB}">
      <dsp:nvSpPr>
        <dsp:cNvPr id="0" name=""/>
        <dsp:cNvSpPr/>
      </dsp:nvSpPr>
      <dsp:spPr>
        <a:xfrm>
          <a:off x="5302885"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02885" y="1681481"/>
        <a:ext cx="314491" cy="315339"/>
      </dsp:txXfrm>
    </dsp:sp>
    <dsp:sp modelId="{8AD40537-A77B-42E1-A70B-BFE7EA042C78}">
      <dsp:nvSpPr>
        <dsp:cNvPr id="0" name=""/>
        <dsp:cNvSpPr/>
      </dsp:nvSpPr>
      <dsp:spPr>
        <a:xfrm>
          <a:off x="5938650" y="1203386"/>
          <a:ext cx="2119215" cy="1271529"/>
        </a:xfrm>
        <a:prstGeom prst="roundRect">
          <a:avLst>
            <a:gd name="adj" fmla="val 10000"/>
          </a:avLst>
        </a:prstGeom>
        <a:solidFill>
          <a:srgbClr val="1A3260">
            <a:hueOff val="0"/>
            <a:satOff val="0"/>
            <a:lumOff val="0"/>
            <a:alphaOff val="0"/>
          </a:srgbClr>
        </a:solidFill>
        <a:ln w="2222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prstClr val="white"/>
              </a:solidFill>
              <a:latin typeface="Gill Sans MT" panose="020B0502020104020203"/>
              <a:ea typeface="+mn-ea"/>
              <a:cs typeface="+mn-cs"/>
            </a:rPr>
            <a:t>Restoration Planning Phase</a:t>
          </a:r>
        </a:p>
      </dsp:txBody>
      <dsp:txXfrm>
        <a:off x="5975892" y="1240628"/>
        <a:ext cx="2044731" cy="1197045"/>
      </dsp:txXfrm>
    </dsp:sp>
    <dsp:sp modelId="{49F47B9D-20E3-472B-83A2-EDAD9D31FC16}">
      <dsp:nvSpPr>
        <dsp:cNvPr id="0" name=""/>
        <dsp:cNvSpPr/>
      </dsp:nvSpPr>
      <dsp:spPr>
        <a:xfrm>
          <a:off x="8269787"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269787" y="1681481"/>
        <a:ext cx="314491" cy="315339"/>
      </dsp:txXfrm>
    </dsp:sp>
    <dsp:sp modelId="{592BCA4E-976F-4F35-AAFD-AEA0F8923B7E}">
      <dsp:nvSpPr>
        <dsp:cNvPr id="0" name=""/>
        <dsp:cNvSpPr/>
      </dsp:nvSpPr>
      <dsp:spPr>
        <a:xfrm>
          <a:off x="8905552" y="1203386"/>
          <a:ext cx="2119215" cy="127152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Restoration Implementation Phase</a:t>
          </a:r>
        </a:p>
      </dsp:txBody>
      <dsp:txXfrm>
        <a:off x="8942794" y="1240628"/>
        <a:ext cx="2044731" cy="11970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2ABB-76CC-48E1-8BBE-A86E7C9D22FE}">
      <dsp:nvSpPr>
        <dsp:cNvPr id="0" name=""/>
        <dsp:cNvSpPr/>
      </dsp:nvSpPr>
      <dsp:spPr>
        <a:xfrm>
          <a:off x="4846" y="1203386"/>
          <a:ext cx="2119215" cy="1271529"/>
        </a:xfrm>
        <a:prstGeom prst="roundRect">
          <a:avLst>
            <a:gd name="adj" fmla="val 10000"/>
          </a:avLst>
        </a:prstGeom>
        <a:solidFill>
          <a:schemeClr val="tx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Spill</a:t>
          </a:r>
        </a:p>
      </dsp:txBody>
      <dsp:txXfrm>
        <a:off x="42088" y="1240628"/>
        <a:ext cx="2044731" cy="1197045"/>
      </dsp:txXfrm>
    </dsp:sp>
    <dsp:sp modelId="{B65F97A5-E16A-4A9F-BD6A-18665C521BFC}">
      <dsp:nvSpPr>
        <dsp:cNvPr id="0" name=""/>
        <dsp:cNvSpPr/>
      </dsp:nvSpPr>
      <dsp:spPr>
        <a:xfrm>
          <a:off x="2335984"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35984" y="1681481"/>
        <a:ext cx="314491" cy="315339"/>
      </dsp:txXfrm>
    </dsp:sp>
    <dsp:sp modelId="{B2F68864-1703-4988-8DFE-1F09E090F3BB}">
      <dsp:nvSpPr>
        <dsp:cNvPr id="0" name=""/>
        <dsp:cNvSpPr/>
      </dsp:nvSpPr>
      <dsp:spPr>
        <a:xfrm>
          <a:off x="2971748" y="1203386"/>
          <a:ext cx="2119215" cy="127152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Preassessment Phase</a:t>
          </a:r>
        </a:p>
      </dsp:txBody>
      <dsp:txXfrm>
        <a:off x="3008990" y="1240628"/>
        <a:ext cx="2044731" cy="1197045"/>
      </dsp:txXfrm>
    </dsp:sp>
    <dsp:sp modelId="{C8BD4611-D696-4F2D-B244-3FFA707AEAEB}">
      <dsp:nvSpPr>
        <dsp:cNvPr id="0" name=""/>
        <dsp:cNvSpPr/>
      </dsp:nvSpPr>
      <dsp:spPr>
        <a:xfrm>
          <a:off x="5302885"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02885" y="1681481"/>
        <a:ext cx="314491" cy="315339"/>
      </dsp:txXfrm>
    </dsp:sp>
    <dsp:sp modelId="{8AD40537-A77B-42E1-A70B-BFE7EA042C78}">
      <dsp:nvSpPr>
        <dsp:cNvPr id="0" name=""/>
        <dsp:cNvSpPr/>
      </dsp:nvSpPr>
      <dsp:spPr>
        <a:xfrm>
          <a:off x="5938650" y="1203386"/>
          <a:ext cx="2119215" cy="1271529"/>
        </a:xfrm>
        <a:prstGeom prst="roundRect">
          <a:avLst>
            <a:gd name="adj" fmla="val 10000"/>
          </a:avLst>
        </a:prstGeom>
        <a:solidFill>
          <a:srgbClr val="1A3260">
            <a:hueOff val="0"/>
            <a:satOff val="0"/>
            <a:lumOff val="0"/>
            <a:alphaOff val="0"/>
          </a:srgbClr>
        </a:solidFill>
        <a:ln w="2222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prstClr val="white"/>
              </a:solidFill>
              <a:latin typeface="Gill Sans MT" panose="020B0502020104020203"/>
              <a:ea typeface="+mn-ea"/>
              <a:cs typeface="+mn-cs"/>
            </a:rPr>
            <a:t>Restoration Planning Phase</a:t>
          </a:r>
        </a:p>
      </dsp:txBody>
      <dsp:txXfrm>
        <a:off x="5975892" y="1240628"/>
        <a:ext cx="2044731" cy="1197045"/>
      </dsp:txXfrm>
    </dsp:sp>
    <dsp:sp modelId="{49F47B9D-20E3-472B-83A2-EDAD9D31FC16}">
      <dsp:nvSpPr>
        <dsp:cNvPr id="0" name=""/>
        <dsp:cNvSpPr/>
      </dsp:nvSpPr>
      <dsp:spPr>
        <a:xfrm>
          <a:off x="8269787"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269787" y="1681481"/>
        <a:ext cx="314491" cy="315339"/>
      </dsp:txXfrm>
    </dsp:sp>
    <dsp:sp modelId="{592BCA4E-976F-4F35-AAFD-AEA0F8923B7E}">
      <dsp:nvSpPr>
        <dsp:cNvPr id="0" name=""/>
        <dsp:cNvSpPr/>
      </dsp:nvSpPr>
      <dsp:spPr>
        <a:xfrm>
          <a:off x="8905552" y="1203386"/>
          <a:ext cx="2119215" cy="127152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Restoration Implementation Phase</a:t>
          </a:r>
        </a:p>
      </dsp:txBody>
      <dsp:txXfrm>
        <a:off x="8942794" y="1240628"/>
        <a:ext cx="2044731" cy="1197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92D29-53C0-4F20-8681-73978A37CC81}">
      <dsp:nvSpPr>
        <dsp:cNvPr id="0" name=""/>
        <dsp:cNvSpPr/>
      </dsp:nvSpPr>
      <dsp:spPr>
        <a:xfrm>
          <a:off x="0" y="23873"/>
          <a:ext cx="7012370" cy="457199"/>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1"/>
              </a:solidFill>
            </a:rPr>
            <a:t>Preassessment conditions</a:t>
          </a:r>
        </a:p>
      </dsp:txBody>
      <dsp:txXfrm>
        <a:off x="22319" y="46192"/>
        <a:ext cx="6967732" cy="412561"/>
      </dsp:txXfrm>
    </dsp:sp>
    <dsp:sp modelId="{7D323BA9-6E72-4012-986E-BCDD337D3164}">
      <dsp:nvSpPr>
        <dsp:cNvPr id="0" name=""/>
        <dsp:cNvSpPr/>
      </dsp:nvSpPr>
      <dsp:spPr>
        <a:xfrm>
          <a:off x="0" y="481072"/>
          <a:ext cx="7012370" cy="278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25400" rIns="142240" bIns="25400" numCol="1" spcCol="1270" anchor="t" anchorCtr="0">
          <a:noAutofit/>
        </a:bodyPr>
        <a:lstStyle/>
        <a:p>
          <a:pPr marL="306000" lvl="1" indent="-306000" algn="l" defTabSz="457200" rtl="0" eaLnBrk="1" latinLnBrk="0" hangingPunct="1">
            <a:lnSpc>
              <a:spcPct val="90000"/>
            </a:lnSpc>
            <a:spcBef>
              <a:spcPct val="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Determination of jurisdiction</a:t>
          </a:r>
        </a:p>
        <a:p>
          <a:pPr marL="306000" lvl="1" indent="-306000" algn="l" defTabSz="457200" rtl="0" eaLnBrk="1" latinLnBrk="0" hangingPunct="1">
            <a:lnSpc>
              <a:spcPct val="90000"/>
            </a:lnSpc>
            <a:spcBef>
              <a:spcPct val="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Injuries have resulted, or are likely to result, from the incident</a:t>
          </a:r>
        </a:p>
        <a:p>
          <a:pPr marL="306000" lvl="1" indent="-306000" algn="l" defTabSz="457200" rtl="0" eaLnBrk="1" latinLnBrk="0" hangingPunct="1">
            <a:lnSpc>
              <a:spcPct val="90000"/>
            </a:lnSpc>
            <a:spcBef>
              <a:spcPct val="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Response actions have not adequately addressed, or are not expected to address, those injuries</a:t>
          </a:r>
        </a:p>
        <a:p>
          <a:pPr marL="306000" lvl="1" indent="-306000" algn="l" defTabSz="457200" rtl="0" eaLnBrk="1" latinLnBrk="0" hangingPunct="1">
            <a:lnSpc>
              <a:spcPct val="90000"/>
            </a:lnSpc>
            <a:spcBef>
              <a:spcPct val="0"/>
            </a:spcBef>
            <a:spcAft>
              <a:spcPts val="600"/>
            </a:spcAft>
            <a:buClr>
              <a:schemeClr val="accent2"/>
            </a:buClr>
            <a:buSzPct val="92000"/>
            <a:buFont typeface="Wingdings 2" panose="05020102010507070707" pitchFamily="18" charset="2"/>
            <a:buChar char=""/>
          </a:pPr>
          <a:r>
            <a:rPr lang="en-US" sz="2000" kern="1200" dirty="0">
              <a:solidFill>
                <a:schemeClr val="tx1"/>
              </a:solidFill>
              <a:latin typeface="+mn-lt"/>
              <a:ea typeface="+mn-ea"/>
              <a:cs typeface="+mn-cs"/>
            </a:rPr>
            <a:t>Feasible restoration actions exist to address the potential injuries</a:t>
          </a:r>
        </a:p>
        <a:p>
          <a:pPr marL="306000" lvl="1" indent="-306000" algn="l" defTabSz="457200" rtl="0" eaLnBrk="1" latinLnBrk="0" hangingPunct="1">
            <a:lnSpc>
              <a:spcPct val="90000"/>
            </a:lnSpc>
            <a:spcBef>
              <a:spcPct val="0"/>
            </a:spcBef>
            <a:spcAft>
              <a:spcPts val="600"/>
            </a:spcAft>
            <a:buClr>
              <a:schemeClr val="accent2"/>
            </a:buClr>
            <a:buSzPct val="92000"/>
            <a:buFont typeface="Wingdings 2" panose="05020102010507070707" pitchFamily="18" charset="2"/>
            <a:buChar char=""/>
          </a:pPr>
          <a:r>
            <a:rPr lang="en-US" sz="2000" b="1" kern="1200" dirty="0">
              <a:solidFill>
                <a:schemeClr val="tx1"/>
              </a:solidFill>
              <a:latin typeface="+mn-lt"/>
              <a:ea typeface="+mn-ea"/>
              <a:cs typeface="+mn-cs"/>
            </a:rPr>
            <a:t>If the conditions are met, trustees may proceed and issue a Notice of Intent to Conduct Restoration Planning (NOI)</a:t>
          </a:r>
        </a:p>
      </dsp:txBody>
      <dsp:txXfrm>
        <a:off x="0" y="481072"/>
        <a:ext cx="7012370" cy="27820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1CB5E-8E75-4D36-9AA8-E9519225E468}">
      <dsp:nvSpPr>
        <dsp:cNvPr id="0" name=""/>
        <dsp:cNvSpPr/>
      </dsp:nvSpPr>
      <dsp:spPr>
        <a:xfrm>
          <a:off x="0" y="5122"/>
          <a:ext cx="7012370" cy="457199"/>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chemeClr val="accent1"/>
              </a:solidFill>
            </a:rPr>
            <a:t>Reed Point</a:t>
          </a:r>
        </a:p>
      </dsp:txBody>
      <dsp:txXfrm>
        <a:off x="22319" y="27441"/>
        <a:ext cx="6967732" cy="412561"/>
      </dsp:txXfrm>
    </dsp:sp>
    <dsp:sp modelId="{FF30E1C5-1F0A-4C64-B497-2661DE573498}">
      <dsp:nvSpPr>
        <dsp:cNvPr id="0" name=""/>
        <dsp:cNvSpPr/>
      </dsp:nvSpPr>
      <dsp:spPr>
        <a:xfrm>
          <a:off x="0" y="462322"/>
          <a:ext cx="7012370" cy="155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643" tIns="25400" rIns="142240" bIns="25400" numCol="1" spcCol="1270" anchor="t" anchorCtr="0">
          <a:noAutofit/>
        </a:bodyPr>
        <a:lstStyle/>
        <a:p>
          <a:pPr marL="306000" lvl="1" indent="-306000" algn="l" defTabSz="457200" rtl="0" eaLnBrk="1" latinLnBrk="0" hangingPunct="1">
            <a:lnSpc>
              <a:spcPct val="90000"/>
            </a:lnSpc>
            <a:spcBef>
              <a:spcPct val="0"/>
            </a:spcBef>
            <a:spcAft>
              <a:spcPts val="600"/>
            </a:spcAft>
            <a:buClr>
              <a:srgbClr val="4590B8"/>
            </a:buClr>
            <a:buSzPct val="92000"/>
            <a:buFont typeface="Wingdings 2" panose="05020102010507070707" pitchFamily="18" charset="2"/>
            <a:buChar char=""/>
          </a:pPr>
          <a:r>
            <a:rPr lang="en-US" sz="2000" kern="1200" dirty="0">
              <a:solidFill>
                <a:prstClr val="white"/>
              </a:solidFill>
              <a:latin typeface="Gill Sans MT" panose="020B0502020104020203"/>
              <a:ea typeface="+mn-ea"/>
              <a:cs typeface="+mn-cs"/>
            </a:rPr>
            <a:t>NRDP issued a NOI to Montana Rail Link (November 20, 2023)</a:t>
          </a:r>
        </a:p>
        <a:p>
          <a:pPr marL="306000" lvl="1" indent="-306000" algn="l" defTabSz="457200" rtl="0" eaLnBrk="1" latinLnBrk="0" hangingPunct="1">
            <a:lnSpc>
              <a:spcPct val="90000"/>
            </a:lnSpc>
            <a:spcBef>
              <a:spcPct val="0"/>
            </a:spcBef>
            <a:spcAft>
              <a:spcPts val="600"/>
            </a:spcAft>
            <a:buClr>
              <a:srgbClr val="4590B8"/>
            </a:buClr>
            <a:buSzPct val="92000"/>
            <a:buFont typeface="Wingdings 2" panose="05020102010507070707" pitchFamily="18" charset="2"/>
            <a:buChar char=""/>
          </a:pPr>
          <a:r>
            <a:rPr lang="en-US" sz="2000" kern="1200" dirty="0">
              <a:solidFill>
                <a:prstClr val="white"/>
              </a:solidFill>
              <a:latin typeface="Gill Sans MT" panose="020B0502020104020203"/>
              <a:ea typeface="+mn-ea"/>
              <a:cs typeface="+mn-cs"/>
            </a:rPr>
            <a:t>Invited MRL to participate in the natural resource damage assessment (NRDA)</a:t>
          </a:r>
        </a:p>
        <a:p>
          <a:pPr marL="306000" lvl="1" indent="-306000" algn="l" defTabSz="457200" rtl="0" eaLnBrk="1" latinLnBrk="0" hangingPunct="1">
            <a:lnSpc>
              <a:spcPct val="90000"/>
            </a:lnSpc>
            <a:spcBef>
              <a:spcPct val="0"/>
            </a:spcBef>
            <a:spcAft>
              <a:spcPts val="600"/>
            </a:spcAft>
            <a:buClr>
              <a:srgbClr val="4590B8"/>
            </a:buClr>
            <a:buSzPct val="92000"/>
            <a:buFont typeface="Wingdings 2" panose="05020102010507070707" pitchFamily="18" charset="2"/>
            <a:buChar char=""/>
          </a:pPr>
          <a:r>
            <a:rPr lang="en-US" sz="2000" kern="1200" dirty="0">
              <a:solidFill>
                <a:prstClr val="white"/>
              </a:solidFill>
              <a:latin typeface="Gill Sans MT" panose="020B0502020104020203"/>
              <a:ea typeface="+mn-ea"/>
              <a:cs typeface="+mn-cs"/>
            </a:rPr>
            <a:t>MRL accepted the invitation</a:t>
          </a:r>
        </a:p>
      </dsp:txBody>
      <dsp:txXfrm>
        <a:off x="0" y="462322"/>
        <a:ext cx="7012370" cy="15566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2ABB-76CC-48E1-8BBE-A86E7C9D22FE}">
      <dsp:nvSpPr>
        <dsp:cNvPr id="0" name=""/>
        <dsp:cNvSpPr/>
      </dsp:nvSpPr>
      <dsp:spPr>
        <a:xfrm>
          <a:off x="4846" y="1203386"/>
          <a:ext cx="2119215" cy="1271529"/>
        </a:xfrm>
        <a:prstGeom prst="roundRect">
          <a:avLst>
            <a:gd name="adj" fmla="val 10000"/>
          </a:avLst>
        </a:prstGeom>
        <a:solidFill>
          <a:schemeClr val="tx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Spill</a:t>
          </a:r>
        </a:p>
      </dsp:txBody>
      <dsp:txXfrm>
        <a:off x="42088" y="1240628"/>
        <a:ext cx="2044731" cy="1197045"/>
      </dsp:txXfrm>
    </dsp:sp>
    <dsp:sp modelId="{B65F97A5-E16A-4A9F-BD6A-18665C521BFC}">
      <dsp:nvSpPr>
        <dsp:cNvPr id="0" name=""/>
        <dsp:cNvSpPr/>
      </dsp:nvSpPr>
      <dsp:spPr>
        <a:xfrm>
          <a:off x="2335984"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335984" y="1681481"/>
        <a:ext cx="314491" cy="315339"/>
      </dsp:txXfrm>
    </dsp:sp>
    <dsp:sp modelId="{B2F68864-1703-4988-8DFE-1F09E090F3BB}">
      <dsp:nvSpPr>
        <dsp:cNvPr id="0" name=""/>
        <dsp:cNvSpPr/>
      </dsp:nvSpPr>
      <dsp:spPr>
        <a:xfrm>
          <a:off x="2971748" y="1203386"/>
          <a:ext cx="2119215" cy="127152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Preassessment Phase</a:t>
          </a:r>
        </a:p>
      </dsp:txBody>
      <dsp:txXfrm>
        <a:off x="3008990" y="1240628"/>
        <a:ext cx="2044731" cy="1197045"/>
      </dsp:txXfrm>
    </dsp:sp>
    <dsp:sp modelId="{C8BD4611-D696-4F2D-B244-3FFA707AEAEB}">
      <dsp:nvSpPr>
        <dsp:cNvPr id="0" name=""/>
        <dsp:cNvSpPr/>
      </dsp:nvSpPr>
      <dsp:spPr>
        <a:xfrm>
          <a:off x="5302885"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302885" y="1681481"/>
        <a:ext cx="314491" cy="315339"/>
      </dsp:txXfrm>
    </dsp:sp>
    <dsp:sp modelId="{8AD40537-A77B-42E1-A70B-BFE7EA042C78}">
      <dsp:nvSpPr>
        <dsp:cNvPr id="0" name=""/>
        <dsp:cNvSpPr/>
      </dsp:nvSpPr>
      <dsp:spPr>
        <a:xfrm>
          <a:off x="5938650" y="1203386"/>
          <a:ext cx="2119215" cy="1271529"/>
        </a:xfrm>
        <a:prstGeom prst="roundRect">
          <a:avLst>
            <a:gd name="adj" fmla="val 10000"/>
          </a:avLst>
        </a:prstGeom>
        <a:solidFill>
          <a:srgbClr val="1A3260">
            <a:hueOff val="0"/>
            <a:satOff val="0"/>
            <a:lumOff val="0"/>
            <a:alphaOff val="0"/>
          </a:srgbClr>
        </a:solidFill>
        <a:ln w="22225" cap="rnd"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solidFill>
                <a:prstClr val="white"/>
              </a:solidFill>
              <a:latin typeface="Gill Sans MT" panose="020B0502020104020203"/>
              <a:ea typeface="+mn-ea"/>
              <a:cs typeface="+mn-cs"/>
            </a:rPr>
            <a:t>Restoration Planning Phase</a:t>
          </a:r>
        </a:p>
      </dsp:txBody>
      <dsp:txXfrm>
        <a:off x="5975892" y="1240628"/>
        <a:ext cx="2044731" cy="1197045"/>
      </dsp:txXfrm>
    </dsp:sp>
    <dsp:sp modelId="{49F47B9D-20E3-472B-83A2-EDAD9D31FC16}">
      <dsp:nvSpPr>
        <dsp:cNvPr id="0" name=""/>
        <dsp:cNvSpPr/>
      </dsp:nvSpPr>
      <dsp:spPr>
        <a:xfrm>
          <a:off x="8269787" y="1576368"/>
          <a:ext cx="449273" cy="52556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269787" y="1681481"/>
        <a:ext cx="314491" cy="315339"/>
      </dsp:txXfrm>
    </dsp:sp>
    <dsp:sp modelId="{592BCA4E-976F-4F35-AAFD-AEA0F8923B7E}">
      <dsp:nvSpPr>
        <dsp:cNvPr id="0" name=""/>
        <dsp:cNvSpPr/>
      </dsp:nvSpPr>
      <dsp:spPr>
        <a:xfrm>
          <a:off x="8905552" y="1203386"/>
          <a:ext cx="2119215" cy="1271529"/>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Restoration Implementation Phase</a:t>
          </a:r>
        </a:p>
      </dsp:txBody>
      <dsp:txXfrm>
        <a:off x="8942794" y="1240628"/>
        <a:ext cx="2044731" cy="11970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D2086-F7CC-4C86-B772-305D015956CD}">
      <dsp:nvSpPr>
        <dsp:cNvPr id="0" name=""/>
        <dsp:cNvSpPr/>
      </dsp:nvSpPr>
      <dsp:spPr>
        <a:xfrm>
          <a:off x="816974" y="187850"/>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6EC27B-8584-4477-BB13-FB938092F959}">
      <dsp:nvSpPr>
        <dsp:cNvPr id="0" name=""/>
        <dsp:cNvSpPr/>
      </dsp:nvSpPr>
      <dsp:spPr>
        <a:xfrm>
          <a:off x="816974" y="184185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b="0" kern="1200"/>
            <a:t>Injury assessment</a:t>
          </a:r>
          <a:endParaRPr lang="en-US" sz="3600" kern="1200"/>
        </a:p>
      </dsp:txBody>
      <dsp:txXfrm>
        <a:off x="816974" y="1841859"/>
        <a:ext cx="4320000" cy="648000"/>
      </dsp:txXfrm>
    </dsp:sp>
    <dsp:sp modelId="{219431FE-45D2-4B30-B4C7-E3C856F5E388}">
      <dsp:nvSpPr>
        <dsp:cNvPr id="0" name=""/>
        <dsp:cNvSpPr/>
      </dsp:nvSpPr>
      <dsp:spPr>
        <a:xfrm>
          <a:off x="816974" y="2555910"/>
          <a:ext cx="4320000" cy="93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b="0" kern="1200"/>
            <a:t>Injury determination</a:t>
          </a:r>
          <a:endParaRPr lang="en-US" sz="1700" kern="1200"/>
        </a:p>
        <a:p>
          <a:pPr marL="0" lvl="0" indent="0" algn="l" defTabSz="755650">
            <a:lnSpc>
              <a:spcPct val="100000"/>
            </a:lnSpc>
            <a:spcBef>
              <a:spcPct val="0"/>
            </a:spcBef>
            <a:spcAft>
              <a:spcPct val="35000"/>
            </a:spcAft>
            <a:buNone/>
          </a:pPr>
          <a:r>
            <a:rPr lang="en-US" sz="1700" b="0" kern="1200"/>
            <a:t>Injury quantification</a:t>
          </a:r>
          <a:endParaRPr lang="en-US" sz="1700" kern="1200"/>
        </a:p>
      </dsp:txBody>
      <dsp:txXfrm>
        <a:off x="816974" y="2555910"/>
        <a:ext cx="4320000" cy="934476"/>
      </dsp:txXfrm>
    </dsp:sp>
    <dsp:sp modelId="{5C609E13-1B60-4EAF-BEC5-CF8F8A9DE9BB}">
      <dsp:nvSpPr>
        <dsp:cNvPr id="0" name=""/>
        <dsp:cNvSpPr/>
      </dsp:nvSpPr>
      <dsp:spPr>
        <a:xfrm>
          <a:off x="5892975" y="187850"/>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995A4BB-2D6D-433C-AE34-1865153749A2}">
      <dsp:nvSpPr>
        <dsp:cNvPr id="0" name=""/>
        <dsp:cNvSpPr/>
      </dsp:nvSpPr>
      <dsp:spPr>
        <a:xfrm>
          <a:off x="5892975" y="1841859"/>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b="0" kern="1200" dirty="0"/>
            <a:t>Restoration selection</a:t>
          </a:r>
          <a:endParaRPr lang="en-US" sz="3600" kern="1200" dirty="0"/>
        </a:p>
      </dsp:txBody>
      <dsp:txXfrm>
        <a:off x="5892975" y="1841859"/>
        <a:ext cx="4320000" cy="648000"/>
      </dsp:txXfrm>
    </dsp:sp>
    <dsp:sp modelId="{90B9CE07-112B-4A96-9C76-D0916BD64F96}">
      <dsp:nvSpPr>
        <dsp:cNvPr id="0" name=""/>
        <dsp:cNvSpPr/>
      </dsp:nvSpPr>
      <dsp:spPr>
        <a:xfrm>
          <a:off x="5892975" y="2555910"/>
          <a:ext cx="4320000" cy="934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Develop restoration alternatives</a:t>
          </a:r>
        </a:p>
        <a:p>
          <a:pPr marL="0" lvl="0" indent="0" algn="l" defTabSz="755650">
            <a:lnSpc>
              <a:spcPct val="100000"/>
            </a:lnSpc>
            <a:spcBef>
              <a:spcPct val="0"/>
            </a:spcBef>
            <a:spcAft>
              <a:spcPct val="35000"/>
            </a:spcAft>
            <a:buNone/>
          </a:pPr>
          <a:r>
            <a:rPr lang="en-US" sz="1700" kern="1200" dirty="0"/>
            <a:t>Evaluate alternatives</a:t>
          </a:r>
        </a:p>
        <a:p>
          <a:pPr marL="0" lvl="0" indent="0" algn="l" defTabSz="755650">
            <a:lnSpc>
              <a:spcPct val="100000"/>
            </a:lnSpc>
            <a:spcBef>
              <a:spcPct val="0"/>
            </a:spcBef>
            <a:spcAft>
              <a:spcPct val="35000"/>
            </a:spcAft>
            <a:buNone/>
          </a:pPr>
          <a:r>
            <a:rPr lang="en-US" sz="1700" kern="1200" dirty="0"/>
            <a:t>Develop restoration plans</a:t>
          </a:r>
        </a:p>
      </dsp:txBody>
      <dsp:txXfrm>
        <a:off x="5892975" y="2555910"/>
        <a:ext cx="4320000" cy="934476"/>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6A7757-A038-481B-83FD-010F196034AC}" type="datetimeFigureOut">
              <a:rPr lang="en-US" smtClean="0"/>
              <a:t>6/26/2024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A0EF6A-F133-4E80-BC88-663B802D86FC}" type="slidenum">
              <a:rPr lang="en-US" smtClean="0"/>
              <a:t>‹#›</a:t>
            </a:fld>
            <a:endParaRPr lang="en-US"/>
          </a:p>
        </p:txBody>
      </p:sp>
    </p:spTree>
    <p:extLst>
      <p:ext uri="{BB962C8B-B14F-4D97-AF65-F5344CB8AC3E}">
        <p14:creationId xmlns:p14="http://schemas.microsoft.com/office/powerpoint/2010/main" val="40679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0EF6A-F133-4E80-BC88-663B802D86FC}" type="slidenum">
              <a:rPr lang="en-US" smtClean="0"/>
              <a:t>1</a:t>
            </a:fld>
            <a:endParaRPr lang="en-US"/>
          </a:p>
        </p:txBody>
      </p:sp>
    </p:spTree>
    <p:extLst>
      <p:ext uri="{BB962C8B-B14F-4D97-AF65-F5344CB8AC3E}">
        <p14:creationId xmlns:p14="http://schemas.microsoft.com/office/powerpoint/2010/main" val="1221304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 we’re looking at is called the Assessment Area – I know there’s a lot on this map, but briefly we’re looking at the site where the derailment occurred, upstream areas that were impacted by the river closure, and downstream areas affected by the closure and the asphalt. So the yellow X is the derailment site, the red triangles show the extents of the river closure, and the purple/pink rectangle shows how far downstream they observed actionable asphalt during the cleanup. We’re also looking at tributaries to the Yellowstone – namely the Stillwater River, which had some initial emergency closures immediately after the spill and recreational use of the lower section may have been impacted by the operations in Columbus.</a:t>
            </a:r>
          </a:p>
        </p:txBody>
      </p:sp>
      <p:sp>
        <p:nvSpPr>
          <p:cNvPr id="4" name="Slide Number Placeholder 3"/>
          <p:cNvSpPr>
            <a:spLocks noGrp="1"/>
          </p:cNvSpPr>
          <p:nvPr>
            <p:ph type="sldNum" sz="quarter" idx="5"/>
          </p:nvPr>
        </p:nvSpPr>
        <p:spPr/>
        <p:txBody>
          <a:bodyPr/>
          <a:lstStyle/>
          <a:p>
            <a:fld id="{51A0EF6A-F133-4E80-BC88-663B802D86FC}" type="slidenum">
              <a:rPr lang="en-US" smtClean="0"/>
              <a:t>15</a:t>
            </a:fld>
            <a:endParaRPr lang="en-US"/>
          </a:p>
        </p:txBody>
      </p:sp>
    </p:spTree>
    <p:extLst>
      <p:ext uri="{BB962C8B-B14F-4D97-AF65-F5344CB8AC3E}">
        <p14:creationId xmlns:p14="http://schemas.microsoft.com/office/powerpoint/2010/main" val="3792433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far as impacts to recreational services caused by the spill and response actions, there were initial emergency closures on the Yellowstone and Stillwater Rivers. Then about 3.5 miles of the Yellowstone was officially closed for about a month while the cleanup was going on. Holmgren Ranch FAS was closed for about 3 weeks while it was heavily used for cleanup operations, and the Itch-</a:t>
            </a:r>
            <a:r>
              <a:rPr lang="en-US" dirty="0" err="1"/>
              <a:t>Kep</a:t>
            </a:r>
            <a:r>
              <a:rPr lang="en-US" dirty="0"/>
              <a:t>-Pe boat ramp was closed for about 2 weeks for the cleanup operations. In addition to official closures, there were boats going up and down the river and other FASs used for staging areas, which may have impacted people’s use and enjoyment of the river.</a:t>
            </a:r>
          </a:p>
        </p:txBody>
      </p:sp>
      <p:sp>
        <p:nvSpPr>
          <p:cNvPr id="4" name="Slide Number Placeholder 3"/>
          <p:cNvSpPr>
            <a:spLocks noGrp="1"/>
          </p:cNvSpPr>
          <p:nvPr>
            <p:ph type="sldNum" sz="quarter" idx="5"/>
          </p:nvPr>
        </p:nvSpPr>
        <p:spPr/>
        <p:txBody>
          <a:bodyPr/>
          <a:lstStyle/>
          <a:p>
            <a:fld id="{51A0EF6A-F133-4E80-BC88-663B802D86FC}" type="slidenum">
              <a:rPr lang="en-US" smtClean="0"/>
              <a:t>16</a:t>
            </a:fld>
            <a:endParaRPr lang="en-US"/>
          </a:p>
        </p:txBody>
      </p:sp>
    </p:spTree>
    <p:extLst>
      <p:ext uri="{BB962C8B-B14F-4D97-AF65-F5344CB8AC3E}">
        <p14:creationId xmlns:p14="http://schemas.microsoft.com/office/powerpoint/2010/main" val="4131759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ecological side, we saw bird, snake, and invertebrate fatalities resulting from the spill – in the photos here you can see an oiled bird, a spider stuck in the asphalt, and some beetles stuck in the asphalt. There’s also asphalt in different habitats along the river and we know there’s quite a bit still out there. And as part of the cleanup there were alterations to the shoreline, for example when they built a causeway to get out to the train or excavated a channel at Buffalo Mirage. Again, we look at the impacts from the asphalt itself but also from the cleanup operations.</a:t>
            </a:r>
          </a:p>
          <a:p>
            <a:r>
              <a:rPr lang="en-US" dirty="0"/>
              <a:t>For the fish, FWP did some fish sampling immediately following the spill and found abrasions and lesions on the fish around the spill site as well as petroleum-related contaminants (PAHs) in the fish tissue. This led FWP to issue a fish consumption advisory. The sampling was done because the train derailed, but we have not been able to draw a clear link between the derailment and the contamination in the fish. Some folks from FWP are here if you have questions about the fish consumption advisory, but for the purpose of the NRDA Work Plan, any contamination in the fish would feed into our ecological injury, as well as recreational injury if it led to a fish consumption advisory. However, we have to be able to show the pathway from the derailment to the fish and we’re not sure if that’s the case. So, we have this in the work plan and we will look into it, but we’re not sure if it will end up being part of the final claim.</a:t>
            </a:r>
          </a:p>
        </p:txBody>
      </p:sp>
      <p:sp>
        <p:nvSpPr>
          <p:cNvPr id="4" name="Slide Number Placeholder 3"/>
          <p:cNvSpPr>
            <a:spLocks noGrp="1"/>
          </p:cNvSpPr>
          <p:nvPr>
            <p:ph type="sldNum" sz="quarter" idx="5"/>
          </p:nvPr>
        </p:nvSpPr>
        <p:spPr/>
        <p:txBody>
          <a:bodyPr/>
          <a:lstStyle/>
          <a:p>
            <a:fld id="{51A0EF6A-F133-4E80-BC88-663B802D86FC}" type="slidenum">
              <a:rPr lang="en-US" smtClean="0"/>
              <a:t>17</a:t>
            </a:fld>
            <a:endParaRPr lang="en-US"/>
          </a:p>
        </p:txBody>
      </p:sp>
    </p:spTree>
    <p:extLst>
      <p:ext uri="{BB962C8B-B14F-4D97-AF65-F5344CB8AC3E}">
        <p14:creationId xmlns:p14="http://schemas.microsoft.com/office/powerpoint/2010/main" val="614105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next I’m going to talk about how we assess injury, but I wanted to throw this graph up again to help explain the goal of what we’re doing. Doug explained this already, but we’re looking at the total injuries – so that’s adverse impacts to natural resource or reduction in the services they provide – and we’re looking at spatial extent of the injuries as well as the amount of time the resources were injured. Again, that whole shaded area is the injury. So we’re looking at identifying what the injuries are and then quantifying them, and then we can look at how to make the public whole for those injuries. </a:t>
            </a:r>
          </a:p>
        </p:txBody>
      </p:sp>
      <p:sp>
        <p:nvSpPr>
          <p:cNvPr id="4" name="Slide Number Placeholder 3"/>
          <p:cNvSpPr>
            <a:spLocks noGrp="1"/>
          </p:cNvSpPr>
          <p:nvPr>
            <p:ph type="sldNum" sz="quarter" idx="5"/>
          </p:nvPr>
        </p:nvSpPr>
        <p:spPr/>
        <p:txBody>
          <a:bodyPr/>
          <a:lstStyle/>
          <a:p>
            <a:fld id="{51A0EF6A-F133-4E80-BC88-663B802D86FC}" type="slidenum">
              <a:rPr lang="en-US" smtClean="0"/>
              <a:t>18</a:t>
            </a:fld>
            <a:endParaRPr lang="en-US"/>
          </a:p>
        </p:txBody>
      </p:sp>
    </p:spTree>
    <p:extLst>
      <p:ext uri="{BB962C8B-B14F-4D97-AF65-F5344CB8AC3E}">
        <p14:creationId xmlns:p14="http://schemas.microsoft.com/office/powerpoint/2010/main" val="278689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again, first is the injury identification – this looks a little different for recreational and ecological resources. On the recreation side, we’re looking at the degree to which injuries to public services occurred as a result of the incident and response actions. We’re looking at fishing, boating, rafting, swimming, rockhounding – all the different ways people use the river recreationally. And we’re going to look at the reduction in use of the river using data collected by FWP. Every other year FWP does surveys in Montana to look at fishing pressure on different rivers. We have the survey data from 2013 to 2021, and lucky for us 2023 was also a survey year. So we can look at the fishing pressure data for 2023 and compare that to the historic data to get an idea of whether there was a reduction in use due to the spill and cleanup operations. </a:t>
            </a:r>
          </a:p>
          <a:p>
            <a:r>
              <a:rPr lang="en-US" dirty="0"/>
              <a:t>On the ecological side, we’re proposing to look at the injury to the entire habitat. From the asphalt, we’ll look at the area of habitat physically covered, or smothered, by the asphalt. We’ll also look at impacts to habitat from the response operations – so heavy equipment use, staging grounds, and channel excavation. There was also riprap placed above the derailment using materials from the response actions – we’re not sure if this is something that can be included in a claim, but we don’t know enough about it yet so we’re going to look into it as part of the assessment. And then we’ll look at sample data from different site media, like surface water and sediment, to see if there’s contamination at levels that could cause adverse effects to natural resources.</a:t>
            </a:r>
          </a:p>
        </p:txBody>
      </p:sp>
      <p:sp>
        <p:nvSpPr>
          <p:cNvPr id="4" name="Slide Number Placeholder 3"/>
          <p:cNvSpPr>
            <a:spLocks noGrp="1"/>
          </p:cNvSpPr>
          <p:nvPr>
            <p:ph type="sldNum" sz="quarter" idx="5"/>
          </p:nvPr>
        </p:nvSpPr>
        <p:spPr/>
        <p:txBody>
          <a:bodyPr/>
          <a:lstStyle/>
          <a:p>
            <a:fld id="{51A0EF6A-F133-4E80-BC88-663B802D86FC}" type="slidenum">
              <a:rPr lang="en-US" smtClean="0"/>
              <a:t>19</a:t>
            </a:fld>
            <a:endParaRPr lang="en-US"/>
          </a:p>
        </p:txBody>
      </p:sp>
    </p:spTree>
    <p:extLst>
      <p:ext uri="{BB962C8B-B14F-4D97-AF65-F5344CB8AC3E}">
        <p14:creationId xmlns:p14="http://schemas.microsoft.com/office/powerpoint/2010/main" val="311470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how we’ll look at the injury, then we have to quantify the injury. For recreational services, we’ll use a benefits transfer approach. To do this, we can assign a dollar value to each type of recreational use of the river – so we’ll say people value a day of recreational fishing at $X per day. And we won’t just make up numbers, there are values established in the literature for this that have been developed by economists. Then we can look at the lost user days estimated from the fishing pressure data and multiply that by the $/day for each activity and come up with an overall dollar amount to represent the recreational losses.</a:t>
            </a:r>
          </a:p>
          <a:p>
            <a:r>
              <a:rPr lang="en-US" dirty="0"/>
              <a:t>On the ecological side, we’ll use a technique called the Habitat Equivalency Analysis, or HEA. This looks at the services provided by habitat and focuses on quantifiable metrics so we can look at a reduction in services provided by the habitat. The area will be defined by the area of habitat covered by asphalt, which we consider degraded habitat. So we’ll look at the reduction in services from that degraded area over time, and that’s expressed in discounted service acre years, or DSAYs. So basically the reduction in services, per acre, per year. Overall we’ll look at the injuries as debits, and then we’ll look at restoration as credits and we’ll try to balance debits and credits. This is a complicated process, we have our expert online if people want to get into it, but that’s the general process we’re proposing for looking at ecological injuries – covering the entire habitat and services provided to wildlife, in both a spatial context and a temporal context.</a:t>
            </a:r>
          </a:p>
        </p:txBody>
      </p:sp>
      <p:sp>
        <p:nvSpPr>
          <p:cNvPr id="4" name="Slide Number Placeholder 3"/>
          <p:cNvSpPr>
            <a:spLocks noGrp="1"/>
          </p:cNvSpPr>
          <p:nvPr>
            <p:ph type="sldNum" sz="quarter" idx="5"/>
          </p:nvPr>
        </p:nvSpPr>
        <p:spPr/>
        <p:txBody>
          <a:bodyPr/>
          <a:lstStyle/>
          <a:p>
            <a:fld id="{51A0EF6A-F133-4E80-BC88-663B802D86FC}" type="slidenum">
              <a:rPr lang="en-US" smtClean="0"/>
              <a:t>20</a:t>
            </a:fld>
            <a:endParaRPr lang="en-US"/>
          </a:p>
        </p:txBody>
      </p:sp>
    </p:spTree>
    <p:extLst>
      <p:ext uri="{BB962C8B-B14F-4D97-AF65-F5344CB8AC3E}">
        <p14:creationId xmlns:p14="http://schemas.microsoft.com/office/powerpoint/2010/main" val="137685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That’s what’s covered in the Work Plan that we have out right now – it’s our plan for assessing the injury. The next step in the NRDA process is restoration selection, it’s not covered in the work plan but I want to talk about it briefly because I think it might help give some context for why we’re doing things this way.</a:t>
            </a:r>
          </a:p>
        </p:txBody>
      </p:sp>
      <p:sp>
        <p:nvSpPr>
          <p:cNvPr id="4" name="Slide Number Placeholder 3"/>
          <p:cNvSpPr>
            <a:spLocks noGrp="1"/>
          </p:cNvSpPr>
          <p:nvPr>
            <p:ph type="sldNum" sz="quarter" idx="5"/>
          </p:nvPr>
        </p:nvSpPr>
        <p:spPr/>
        <p:txBody>
          <a:bodyPr/>
          <a:lstStyle/>
          <a:p>
            <a:fld id="{51A0EF6A-F133-4E80-BC88-663B802D86FC}" type="slidenum">
              <a:rPr lang="en-US" smtClean="0"/>
              <a:t>21</a:t>
            </a:fld>
            <a:endParaRPr lang="en-US"/>
          </a:p>
        </p:txBody>
      </p:sp>
    </p:spTree>
    <p:extLst>
      <p:ext uri="{BB962C8B-B14F-4D97-AF65-F5344CB8AC3E}">
        <p14:creationId xmlns:p14="http://schemas.microsoft.com/office/powerpoint/2010/main" val="2238518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recreational side, we’ll estimate the lost days and convert that to a dollar amount, then we’ll determine appropriate restoration actions to compensate people for those losses. This could look like constructing a new fishing access site that improves access to the Yellowstone River, or something like that.</a:t>
            </a:r>
          </a:p>
          <a:p>
            <a:r>
              <a:rPr lang="en-US" dirty="0"/>
              <a:t>On the ecological side, we’ll determine that debit as discounted service acre years, and then we’ll determine the credits – so that’s looking at improving habitat through restoration actions. So the goal is to look at the debits on the injury side and balance that with credits on the restoration side. Then we can convert the credits to a dollar amount as well using the cost of restoration per DSAY. So again, this is complicated, and this portion isn’t covered in the work plan, but hopefully it gives you an idea of we can convert injuries to natural resources into monetary damages.</a:t>
            </a:r>
          </a:p>
        </p:txBody>
      </p:sp>
      <p:sp>
        <p:nvSpPr>
          <p:cNvPr id="4" name="Slide Number Placeholder 3"/>
          <p:cNvSpPr>
            <a:spLocks noGrp="1"/>
          </p:cNvSpPr>
          <p:nvPr>
            <p:ph type="sldNum" sz="quarter" idx="5"/>
          </p:nvPr>
        </p:nvSpPr>
        <p:spPr/>
        <p:txBody>
          <a:bodyPr/>
          <a:lstStyle/>
          <a:p>
            <a:fld id="{51A0EF6A-F133-4E80-BC88-663B802D86FC}" type="slidenum">
              <a:rPr lang="en-US" smtClean="0"/>
              <a:t>22</a:t>
            </a:fld>
            <a:endParaRPr lang="en-US"/>
          </a:p>
        </p:txBody>
      </p:sp>
    </p:spTree>
    <p:extLst>
      <p:ext uri="{BB962C8B-B14F-4D97-AF65-F5344CB8AC3E}">
        <p14:creationId xmlns:p14="http://schemas.microsoft.com/office/powerpoint/2010/main" val="4014851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that’s what’s in the Work Plan, plus a little bit. We’re here to solicit feedback on the work plan, so if you have any thoughts on the assessment approach that we’re taking, please send it in. Also, if you have any additional information about how the natural resources or services were impacted by the spill, we’d be interested in hearing that as well. So any impacts to habitat or wildlife, or how the asphalt spill impacted recreational use of the river. If you’re out on the river and see asphalt, I also just want to put out a reminder that you can (and should) report that to the MRL – the email is rpderailment@mtrail.com. MRL shares these reports with us, so we’ll also get that information. And if you see any impacted wildlife, please share that with FWP (who will share it with us) and the Oiled Wildlife Care Network Response Hotline.</a:t>
            </a:r>
          </a:p>
        </p:txBody>
      </p:sp>
      <p:sp>
        <p:nvSpPr>
          <p:cNvPr id="4" name="Slide Number Placeholder 3"/>
          <p:cNvSpPr>
            <a:spLocks noGrp="1"/>
          </p:cNvSpPr>
          <p:nvPr>
            <p:ph type="sldNum" sz="quarter" idx="5"/>
          </p:nvPr>
        </p:nvSpPr>
        <p:spPr/>
        <p:txBody>
          <a:bodyPr/>
          <a:lstStyle/>
          <a:p>
            <a:fld id="{51A0EF6A-F133-4E80-BC88-663B802D86FC}" type="slidenum">
              <a:rPr lang="en-US" smtClean="0"/>
              <a:t>23</a:t>
            </a:fld>
            <a:endParaRPr lang="en-US"/>
          </a:p>
        </p:txBody>
      </p:sp>
    </p:spTree>
    <p:extLst>
      <p:ext uri="{BB962C8B-B14F-4D97-AF65-F5344CB8AC3E}">
        <p14:creationId xmlns:p14="http://schemas.microsoft.com/office/powerpoint/2010/main" val="1636699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comments on the work plan, please send them to us by July 12. You can email them to nrdp@mt.gov. Please use the subject line Reed Point Draft NRDA Work Plan – we have a couple comment periods going right now so that helps us keep the comments organized. You can mail them to us if you’d prefer. This is the link to where you can find the work plan, and mine and Doug’s contact information. I’ll leave this slide up and we have it printed off if you want to take a copy with you. And with that we can take questions. Thank you!</a:t>
            </a:r>
          </a:p>
        </p:txBody>
      </p:sp>
      <p:sp>
        <p:nvSpPr>
          <p:cNvPr id="4" name="Slide Number Placeholder 3"/>
          <p:cNvSpPr>
            <a:spLocks noGrp="1"/>
          </p:cNvSpPr>
          <p:nvPr>
            <p:ph type="sldNum" sz="quarter" idx="5"/>
          </p:nvPr>
        </p:nvSpPr>
        <p:spPr/>
        <p:txBody>
          <a:bodyPr/>
          <a:lstStyle/>
          <a:p>
            <a:fld id="{51A0EF6A-F133-4E80-BC88-663B802D86FC}" type="slidenum">
              <a:rPr lang="en-US" smtClean="0"/>
              <a:t>24</a:t>
            </a:fld>
            <a:endParaRPr lang="en-US"/>
          </a:p>
        </p:txBody>
      </p:sp>
    </p:spTree>
    <p:extLst>
      <p:ext uri="{BB962C8B-B14F-4D97-AF65-F5344CB8AC3E}">
        <p14:creationId xmlns:p14="http://schemas.microsoft.com/office/powerpoint/2010/main" val="406929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0EF6A-F133-4E80-BC88-663B802D86FC}" type="slidenum">
              <a:rPr lang="en-US" smtClean="0"/>
              <a:t>5</a:t>
            </a:fld>
            <a:endParaRPr lang="en-US"/>
          </a:p>
        </p:txBody>
      </p:sp>
    </p:spTree>
    <p:extLst>
      <p:ext uri="{BB962C8B-B14F-4D97-AF65-F5344CB8AC3E}">
        <p14:creationId xmlns:p14="http://schemas.microsoft.com/office/powerpoint/2010/main" val="2006362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A0EF6A-F133-4E80-BC88-663B802D86FC}" type="slidenum">
              <a:rPr lang="en-US" smtClean="0"/>
              <a:t>26</a:t>
            </a:fld>
            <a:endParaRPr lang="en-US"/>
          </a:p>
        </p:txBody>
      </p:sp>
    </p:spTree>
    <p:extLst>
      <p:ext uri="{BB962C8B-B14F-4D97-AF65-F5344CB8AC3E}">
        <p14:creationId xmlns:p14="http://schemas.microsoft.com/office/powerpoint/2010/main" val="1023580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Sydney Stewart with NRDP – I’ll get into the specifics of Reed Point. This shows the general natural resource damage assessment (NRDA) process under the Oil Pollution Act. First there’s a spill and probably what most of you are familiar with so far is the cleanup, which is usually overseen by EPA and DEQ. The NRDA process is separate from the cleanup, but there is some overlap. There are three main phases – the preassessment, restoration planning, and restoration implementation phases. So I’ll run through each of these but first I want to talk about the spill itself – I’m sure people here are pretty familiar with it, but just to set the stage for the presentation…</a:t>
            </a:r>
          </a:p>
        </p:txBody>
      </p:sp>
      <p:sp>
        <p:nvSpPr>
          <p:cNvPr id="4" name="Slide Number Placeholder 3"/>
          <p:cNvSpPr>
            <a:spLocks noGrp="1"/>
          </p:cNvSpPr>
          <p:nvPr>
            <p:ph type="sldNum" sz="quarter" idx="5"/>
          </p:nvPr>
        </p:nvSpPr>
        <p:spPr/>
        <p:txBody>
          <a:bodyPr/>
          <a:lstStyle/>
          <a:p>
            <a:fld id="{51A0EF6A-F133-4E80-BC88-663B802D86FC}" type="slidenum">
              <a:rPr lang="en-US" smtClean="0"/>
              <a:t>8</a:t>
            </a:fld>
            <a:endParaRPr lang="en-US"/>
          </a:p>
        </p:txBody>
      </p:sp>
    </p:spTree>
    <p:extLst>
      <p:ext uri="{BB962C8B-B14F-4D97-AF65-F5344CB8AC3E}">
        <p14:creationId xmlns:p14="http://schemas.microsoft.com/office/powerpoint/2010/main" val="3671855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June 24, 2023 a train derailed into the Yellowstone River. Train cars carrying liquified petroleum asphalt, sulfur, and scrap metal released contents into the Yellowstone River. Montana Rail Link (MRL) is the responsible party for the incident and because asphalt is an oil product they are liable for natural resource damages under the Oil Pollution Act or OPA. They’re liable for injuries to natural resources caused by the release of the asphalt and associated response/cleanup actions.</a:t>
            </a:r>
          </a:p>
        </p:txBody>
      </p:sp>
      <p:sp>
        <p:nvSpPr>
          <p:cNvPr id="4" name="Slide Number Placeholder 3"/>
          <p:cNvSpPr>
            <a:spLocks noGrp="1"/>
          </p:cNvSpPr>
          <p:nvPr>
            <p:ph type="sldNum" sz="quarter" idx="5"/>
          </p:nvPr>
        </p:nvSpPr>
        <p:spPr/>
        <p:txBody>
          <a:bodyPr/>
          <a:lstStyle/>
          <a:p>
            <a:fld id="{51A0EF6A-F133-4E80-BC88-663B802D86FC}" type="slidenum">
              <a:rPr lang="en-US" smtClean="0"/>
              <a:t>9</a:t>
            </a:fld>
            <a:endParaRPr lang="en-US"/>
          </a:p>
        </p:txBody>
      </p:sp>
    </p:spTree>
    <p:extLst>
      <p:ext uri="{BB962C8B-B14F-4D97-AF65-F5344CB8AC3E}">
        <p14:creationId xmlns:p14="http://schemas.microsoft.com/office/powerpoint/2010/main" val="2277769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Asphalt was found in the Yellowstone River over 130 miles downstream of the spill site and impacted many different habitat types – you can see in the photos here asphalt on rocky shorelines, in the river, and on vegetation. Approximately 60% of the asphalt was removed during the cleanup operations, meaning approximately 180,000 pounds still remain in the environment.</a:t>
            </a:r>
          </a:p>
        </p:txBody>
      </p:sp>
      <p:sp>
        <p:nvSpPr>
          <p:cNvPr id="4" name="Slide Number Placeholder 3"/>
          <p:cNvSpPr>
            <a:spLocks noGrp="1"/>
          </p:cNvSpPr>
          <p:nvPr>
            <p:ph type="sldNum" sz="quarter" idx="5"/>
          </p:nvPr>
        </p:nvSpPr>
        <p:spPr/>
        <p:txBody>
          <a:bodyPr/>
          <a:lstStyle/>
          <a:p>
            <a:fld id="{51A0EF6A-F133-4E80-BC88-663B802D86FC}" type="slidenum">
              <a:rPr lang="en-US" smtClean="0"/>
              <a:t>10</a:t>
            </a:fld>
            <a:endParaRPr lang="en-US"/>
          </a:p>
        </p:txBody>
      </p:sp>
    </p:spTree>
    <p:extLst>
      <p:ext uri="{BB962C8B-B14F-4D97-AF65-F5344CB8AC3E}">
        <p14:creationId xmlns:p14="http://schemas.microsoft.com/office/powerpoint/2010/main" val="351808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in the NRDA process is the preassessment phase. We’ve completed this phase and I’ll just walk through it briefly</a:t>
            </a:r>
          </a:p>
        </p:txBody>
      </p:sp>
      <p:sp>
        <p:nvSpPr>
          <p:cNvPr id="4" name="Slide Number Placeholder 3"/>
          <p:cNvSpPr>
            <a:spLocks noGrp="1"/>
          </p:cNvSpPr>
          <p:nvPr>
            <p:ph type="sldNum" sz="quarter" idx="5"/>
          </p:nvPr>
        </p:nvSpPr>
        <p:spPr/>
        <p:txBody>
          <a:bodyPr/>
          <a:lstStyle/>
          <a:p>
            <a:fld id="{51A0EF6A-F133-4E80-BC88-663B802D86FC}" type="slidenum">
              <a:rPr lang="en-US" smtClean="0"/>
              <a:t>11</a:t>
            </a:fld>
            <a:endParaRPr lang="en-US"/>
          </a:p>
        </p:txBody>
      </p:sp>
    </p:spTree>
    <p:extLst>
      <p:ext uri="{BB962C8B-B14F-4D97-AF65-F5344CB8AC3E}">
        <p14:creationId xmlns:p14="http://schemas.microsoft.com/office/powerpoint/2010/main" val="3700118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phase, we’re looking to see if certain conditions, specified in the OPA regs, are met. Determination of jurisdiction – are there natural resources under the State’s trusteeship that have been affected. Have those natural resources been injured or are they likely to have been injured by the incident. Response actions will not adequately address the injuries – this isn’t to say that response isn’t doing it’s job. The cleanup is aimed at reducing risk to human health and the environment, while restoration is aimed at restoring the natural resources to state they would have been in if the spill had never happened, and compensating the public for any lost use of those resources. So the Unified Command can be doing it’s job as required under OPA and there can still be injuries to natural resources that are not addressed. Finally, we have to look at whether there are feasible restoration actions that exist to address the injuries. If all these conditions are met, the trustee can issue a Notice of Intent to Conduct Restoration Planning and proceed with the NRDA process. At Reed Point, we issued a Notice of Intent to MRL in November. As part of this we invited MRL to participate in the NRDA. We did this because it’s outlined in the regulations and because we see benefits to conducting a participatory NRDA. MRL accepted the invitation – they reimbursed the State for some of the preassessment costs and they are funding development of this NRDA Work Plan. This means MRL is footing the bill for this work rather than the State of Montana. It also means we share data with MRL and MRL shares data with us, and that we work together when we identify data that needs to be collected, avoiding any duplication of efforts. Ultimately, though, it is very clear in our agreement that this is the State’s Work Plan and all final decisions are to be made by the State.</a:t>
            </a:r>
          </a:p>
        </p:txBody>
      </p:sp>
      <p:sp>
        <p:nvSpPr>
          <p:cNvPr id="4" name="Slide Number Placeholder 3"/>
          <p:cNvSpPr>
            <a:spLocks noGrp="1"/>
          </p:cNvSpPr>
          <p:nvPr>
            <p:ph type="sldNum" sz="quarter" idx="5"/>
          </p:nvPr>
        </p:nvSpPr>
        <p:spPr/>
        <p:txBody>
          <a:bodyPr/>
          <a:lstStyle/>
          <a:p>
            <a:fld id="{51A0EF6A-F133-4E80-BC88-663B802D86FC}" type="slidenum">
              <a:rPr lang="en-US" smtClean="0"/>
              <a:t>12</a:t>
            </a:fld>
            <a:endParaRPr lang="en-US"/>
          </a:p>
        </p:txBody>
      </p:sp>
    </p:spTree>
    <p:extLst>
      <p:ext uri="{BB962C8B-B14F-4D97-AF65-F5344CB8AC3E}">
        <p14:creationId xmlns:p14="http://schemas.microsoft.com/office/powerpoint/2010/main" val="1596850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in the Restoration Planning Phase, where we actually do the assessment of injuries and calculation of damages.</a:t>
            </a:r>
          </a:p>
        </p:txBody>
      </p:sp>
      <p:sp>
        <p:nvSpPr>
          <p:cNvPr id="4" name="Slide Number Placeholder 3"/>
          <p:cNvSpPr>
            <a:spLocks noGrp="1"/>
          </p:cNvSpPr>
          <p:nvPr>
            <p:ph type="sldNum" sz="quarter" idx="5"/>
          </p:nvPr>
        </p:nvSpPr>
        <p:spPr/>
        <p:txBody>
          <a:bodyPr/>
          <a:lstStyle/>
          <a:p>
            <a:fld id="{51A0EF6A-F133-4E80-BC88-663B802D86FC}" type="slidenum">
              <a:rPr lang="en-US" smtClean="0"/>
              <a:t>13</a:t>
            </a:fld>
            <a:endParaRPr lang="en-US"/>
          </a:p>
        </p:txBody>
      </p:sp>
    </p:spTree>
    <p:extLst>
      <p:ext uri="{BB962C8B-B14F-4D97-AF65-F5344CB8AC3E}">
        <p14:creationId xmlns:p14="http://schemas.microsoft.com/office/powerpoint/2010/main" val="4077490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parts to this phase – the Injury Assessment and the Restoration Selection. The NRDA Work Plan out for public comment covers the Injury Assessment Phase, both injury determination and injury quantification. Looking at the details of this site, we’re focusing on two types of injuries – Reduction in recreational services and ecological injuries.</a:t>
            </a:r>
          </a:p>
        </p:txBody>
      </p:sp>
      <p:sp>
        <p:nvSpPr>
          <p:cNvPr id="4" name="Slide Number Placeholder 3"/>
          <p:cNvSpPr>
            <a:spLocks noGrp="1"/>
          </p:cNvSpPr>
          <p:nvPr>
            <p:ph type="sldNum" sz="quarter" idx="5"/>
          </p:nvPr>
        </p:nvSpPr>
        <p:spPr/>
        <p:txBody>
          <a:bodyPr/>
          <a:lstStyle/>
          <a:p>
            <a:fld id="{51A0EF6A-F133-4E80-BC88-663B802D86FC}" type="slidenum">
              <a:rPr lang="en-US" smtClean="0"/>
              <a:t>14</a:t>
            </a:fld>
            <a:endParaRPr lang="en-US"/>
          </a:p>
        </p:txBody>
      </p:sp>
    </p:spTree>
    <p:extLst>
      <p:ext uri="{BB962C8B-B14F-4D97-AF65-F5344CB8AC3E}">
        <p14:creationId xmlns:p14="http://schemas.microsoft.com/office/powerpoint/2010/main" val="3494605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5028FEB5-F1C5-41EE-8BFB-03A487002F1F}" type="datetime1">
              <a:rPr lang="en-US" smtClean="0"/>
              <a:t>6/26/2024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912F4AF-18B8-48D6-8011-C9436E7B4F26}" type="slidenum">
              <a:rPr lang="en-US" smtClean="0"/>
              <a:t>‹#›</a:t>
            </a:fld>
            <a:endParaRPr lang="en-US"/>
          </a:p>
        </p:txBody>
      </p:sp>
    </p:spTree>
    <p:extLst>
      <p:ext uri="{BB962C8B-B14F-4D97-AF65-F5344CB8AC3E}">
        <p14:creationId xmlns:p14="http://schemas.microsoft.com/office/powerpoint/2010/main" val="1357678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17631A-D6E5-4C23-B392-81CB1630DAA1}" type="datetime1">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12F4AF-18B8-48D6-8011-C9436E7B4F26}" type="slidenum">
              <a:rPr lang="en-US" smtClean="0"/>
              <a:t>‹#›</a:t>
            </a:fld>
            <a:endParaRPr lang="en-US"/>
          </a:p>
        </p:txBody>
      </p:sp>
    </p:spTree>
    <p:extLst>
      <p:ext uri="{BB962C8B-B14F-4D97-AF65-F5344CB8AC3E}">
        <p14:creationId xmlns:p14="http://schemas.microsoft.com/office/powerpoint/2010/main" val="357286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837D6551-1411-4346-8CD2-7799A1385DBC}" type="datetime1">
              <a:rPr lang="en-US" smtClean="0"/>
              <a:t>6/26/2024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912F4AF-18B8-48D6-8011-C9436E7B4F26}" type="slidenum">
              <a:rPr lang="en-US" smtClean="0"/>
              <a:t>‹#›</a:t>
            </a:fld>
            <a:endParaRPr lang="en-US"/>
          </a:p>
        </p:txBody>
      </p:sp>
    </p:spTree>
    <p:extLst>
      <p:ext uri="{BB962C8B-B14F-4D97-AF65-F5344CB8AC3E}">
        <p14:creationId xmlns:p14="http://schemas.microsoft.com/office/powerpoint/2010/main" val="39392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E3B41C-E2F6-4820-89D2-869CA4BA7034}" type="datetime1">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912F4AF-18B8-48D6-8011-C9436E7B4F26}" type="slidenum">
              <a:rPr lang="en-US" smtClean="0"/>
              <a:t>‹#›</a:t>
            </a:fld>
            <a:endParaRPr lang="en-US"/>
          </a:p>
        </p:txBody>
      </p:sp>
    </p:spTree>
    <p:extLst>
      <p:ext uri="{BB962C8B-B14F-4D97-AF65-F5344CB8AC3E}">
        <p14:creationId xmlns:p14="http://schemas.microsoft.com/office/powerpoint/2010/main" val="2548115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0D3F7717-6611-4A64-95A7-7D2F96C3CCFF}" type="datetime1">
              <a:rPr lang="en-US" smtClean="0"/>
              <a:t>6/26/2024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912F4AF-18B8-48D6-8011-C9436E7B4F26}" type="slidenum">
              <a:rPr lang="en-US" smtClean="0"/>
              <a:t>‹#›</a:t>
            </a:fld>
            <a:endParaRPr lang="en-US"/>
          </a:p>
        </p:txBody>
      </p:sp>
    </p:spTree>
    <p:extLst>
      <p:ext uri="{BB962C8B-B14F-4D97-AF65-F5344CB8AC3E}">
        <p14:creationId xmlns:p14="http://schemas.microsoft.com/office/powerpoint/2010/main" val="247382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DA814A-D24B-4658-85FF-622D72F21D81}" type="datetime1">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2F4AF-18B8-48D6-8011-C9436E7B4F26}" type="slidenum">
              <a:rPr lang="en-US" smtClean="0"/>
              <a:t>‹#›</a:t>
            </a:fld>
            <a:endParaRPr lang="en-US"/>
          </a:p>
        </p:txBody>
      </p:sp>
    </p:spTree>
    <p:extLst>
      <p:ext uri="{BB962C8B-B14F-4D97-AF65-F5344CB8AC3E}">
        <p14:creationId xmlns:p14="http://schemas.microsoft.com/office/powerpoint/2010/main" val="3301719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C17E4F-E47C-4FF1-9B7C-4EA48E1DFF73}" type="datetime1">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12F4AF-18B8-48D6-8011-C9436E7B4F26}" type="slidenum">
              <a:rPr lang="en-US" smtClean="0"/>
              <a:t>‹#›</a:t>
            </a:fld>
            <a:endParaRPr lang="en-US"/>
          </a:p>
        </p:txBody>
      </p:sp>
    </p:spTree>
    <p:extLst>
      <p:ext uri="{BB962C8B-B14F-4D97-AF65-F5344CB8AC3E}">
        <p14:creationId xmlns:p14="http://schemas.microsoft.com/office/powerpoint/2010/main" val="368720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B3BC5A-D370-4DBA-A81E-E68D028A75F1}" type="datetime1">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12F4AF-18B8-48D6-8011-C9436E7B4F26}"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354996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D5B84-AE00-4B42-8072-9C9EE0EDB148}" type="datetime1">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12F4AF-18B8-48D6-8011-C9436E7B4F26}" type="slidenum">
              <a:rPr lang="en-US" smtClean="0"/>
              <a:t>‹#›</a:t>
            </a:fld>
            <a:endParaRPr lang="en-US"/>
          </a:p>
        </p:txBody>
      </p:sp>
    </p:spTree>
    <p:extLst>
      <p:ext uri="{BB962C8B-B14F-4D97-AF65-F5344CB8AC3E}">
        <p14:creationId xmlns:p14="http://schemas.microsoft.com/office/powerpoint/2010/main" val="348943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6C2EA45-9EC9-4BC0-8382-5DA15F43A901}" type="datetime1">
              <a:rPr lang="en-US" smtClean="0"/>
              <a:t>6/26/2024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912F4AF-18B8-48D6-8011-C9436E7B4F26}" type="slidenum">
              <a:rPr lang="en-US" smtClean="0"/>
              <a:t>‹#›</a:t>
            </a:fld>
            <a:endParaRPr lang="en-US"/>
          </a:p>
        </p:txBody>
      </p:sp>
    </p:spTree>
    <p:extLst>
      <p:ext uri="{BB962C8B-B14F-4D97-AF65-F5344CB8AC3E}">
        <p14:creationId xmlns:p14="http://schemas.microsoft.com/office/powerpoint/2010/main" val="352014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4ED559-AF01-4D87-B389-8A13CE97450F}" type="datetime1">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12F4AF-18B8-48D6-8011-C9436E7B4F26}" type="slidenum">
              <a:rPr lang="en-US" smtClean="0"/>
              <a:t>‹#›</a:t>
            </a:fld>
            <a:endParaRPr lang="en-US"/>
          </a:p>
        </p:txBody>
      </p:sp>
    </p:spTree>
    <p:extLst>
      <p:ext uri="{BB962C8B-B14F-4D97-AF65-F5344CB8AC3E}">
        <p14:creationId xmlns:p14="http://schemas.microsoft.com/office/powerpoint/2010/main" val="4105225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FD06257-5659-460C-A3A1-75DEFF1E4922}" type="datetime1">
              <a:rPr lang="en-US" smtClean="0"/>
              <a:t>6/26/2024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912F4AF-18B8-48D6-8011-C9436E7B4F26}"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08447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HEIC"/><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3.xml.rels><?xml version="1.0" encoding="UTF-8" standalone="yes"?>
<Relationships xmlns="http://schemas.openxmlformats.org/package/2006/relationships"><Relationship Id="rId3" Type="http://schemas.openxmlformats.org/officeDocument/2006/relationships/hyperlink" Target="mailto:rpderailment@mtrail.com"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dojmt.gov/lands/nrdp-public-notices/notices-of-public-comment/" TargetMode="External"/><Relationship Id="rId3" Type="http://schemas.openxmlformats.org/officeDocument/2006/relationships/image" Target="../media/image23.jpe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mailto:dougmartin@mt.gov" TargetMode="External"/><Relationship Id="rId5" Type="http://schemas.openxmlformats.org/officeDocument/2006/relationships/hyperlink" Target="mailto:sydney.stewart@mt.gov" TargetMode="External"/><Relationship Id="rId4" Type="http://schemas.openxmlformats.org/officeDocument/2006/relationships/hyperlink" Target="mailto:nrdp@mt.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uscg.mil/Mariners/National-Pollution-Funds-Center/Claim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nrdp@mt.gov" TargetMode="External"/><Relationship Id="rId7" Type="http://schemas.openxmlformats.org/officeDocument/2006/relationships/hyperlink" Target="https://dojmt.gov/lands/nrdp-public-notices/notices-of-public-comment/"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hyperlink" Target="mailto:dougmartin@mt.gov" TargetMode="External"/><Relationship Id="rId4" Type="http://schemas.openxmlformats.org/officeDocument/2006/relationships/hyperlink" Target="mailto:sydney.stewart@mt.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7865A10-0916-A848-7DB4-2040BA9C15FC}"/>
              </a:ext>
            </a:extLst>
          </p:cNvPr>
          <p:cNvGrpSpPr/>
          <p:nvPr/>
        </p:nvGrpSpPr>
        <p:grpSpPr>
          <a:xfrm>
            <a:off x="8581096" y="3355516"/>
            <a:ext cx="2797058" cy="2719488"/>
            <a:chOff x="8411411" y="3195260"/>
            <a:chExt cx="3109017" cy="3022795"/>
          </a:xfrm>
        </p:grpSpPr>
        <p:sp>
          <p:nvSpPr>
            <p:cNvPr id="9" name="Oval 8">
              <a:extLst>
                <a:ext uri="{FF2B5EF4-FFF2-40B4-BE49-F238E27FC236}">
                  <a16:creationId xmlns:a16="http://schemas.microsoft.com/office/drawing/2014/main" id="{2E2A6E1B-F17E-D36B-80AC-BA6582BF8E54}"/>
                </a:ext>
              </a:extLst>
            </p:cNvPr>
            <p:cNvSpPr/>
            <p:nvPr/>
          </p:nvSpPr>
          <p:spPr>
            <a:xfrm>
              <a:off x="8411411" y="3261895"/>
              <a:ext cx="2946400" cy="295616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logo of a fish jumping in the air&#10;&#10;Description automatically generated">
              <a:extLst>
                <a:ext uri="{FF2B5EF4-FFF2-40B4-BE49-F238E27FC236}">
                  <a16:creationId xmlns:a16="http://schemas.microsoft.com/office/drawing/2014/main" id="{E57B0B05-0370-BCDC-EA06-9DD1EBD1A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1411" y="3195260"/>
              <a:ext cx="3109017" cy="3022795"/>
            </a:xfrm>
            <a:prstGeom prst="rect">
              <a:avLst/>
            </a:prstGeom>
          </p:spPr>
        </p:pic>
      </p:grpSp>
      <p:sp>
        <p:nvSpPr>
          <p:cNvPr id="2" name="Title 1">
            <a:extLst>
              <a:ext uri="{FF2B5EF4-FFF2-40B4-BE49-F238E27FC236}">
                <a16:creationId xmlns:a16="http://schemas.microsoft.com/office/drawing/2014/main" id="{BA9BBA1C-6502-C422-8E3F-4E1719A77295}"/>
              </a:ext>
            </a:extLst>
          </p:cNvPr>
          <p:cNvSpPr>
            <a:spLocks noGrp="1"/>
          </p:cNvSpPr>
          <p:nvPr>
            <p:ph type="ctrTitle"/>
          </p:nvPr>
        </p:nvSpPr>
        <p:spPr>
          <a:xfrm>
            <a:off x="581191" y="1020431"/>
            <a:ext cx="10993549" cy="1914644"/>
          </a:xfrm>
        </p:spPr>
        <p:txBody>
          <a:bodyPr>
            <a:normAutofit fontScale="90000"/>
          </a:bodyPr>
          <a:lstStyle/>
          <a:p>
            <a:r>
              <a:rPr lang="en-US" sz="4400" b="1" dirty="0"/>
              <a:t>Draft Natural Resource Damage Assessment work Plan</a:t>
            </a:r>
            <a:br>
              <a:rPr lang="en-US" sz="4400" b="1" dirty="0"/>
            </a:br>
            <a:r>
              <a:rPr lang="en-US" sz="4400" b="1" i="1" dirty="0"/>
              <a:t>Reed Point Bridge Derailment</a:t>
            </a:r>
          </a:p>
        </p:txBody>
      </p:sp>
      <p:sp>
        <p:nvSpPr>
          <p:cNvPr id="7" name="Subtitle 6">
            <a:extLst>
              <a:ext uri="{FF2B5EF4-FFF2-40B4-BE49-F238E27FC236}">
                <a16:creationId xmlns:a16="http://schemas.microsoft.com/office/drawing/2014/main" id="{5C2C0672-C6CE-78A2-0524-C86AA9D12C51}"/>
              </a:ext>
            </a:extLst>
          </p:cNvPr>
          <p:cNvSpPr>
            <a:spLocks noGrp="1"/>
          </p:cNvSpPr>
          <p:nvPr>
            <p:ph type="subTitle" idx="1"/>
          </p:nvPr>
        </p:nvSpPr>
        <p:spPr>
          <a:xfrm>
            <a:off x="504192" y="3181333"/>
            <a:ext cx="7109391" cy="1602423"/>
          </a:xfrm>
        </p:spPr>
        <p:txBody>
          <a:bodyPr>
            <a:normAutofit/>
          </a:bodyPr>
          <a:lstStyle/>
          <a:p>
            <a:pPr>
              <a:spcBef>
                <a:spcPts val="0"/>
              </a:spcBef>
              <a:spcAft>
                <a:spcPts val="0"/>
              </a:spcAft>
            </a:pPr>
            <a:r>
              <a:rPr lang="en-US" sz="2000" dirty="0">
                <a:solidFill>
                  <a:schemeClr val="accent3"/>
                </a:solidFill>
              </a:rPr>
              <a:t>June 26, 2024</a:t>
            </a:r>
          </a:p>
          <a:p>
            <a:pPr>
              <a:spcBef>
                <a:spcPts val="0"/>
              </a:spcBef>
              <a:spcAft>
                <a:spcPts val="0"/>
              </a:spcAft>
            </a:pPr>
            <a:r>
              <a:rPr lang="en-US" sz="2000" dirty="0">
                <a:solidFill>
                  <a:schemeClr val="accent3"/>
                </a:solidFill>
              </a:rPr>
              <a:t>Stillwater County Civic Center</a:t>
            </a:r>
          </a:p>
          <a:p>
            <a:pPr>
              <a:spcBef>
                <a:spcPts val="0"/>
              </a:spcBef>
              <a:spcAft>
                <a:spcPts val="0"/>
              </a:spcAft>
            </a:pPr>
            <a:r>
              <a:rPr lang="en-US" sz="2000" dirty="0">
                <a:solidFill>
                  <a:schemeClr val="accent3"/>
                </a:solidFill>
              </a:rPr>
              <a:t>16 Sheep Dip Road</a:t>
            </a:r>
          </a:p>
          <a:p>
            <a:pPr>
              <a:spcBef>
                <a:spcPts val="0"/>
              </a:spcBef>
              <a:spcAft>
                <a:spcPts val="0"/>
              </a:spcAft>
            </a:pPr>
            <a:r>
              <a:rPr lang="en-US" sz="2000" dirty="0">
                <a:solidFill>
                  <a:schemeClr val="accent3"/>
                </a:solidFill>
              </a:rPr>
              <a:t>Columbus, MT 59019</a:t>
            </a:r>
          </a:p>
        </p:txBody>
      </p:sp>
      <p:sp>
        <p:nvSpPr>
          <p:cNvPr id="5" name="Slide Number Placeholder 4">
            <a:extLst>
              <a:ext uri="{FF2B5EF4-FFF2-40B4-BE49-F238E27FC236}">
                <a16:creationId xmlns:a16="http://schemas.microsoft.com/office/drawing/2014/main" id="{AA67A6F1-3E25-ECCB-75C2-4091DD65E9E4}"/>
              </a:ext>
            </a:extLst>
          </p:cNvPr>
          <p:cNvSpPr>
            <a:spLocks noGrp="1"/>
          </p:cNvSpPr>
          <p:nvPr>
            <p:ph type="sldNum" sz="quarter" idx="12"/>
          </p:nvPr>
        </p:nvSpPr>
        <p:spPr/>
        <p:txBody>
          <a:bodyPr/>
          <a:lstStyle/>
          <a:p>
            <a:fld id="{B912F4AF-18B8-48D6-8011-C9436E7B4F26}" type="slidenum">
              <a:rPr lang="en-US" smtClean="0"/>
              <a:t>1</a:t>
            </a:fld>
            <a:endParaRPr lang="en-US"/>
          </a:p>
        </p:txBody>
      </p:sp>
    </p:spTree>
    <p:extLst>
      <p:ext uri="{BB962C8B-B14F-4D97-AF65-F5344CB8AC3E}">
        <p14:creationId xmlns:p14="http://schemas.microsoft.com/office/powerpoint/2010/main" val="3895878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river with rocks and plants&#10;&#10;Description automatically generated">
            <a:extLst>
              <a:ext uri="{FF2B5EF4-FFF2-40B4-BE49-F238E27FC236}">
                <a16:creationId xmlns:a16="http://schemas.microsoft.com/office/drawing/2014/main" id="{F638BA17-1C2B-553D-46F1-11FF3BA640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01" r="1100"/>
          <a:stretch/>
        </p:blipFill>
        <p:spPr bwMode="auto">
          <a:xfrm>
            <a:off x="448038" y="3850104"/>
            <a:ext cx="7049863" cy="2584157"/>
          </a:xfrm>
          <a:prstGeom prst="rect">
            <a:avLst/>
          </a:prstGeom>
          <a:noFill/>
          <a:ln>
            <a:noFill/>
          </a:ln>
          <a:extLst>
            <a:ext uri="{53640926-AAD7-44D8-BBD7-CCE9431645EC}">
              <a14:shadowObscured xmlns:a14="http://schemas.microsoft.com/office/drawing/2010/main"/>
            </a:ext>
          </a:extLst>
        </p:spPr>
      </p:pic>
      <p:sp>
        <p:nvSpPr>
          <p:cNvPr id="4" name="Title 3">
            <a:extLst>
              <a:ext uri="{FF2B5EF4-FFF2-40B4-BE49-F238E27FC236}">
                <a16:creationId xmlns:a16="http://schemas.microsoft.com/office/drawing/2014/main" id="{7E2D112F-91E2-93CB-96AC-65EA6991B79B}"/>
              </a:ext>
            </a:extLst>
          </p:cNvPr>
          <p:cNvSpPr>
            <a:spLocks noGrp="1"/>
          </p:cNvSpPr>
          <p:nvPr>
            <p:ph type="title"/>
          </p:nvPr>
        </p:nvSpPr>
        <p:spPr>
          <a:xfrm>
            <a:off x="8179814" y="1107673"/>
            <a:ext cx="3427985" cy="596000"/>
          </a:xfrm>
        </p:spPr>
        <p:txBody>
          <a:bodyPr vert="horz" lIns="91440" tIns="45720" rIns="91440" bIns="45720" rtlCol="0" anchor="t">
            <a:normAutofit fontScale="90000"/>
          </a:bodyPr>
          <a:lstStyle/>
          <a:p>
            <a:r>
              <a:rPr lang="en-US" sz="4000" b="1" dirty="0"/>
              <a:t>Overview</a:t>
            </a:r>
            <a:endParaRPr lang="en-US" b="1" dirty="0"/>
          </a:p>
        </p:txBody>
      </p:sp>
      <p:sp>
        <p:nvSpPr>
          <p:cNvPr id="5" name="Content Placeholder 4">
            <a:extLst>
              <a:ext uri="{FF2B5EF4-FFF2-40B4-BE49-F238E27FC236}">
                <a16:creationId xmlns:a16="http://schemas.microsoft.com/office/drawing/2014/main" id="{33C3940D-0996-E09F-B8A4-0AEAF2A748B5}"/>
              </a:ext>
            </a:extLst>
          </p:cNvPr>
          <p:cNvSpPr>
            <a:spLocks noGrp="1"/>
          </p:cNvSpPr>
          <p:nvPr>
            <p:ph idx="1"/>
          </p:nvPr>
        </p:nvSpPr>
        <p:spPr>
          <a:xfrm>
            <a:off x="7680960" y="2011680"/>
            <a:ext cx="3926839" cy="4378884"/>
          </a:xfrm>
        </p:spPr>
        <p:txBody>
          <a:bodyPr vert="horz" lIns="91440" tIns="45720" rIns="91440" bIns="45720" rtlCol="0">
            <a:normAutofit/>
          </a:bodyPr>
          <a:lstStyle/>
          <a:p>
            <a:pPr>
              <a:lnSpc>
                <a:spcPct val="90000"/>
              </a:lnSpc>
            </a:pPr>
            <a:r>
              <a:rPr lang="en-US" sz="2800" dirty="0"/>
              <a:t>Asphalt found in the Yellowstone River over130 miles downstream </a:t>
            </a:r>
          </a:p>
          <a:p>
            <a:pPr>
              <a:lnSpc>
                <a:spcPct val="90000"/>
              </a:lnSpc>
            </a:pPr>
            <a:r>
              <a:rPr lang="en-US" sz="2800" dirty="0"/>
              <a:t>Impacted many habitat types</a:t>
            </a:r>
          </a:p>
          <a:p>
            <a:pPr>
              <a:lnSpc>
                <a:spcPct val="90000"/>
              </a:lnSpc>
            </a:pPr>
            <a:r>
              <a:rPr lang="en-US" sz="2800" dirty="0"/>
              <a:t>Approximately 60% of asphalt removed to date (180,000 </a:t>
            </a:r>
            <a:r>
              <a:rPr lang="en-US" sz="2800" dirty="0" err="1"/>
              <a:t>lbs</a:t>
            </a:r>
            <a:r>
              <a:rPr lang="en-US" sz="2800" dirty="0"/>
              <a:t> remaining)</a:t>
            </a:r>
          </a:p>
        </p:txBody>
      </p:sp>
      <p:sp>
        <p:nvSpPr>
          <p:cNvPr id="2" name="Slide Number Placeholder 1">
            <a:extLst>
              <a:ext uri="{FF2B5EF4-FFF2-40B4-BE49-F238E27FC236}">
                <a16:creationId xmlns:a16="http://schemas.microsoft.com/office/drawing/2014/main" id="{1E33ABBE-A8E5-EC82-DAAF-314AF02FE9A6}"/>
              </a:ext>
            </a:extLst>
          </p:cNvPr>
          <p:cNvSpPr>
            <a:spLocks noGrp="1"/>
          </p:cNvSpPr>
          <p:nvPr>
            <p:ph type="sldNum" sz="quarter" idx="12"/>
          </p:nvPr>
        </p:nvSpPr>
        <p:spPr>
          <a:xfrm>
            <a:off x="11065932" y="5956137"/>
            <a:ext cx="544874" cy="365125"/>
          </a:xfrm>
        </p:spPr>
        <p:txBody>
          <a:bodyPr>
            <a:normAutofit/>
          </a:bodyPr>
          <a:lstStyle/>
          <a:p>
            <a:pPr>
              <a:spcAft>
                <a:spcPts val="600"/>
              </a:spcAft>
            </a:pPr>
            <a:fld id="{B912F4AF-18B8-48D6-8011-C9436E7B4F26}" type="slidenum">
              <a:rPr lang="en-US" smtClean="0"/>
              <a:pPr>
                <a:spcAft>
                  <a:spcPts val="600"/>
                </a:spcAft>
              </a:pPr>
              <a:t>10</a:t>
            </a:fld>
            <a:endParaRPr lang="en-US"/>
          </a:p>
        </p:txBody>
      </p:sp>
      <p:pic>
        <p:nvPicPr>
          <p:cNvPr id="7" name="Picture 6" descr="A black oil in a sandy area&#10;&#10;Description automatically generated">
            <a:extLst>
              <a:ext uri="{FF2B5EF4-FFF2-40B4-BE49-F238E27FC236}">
                <a16:creationId xmlns:a16="http://schemas.microsoft.com/office/drawing/2014/main" id="{ECB4220F-B84F-3180-01FD-B8437368AE92}"/>
              </a:ext>
            </a:extLst>
          </p:cNvPr>
          <p:cNvPicPr>
            <a:picLocks noChangeAspect="1"/>
          </p:cNvPicPr>
          <p:nvPr/>
        </p:nvPicPr>
        <p:blipFill rotWithShape="1">
          <a:blip r:embed="rId4">
            <a:extLst>
              <a:ext uri="{28A0092B-C50C-407E-A947-70E740481C1C}">
                <a14:useLocalDpi xmlns:a14="http://schemas.microsoft.com/office/drawing/2010/main" val="0"/>
              </a:ext>
            </a:extLst>
          </a:blip>
          <a:srcRect l="34494" t="10874" r="16446" b="12554"/>
          <a:stretch/>
        </p:blipFill>
        <p:spPr>
          <a:xfrm rot="5400000">
            <a:off x="4319730" y="603626"/>
            <a:ext cx="2928357" cy="3427985"/>
          </a:xfrm>
          <a:prstGeom prst="rect">
            <a:avLst/>
          </a:prstGeom>
        </p:spPr>
      </p:pic>
      <p:pic>
        <p:nvPicPr>
          <p:cNvPr id="13" name="Picture 12" descr="A group of rocks and dirt&#10;&#10;Description automatically generated">
            <a:extLst>
              <a:ext uri="{FF2B5EF4-FFF2-40B4-BE49-F238E27FC236}">
                <a16:creationId xmlns:a16="http://schemas.microsoft.com/office/drawing/2014/main" id="{D1698001-63B3-C9A6-63DB-2DFD7BE25B52}"/>
              </a:ext>
            </a:extLst>
          </p:cNvPr>
          <p:cNvPicPr>
            <a:picLocks noChangeAspect="1"/>
          </p:cNvPicPr>
          <p:nvPr/>
        </p:nvPicPr>
        <p:blipFill rotWithShape="1">
          <a:blip r:embed="rId5">
            <a:extLst>
              <a:ext uri="{28A0092B-C50C-407E-A947-70E740481C1C}">
                <a14:useLocalDpi xmlns:a14="http://schemas.microsoft.com/office/drawing/2010/main" val="0"/>
              </a:ext>
            </a:extLst>
          </a:blip>
          <a:srcRect l="6883" t="4043" r="34061" b="-7"/>
          <a:stretch/>
        </p:blipFill>
        <p:spPr>
          <a:xfrm rot="5400000">
            <a:off x="766930" y="547060"/>
            <a:ext cx="2915844" cy="3553629"/>
          </a:xfrm>
          <a:prstGeom prst="rect">
            <a:avLst/>
          </a:prstGeom>
        </p:spPr>
      </p:pic>
      <p:sp>
        <p:nvSpPr>
          <p:cNvPr id="3" name="TextBox 2">
            <a:extLst>
              <a:ext uri="{FF2B5EF4-FFF2-40B4-BE49-F238E27FC236}">
                <a16:creationId xmlns:a16="http://schemas.microsoft.com/office/drawing/2014/main" id="{3167F74D-7893-F456-3F48-B5F123BE02D2}"/>
              </a:ext>
            </a:extLst>
          </p:cNvPr>
          <p:cNvSpPr txBox="1"/>
          <p:nvPr/>
        </p:nvSpPr>
        <p:spPr>
          <a:xfrm>
            <a:off x="4066909" y="3504798"/>
            <a:ext cx="2727285" cy="276999"/>
          </a:xfrm>
          <a:prstGeom prst="rect">
            <a:avLst/>
          </a:prstGeom>
          <a:noFill/>
        </p:spPr>
        <p:txBody>
          <a:bodyPr wrap="none" rtlCol="0">
            <a:spAutoFit/>
          </a:bodyPr>
          <a:lstStyle/>
          <a:p>
            <a:r>
              <a:rPr lang="en-US" sz="1200" dirty="0"/>
              <a:t>Photo from Whitewater Rescue Institute</a:t>
            </a:r>
          </a:p>
        </p:txBody>
      </p:sp>
      <p:sp>
        <p:nvSpPr>
          <p:cNvPr id="8" name="TextBox 7">
            <a:extLst>
              <a:ext uri="{FF2B5EF4-FFF2-40B4-BE49-F238E27FC236}">
                <a16:creationId xmlns:a16="http://schemas.microsoft.com/office/drawing/2014/main" id="{2EBBCF26-D997-1D29-A05B-4AB3DE8047D5}"/>
              </a:ext>
            </a:extLst>
          </p:cNvPr>
          <p:cNvSpPr txBox="1"/>
          <p:nvPr/>
        </p:nvSpPr>
        <p:spPr>
          <a:xfrm>
            <a:off x="445031" y="6138699"/>
            <a:ext cx="1847622" cy="276999"/>
          </a:xfrm>
          <a:prstGeom prst="rect">
            <a:avLst/>
          </a:prstGeom>
          <a:noFill/>
        </p:spPr>
        <p:txBody>
          <a:bodyPr wrap="none" rtlCol="0">
            <a:spAutoFit/>
          </a:bodyPr>
          <a:lstStyle/>
          <a:p>
            <a:r>
              <a:rPr lang="en-US" sz="1200" dirty="0"/>
              <a:t>Photo from </a:t>
            </a:r>
            <a:r>
              <a:rPr lang="en-US" sz="1200" dirty="0" err="1"/>
              <a:t>Abt</a:t>
            </a:r>
            <a:r>
              <a:rPr lang="en-US" sz="1200" dirty="0"/>
              <a:t> Associates</a:t>
            </a:r>
          </a:p>
        </p:txBody>
      </p:sp>
    </p:spTree>
    <p:extLst>
      <p:ext uri="{BB962C8B-B14F-4D97-AF65-F5344CB8AC3E}">
        <p14:creationId xmlns:p14="http://schemas.microsoft.com/office/powerpoint/2010/main" val="592452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E343-3FF7-2D02-28ED-4FC964EAFC95}"/>
              </a:ext>
            </a:extLst>
          </p:cNvPr>
          <p:cNvSpPr>
            <a:spLocks noGrp="1"/>
          </p:cNvSpPr>
          <p:nvPr>
            <p:ph type="title"/>
          </p:nvPr>
        </p:nvSpPr>
        <p:spPr>
          <a:xfrm>
            <a:off x="581192" y="702156"/>
            <a:ext cx="11029616" cy="1168494"/>
          </a:xfrm>
        </p:spPr>
        <p:txBody>
          <a:bodyPr>
            <a:normAutofit fontScale="90000"/>
          </a:bodyPr>
          <a:lstStyle/>
          <a:p>
            <a:r>
              <a:rPr lang="en-US" sz="4000" b="1" dirty="0"/>
              <a:t>Natural Resource Damage Assessment Phases</a:t>
            </a:r>
          </a:p>
        </p:txBody>
      </p:sp>
      <p:graphicFrame>
        <p:nvGraphicFramePr>
          <p:cNvPr id="5" name="Content Placeholder 4">
            <a:extLst>
              <a:ext uri="{FF2B5EF4-FFF2-40B4-BE49-F238E27FC236}">
                <a16:creationId xmlns:a16="http://schemas.microsoft.com/office/drawing/2014/main" id="{9F5AAF05-236E-62FA-A061-CBFDD4D4EF91}"/>
              </a:ext>
            </a:extLst>
          </p:cNvPr>
          <p:cNvGraphicFramePr>
            <a:graphicFrameLocks noGrp="1"/>
          </p:cNvGraphicFramePr>
          <p:nvPr>
            <p:ph idx="1"/>
          </p:nvPr>
        </p:nvGraphicFramePr>
        <p:xfrm>
          <a:off x="543951" y="2821383"/>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FBFE98E-AF9D-E17E-C19F-7CF6F393EA52}"/>
              </a:ext>
            </a:extLst>
          </p:cNvPr>
          <p:cNvSpPr>
            <a:spLocks noGrp="1"/>
          </p:cNvSpPr>
          <p:nvPr>
            <p:ph type="sldNum" sz="quarter" idx="12"/>
          </p:nvPr>
        </p:nvSpPr>
        <p:spPr/>
        <p:txBody>
          <a:bodyPr/>
          <a:lstStyle/>
          <a:p>
            <a:fld id="{B912F4AF-18B8-48D6-8011-C9436E7B4F26}" type="slidenum">
              <a:rPr lang="en-US" smtClean="0"/>
              <a:t>11</a:t>
            </a:fld>
            <a:endParaRPr lang="en-US"/>
          </a:p>
        </p:txBody>
      </p:sp>
      <p:grpSp>
        <p:nvGrpSpPr>
          <p:cNvPr id="7" name="Group 6">
            <a:extLst>
              <a:ext uri="{FF2B5EF4-FFF2-40B4-BE49-F238E27FC236}">
                <a16:creationId xmlns:a16="http://schemas.microsoft.com/office/drawing/2014/main" id="{0842AA5A-23CB-A9FC-3D38-5682E72F92CC}"/>
              </a:ext>
            </a:extLst>
          </p:cNvPr>
          <p:cNvGrpSpPr/>
          <p:nvPr/>
        </p:nvGrpSpPr>
        <p:grpSpPr>
          <a:xfrm rot="16200000">
            <a:off x="1378920" y="3360354"/>
            <a:ext cx="449273" cy="525565"/>
            <a:chOff x="2335984" y="1576368"/>
            <a:chExt cx="449273" cy="525565"/>
          </a:xfrm>
        </p:grpSpPr>
        <p:sp>
          <p:nvSpPr>
            <p:cNvPr id="8" name="Arrow: Right 7">
              <a:extLst>
                <a:ext uri="{FF2B5EF4-FFF2-40B4-BE49-F238E27FC236}">
                  <a16:creationId xmlns:a16="http://schemas.microsoft.com/office/drawing/2014/main" id="{CA4AE49D-9C9A-1AA8-A804-18028D9BC467}"/>
                </a:ext>
              </a:extLst>
            </p:cNvPr>
            <p:cNvSpPr/>
            <p:nvPr/>
          </p:nvSpPr>
          <p:spPr>
            <a:xfrm>
              <a:off x="2335984" y="1576368"/>
              <a:ext cx="449273" cy="52556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9" name="Arrow: Right 4">
              <a:extLst>
                <a:ext uri="{FF2B5EF4-FFF2-40B4-BE49-F238E27FC236}">
                  <a16:creationId xmlns:a16="http://schemas.microsoft.com/office/drawing/2014/main" id="{1EF9593D-D959-9CF6-11DA-A8A6C20E231F}"/>
                </a:ext>
              </a:extLst>
            </p:cNvPr>
            <p:cNvSpPr txBox="1"/>
            <p:nvPr/>
          </p:nvSpPr>
          <p:spPr>
            <a:xfrm>
              <a:off x="2335984" y="1681481"/>
              <a:ext cx="314491" cy="315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grpSp>
        <p:nvGrpSpPr>
          <p:cNvPr id="10" name="Group 9">
            <a:extLst>
              <a:ext uri="{FF2B5EF4-FFF2-40B4-BE49-F238E27FC236}">
                <a16:creationId xmlns:a16="http://schemas.microsoft.com/office/drawing/2014/main" id="{54431708-646F-A4AD-A9FA-E3239CFD11AA}"/>
              </a:ext>
            </a:extLst>
          </p:cNvPr>
          <p:cNvGrpSpPr/>
          <p:nvPr/>
        </p:nvGrpSpPr>
        <p:grpSpPr>
          <a:xfrm>
            <a:off x="543950" y="2005432"/>
            <a:ext cx="2119215" cy="1271529"/>
            <a:chOff x="4846" y="1203386"/>
            <a:chExt cx="2119215" cy="1271529"/>
          </a:xfrm>
          <a:solidFill>
            <a:schemeClr val="accent3">
              <a:lumMod val="50000"/>
            </a:schemeClr>
          </a:solidFill>
        </p:grpSpPr>
        <p:sp>
          <p:nvSpPr>
            <p:cNvPr id="11" name="Rectangle: Rounded Corners 10">
              <a:extLst>
                <a:ext uri="{FF2B5EF4-FFF2-40B4-BE49-F238E27FC236}">
                  <a16:creationId xmlns:a16="http://schemas.microsoft.com/office/drawing/2014/main" id="{ED1D2CB5-8C0A-A04D-8338-144BC1C3E6CE}"/>
                </a:ext>
              </a:extLst>
            </p:cNvPr>
            <p:cNvSpPr/>
            <p:nvPr/>
          </p:nvSpPr>
          <p:spPr>
            <a:xfrm>
              <a:off x="4846" y="1203386"/>
              <a:ext cx="2119215" cy="127152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F369DF0F-A2A3-D5EC-1BFB-A2B285BDAF88}"/>
                </a:ext>
              </a:extLst>
            </p:cNvPr>
            <p:cNvSpPr txBox="1"/>
            <p:nvPr/>
          </p:nvSpPr>
          <p:spPr>
            <a:xfrm>
              <a:off x="42088" y="1240628"/>
              <a:ext cx="2044731" cy="11970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Cleanup</a:t>
              </a:r>
            </a:p>
          </p:txBody>
        </p:sp>
      </p:grpSp>
      <p:grpSp>
        <p:nvGrpSpPr>
          <p:cNvPr id="15" name="Group 14">
            <a:extLst>
              <a:ext uri="{FF2B5EF4-FFF2-40B4-BE49-F238E27FC236}">
                <a16:creationId xmlns:a16="http://schemas.microsoft.com/office/drawing/2014/main" id="{D43BB3EF-CAFE-95A7-348D-B86A58268D5B}"/>
              </a:ext>
            </a:extLst>
          </p:cNvPr>
          <p:cNvGrpSpPr/>
          <p:nvPr/>
        </p:nvGrpSpPr>
        <p:grpSpPr>
          <a:xfrm>
            <a:off x="3549254" y="4024769"/>
            <a:ext cx="2119215" cy="1271529"/>
            <a:chOff x="4846" y="1203386"/>
            <a:chExt cx="2119215" cy="1271529"/>
          </a:xfrm>
          <a:noFill/>
        </p:grpSpPr>
        <p:sp>
          <p:nvSpPr>
            <p:cNvPr id="16" name="Rectangle: Rounded Corners 15">
              <a:extLst>
                <a:ext uri="{FF2B5EF4-FFF2-40B4-BE49-F238E27FC236}">
                  <a16:creationId xmlns:a16="http://schemas.microsoft.com/office/drawing/2014/main" id="{C14E85D3-8BA2-39C0-757A-D5C97EA584D4}"/>
                </a:ext>
              </a:extLst>
            </p:cNvPr>
            <p:cNvSpPr/>
            <p:nvPr/>
          </p:nvSpPr>
          <p:spPr>
            <a:xfrm>
              <a:off x="4846" y="1203386"/>
              <a:ext cx="2119215" cy="1271529"/>
            </a:xfrm>
            <a:prstGeom prst="roundRect">
              <a:avLst>
                <a:gd name="adj" fmla="val 10000"/>
              </a:avLst>
            </a:prstGeom>
            <a:grpFill/>
            <a:ln w="7620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0D71195F-0DD1-C1CA-9B43-60AC179FCC60}"/>
                </a:ext>
              </a:extLst>
            </p:cNvPr>
            <p:cNvSpPr txBox="1"/>
            <p:nvPr/>
          </p:nvSpPr>
          <p:spPr>
            <a:xfrm>
              <a:off x="42088" y="1240628"/>
              <a:ext cx="2044731" cy="1197045"/>
            </a:xfrm>
            <a:prstGeom prst="rect">
              <a:avLst/>
            </a:prstGeom>
            <a:grpFill/>
            <a:ln w="76200">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2300" kern="1200" dirty="0"/>
            </a:p>
          </p:txBody>
        </p:sp>
      </p:grpSp>
    </p:spTree>
    <p:extLst>
      <p:ext uri="{BB962C8B-B14F-4D97-AF65-F5344CB8AC3E}">
        <p14:creationId xmlns:p14="http://schemas.microsoft.com/office/powerpoint/2010/main" val="64765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F8D02D-DD13-A2B9-F065-D1A3FC17CCDD}"/>
              </a:ext>
            </a:extLst>
          </p:cNvPr>
          <p:cNvSpPr>
            <a:spLocks noGrp="1"/>
          </p:cNvSpPr>
          <p:nvPr>
            <p:ph type="title"/>
          </p:nvPr>
        </p:nvSpPr>
        <p:spPr>
          <a:xfrm>
            <a:off x="316022" y="1037967"/>
            <a:ext cx="3833832" cy="4709131"/>
          </a:xfrm>
        </p:spPr>
        <p:txBody>
          <a:bodyPr anchor="ctr">
            <a:normAutofit/>
          </a:bodyPr>
          <a:lstStyle/>
          <a:p>
            <a:r>
              <a:rPr lang="en-US" sz="3200" b="1" dirty="0">
                <a:solidFill>
                  <a:schemeClr val="accent1"/>
                </a:solidFill>
              </a:rPr>
              <a:t>Preassessment Phase</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5573056A-E34F-3420-1FFB-2AE1C31711BD}"/>
              </a:ext>
            </a:extLst>
          </p:cNvPr>
          <p:cNvSpPr>
            <a:spLocks noGrp="1"/>
          </p:cNvSpPr>
          <p:nvPr>
            <p:ph type="sldNum" sz="quarter" idx="12"/>
          </p:nvPr>
        </p:nvSpPr>
        <p:spPr>
          <a:xfrm>
            <a:off x="746426" y="5956137"/>
            <a:ext cx="673300" cy="365125"/>
          </a:xfrm>
        </p:spPr>
        <p:txBody>
          <a:bodyPr>
            <a:normAutofit/>
          </a:bodyPr>
          <a:lstStyle/>
          <a:p>
            <a:pPr algn="l">
              <a:spcAft>
                <a:spcPts val="600"/>
              </a:spcAft>
            </a:pPr>
            <a:fld id="{B912F4AF-18B8-48D6-8011-C9436E7B4F26}" type="slidenum">
              <a:rPr lang="en-US">
                <a:solidFill>
                  <a:schemeClr val="accent1">
                    <a:lumMod val="75000"/>
                    <a:lumOff val="25000"/>
                  </a:schemeClr>
                </a:solidFill>
              </a:rPr>
              <a:pPr algn="l">
                <a:spcAft>
                  <a:spcPts val="600"/>
                </a:spcAft>
              </a:pPr>
              <a:t>12</a:t>
            </a:fld>
            <a:endParaRPr lang="en-US">
              <a:solidFill>
                <a:schemeClr val="accent1">
                  <a:lumMod val="75000"/>
                  <a:lumOff val="25000"/>
                </a:schemeClr>
              </a:solidFill>
            </a:endParaRPr>
          </a:p>
        </p:txBody>
      </p:sp>
      <p:graphicFrame>
        <p:nvGraphicFramePr>
          <p:cNvPr id="6" name="Content Placeholder 2">
            <a:extLst>
              <a:ext uri="{FF2B5EF4-FFF2-40B4-BE49-F238E27FC236}">
                <a16:creationId xmlns:a16="http://schemas.microsoft.com/office/drawing/2014/main" id="{4CC3F8CE-0A5E-2FF8-44A3-3E4108A4B377}"/>
              </a:ext>
            </a:extLst>
          </p:cNvPr>
          <p:cNvGraphicFramePr>
            <a:graphicFrameLocks noGrp="1"/>
          </p:cNvGraphicFramePr>
          <p:nvPr>
            <p:ph idx="1"/>
            <p:extLst>
              <p:ext uri="{D42A27DB-BD31-4B8C-83A1-F6EECF244321}">
                <p14:modId xmlns:p14="http://schemas.microsoft.com/office/powerpoint/2010/main" val="184135634"/>
              </p:ext>
            </p:extLst>
          </p:nvPr>
        </p:nvGraphicFramePr>
        <p:xfrm>
          <a:off x="4598438" y="1005840"/>
          <a:ext cx="7012370" cy="3287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2">
            <a:extLst>
              <a:ext uri="{FF2B5EF4-FFF2-40B4-BE49-F238E27FC236}">
                <a16:creationId xmlns:a16="http://schemas.microsoft.com/office/drawing/2014/main" id="{1204E1D6-C051-2C67-9DFF-696EF50435F1}"/>
              </a:ext>
            </a:extLst>
          </p:cNvPr>
          <p:cNvGraphicFramePr>
            <a:graphicFrameLocks/>
          </p:cNvGraphicFramePr>
          <p:nvPr>
            <p:extLst>
              <p:ext uri="{D42A27DB-BD31-4B8C-83A1-F6EECF244321}">
                <p14:modId xmlns:p14="http://schemas.microsoft.com/office/powerpoint/2010/main" val="1967203692"/>
              </p:ext>
            </p:extLst>
          </p:nvPr>
        </p:nvGraphicFramePr>
        <p:xfrm>
          <a:off x="4598438" y="4292866"/>
          <a:ext cx="7012370" cy="20240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1814320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E343-3FF7-2D02-28ED-4FC964EAFC95}"/>
              </a:ext>
            </a:extLst>
          </p:cNvPr>
          <p:cNvSpPr>
            <a:spLocks noGrp="1"/>
          </p:cNvSpPr>
          <p:nvPr>
            <p:ph type="title"/>
          </p:nvPr>
        </p:nvSpPr>
        <p:spPr>
          <a:xfrm>
            <a:off x="581192" y="702156"/>
            <a:ext cx="11029616" cy="1168494"/>
          </a:xfrm>
        </p:spPr>
        <p:txBody>
          <a:bodyPr>
            <a:normAutofit fontScale="90000"/>
          </a:bodyPr>
          <a:lstStyle/>
          <a:p>
            <a:r>
              <a:rPr lang="en-US" sz="4000" b="1" dirty="0"/>
              <a:t>Natural Resource Damage Assessment Phases</a:t>
            </a:r>
          </a:p>
        </p:txBody>
      </p:sp>
      <p:graphicFrame>
        <p:nvGraphicFramePr>
          <p:cNvPr id="5" name="Content Placeholder 4">
            <a:extLst>
              <a:ext uri="{FF2B5EF4-FFF2-40B4-BE49-F238E27FC236}">
                <a16:creationId xmlns:a16="http://schemas.microsoft.com/office/drawing/2014/main" id="{9F5AAF05-236E-62FA-A061-CBFDD4D4EF91}"/>
              </a:ext>
            </a:extLst>
          </p:cNvPr>
          <p:cNvGraphicFramePr>
            <a:graphicFrameLocks noGrp="1"/>
          </p:cNvGraphicFramePr>
          <p:nvPr>
            <p:ph idx="1"/>
          </p:nvPr>
        </p:nvGraphicFramePr>
        <p:xfrm>
          <a:off x="543951" y="2821383"/>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FBFE98E-AF9D-E17E-C19F-7CF6F393EA52}"/>
              </a:ext>
            </a:extLst>
          </p:cNvPr>
          <p:cNvSpPr>
            <a:spLocks noGrp="1"/>
          </p:cNvSpPr>
          <p:nvPr>
            <p:ph type="sldNum" sz="quarter" idx="12"/>
          </p:nvPr>
        </p:nvSpPr>
        <p:spPr/>
        <p:txBody>
          <a:bodyPr/>
          <a:lstStyle/>
          <a:p>
            <a:fld id="{B912F4AF-18B8-48D6-8011-C9436E7B4F26}" type="slidenum">
              <a:rPr lang="en-US" smtClean="0"/>
              <a:t>13</a:t>
            </a:fld>
            <a:endParaRPr lang="en-US"/>
          </a:p>
        </p:txBody>
      </p:sp>
      <p:grpSp>
        <p:nvGrpSpPr>
          <p:cNvPr id="7" name="Group 6">
            <a:extLst>
              <a:ext uri="{FF2B5EF4-FFF2-40B4-BE49-F238E27FC236}">
                <a16:creationId xmlns:a16="http://schemas.microsoft.com/office/drawing/2014/main" id="{0842AA5A-23CB-A9FC-3D38-5682E72F92CC}"/>
              </a:ext>
            </a:extLst>
          </p:cNvPr>
          <p:cNvGrpSpPr/>
          <p:nvPr/>
        </p:nvGrpSpPr>
        <p:grpSpPr>
          <a:xfrm rot="16200000">
            <a:off x="1378920" y="3360354"/>
            <a:ext cx="449273" cy="525565"/>
            <a:chOff x="2335984" y="1576368"/>
            <a:chExt cx="449273" cy="525565"/>
          </a:xfrm>
        </p:grpSpPr>
        <p:sp>
          <p:nvSpPr>
            <p:cNvPr id="8" name="Arrow: Right 7">
              <a:extLst>
                <a:ext uri="{FF2B5EF4-FFF2-40B4-BE49-F238E27FC236}">
                  <a16:creationId xmlns:a16="http://schemas.microsoft.com/office/drawing/2014/main" id="{CA4AE49D-9C9A-1AA8-A804-18028D9BC467}"/>
                </a:ext>
              </a:extLst>
            </p:cNvPr>
            <p:cNvSpPr/>
            <p:nvPr/>
          </p:nvSpPr>
          <p:spPr>
            <a:xfrm>
              <a:off x="2335984" y="1576368"/>
              <a:ext cx="449273" cy="52556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9" name="Arrow: Right 4">
              <a:extLst>
                <a:ext uri="{FF2B5EF4-FFF2-40B4-BE49-F238E27FC236}">
                  <a16:creationId xmlns:a16="http://schemas.microsoft.com/office/drawing/2014/main" id="{1EF9593D-D959-9CF6-11DA-A8A6C20E231F}"/>
                </a:ext>
              </a:extLst>
            </p:cNvPr>
            <p:cNvSpPr txBox="1"/>
            <p:nvPr/>
          </p:nvSpPr>
          <p:spPr>
            <a:xfrm>
              <a:off x="2335984" y="1681481"/>
              <a:ext cx="314491" cy="315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grpSp>
        <p:nvGrpSpPr>
          <p:cNvPr id="10" name="Group 9">
            <a:extLst>
              <a:ext uri="{FF2B5EF4-FFF2-40B4-BE49-F238E27FC236}">
                <a16:creationId xmlns:a16="http://schemas.microsoft.com/office/drawing/2014/main" id="{54431708-646F-A4AD-A9FA-E3239CFD11AA}"/>
              </a:ext>
            </a:extLst>
          </p:cNvPr>
          <p:cNvGrpSpPr/>
          <p:nvPr/>
        </p:nvGrpSpPr>
        <p:grpSpPr>
          <a:xfrm>
            <a:off x="543950" y="2005432"/>
            <a:ext cx="2119215" cy="1271529"/>
            <a:chOff x="4846" y="1203386"/>
            <a:chExt cx="2119215" cy="1271529"/>
          </a:xfrm>
          <a:solidFill>
            <a:schemeClr val="accent3">
              <a:lumMod val="50000"/>
            </a:schemeClr>
          </a:solidFill>
        </p:grpSpPr>
        <p:sp>
          <p:nvSpPr>
            <p:cNvPr id="11" name="Rectangle: Rounded Corners 10">
              <a:extLst>
                <a:ext uri="{FF2B5EF4-FFF2-40B4-BE49-F238E27FC236}">
                  <a16:creationId xmlns:a16="http://schemas.microsoft.com/office/drawing/2014/main" id="{ED1D2CB5-8C0A-A04D-8338-144BC1C3E6CE}"/>
                </a:ext>
              </a:extLst>
            </p:cNvPr>
            <p:cNvSpPr/>
            <p:nvPr/>
          </p:nvSpPr>
          <p:spPr>
            <a:xfrm>
              <a:off x="4846" y="1203386"/>
              <a:ext cx="2119215" cy="127152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F369DF0F-A2A3-D5EC-1BFB-A2B285BDAF88}"/>
                </a:ext>
              </a:extLst>
            </p:cNvPr>
            <p:cNvSpPr txBox="1"/>
            <p:nvPr/>
          </p:nvSpPr>
          <p:spPr>
            <a:xfrm>
              <a:off x="42088" y="1240628"/>
              <a:ext cx="2044731" cy="11970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Cleanup</a:t>
              </a:r>
            </a:p>
          </p:txBody>
        </p:sp>
      </p:grpSp>
      <p:grpSp>
        <p:nvGrpSpPr>
          <p:cNvPr id="15" name="Group 14">
            <a:extLst>
              <a:ext uri="{FF2B5EF4-FFF2-40B4-BE49-F238E27FC236}">
                <a16:creationId xmlns:a16="http://schemas.microsoft.com/office/drawing/2014/main" id="{D43BB3EF-CAFE-95A7-348D-B86A58268D5B}"/>
              </a:ext>
            </a:extLst>
          </p:cNvPr>
          <p:cNvGrpSpPr/>
          <p:nvPr/>
        </p:nvGrpSpPr>
        <p:grpSpPr>
          <a:xfrm>
            <a:off x="6472477" y="4024769"/>
            <a:ext cx="2119215" cy="1271529"/>
            <a:chOff x="4846" y="1203386"/>
            <a:chExt cx="2119215" cy="1271529"/>
          </a:xfrm>
          <a:noFill/>
        </p:grpSpPr>
        <p:sp>
          <p:nvSpPr>
            <p:cNvPr id="16" name="Rectangle: Rounded Corners 15">
              <a:extLst>
                <a:ext uri="{FF2B5EF4-FFF2-40B4-BE49-F238E27FC236}">
                  <a16:creationId xmlns:a16="http://schemas.microsoft.com/office/drawing/2014/main" id="{C14E85D3-8BA2-39C0-757A-D5C97EA584D4}"/>
                </a:ext>
              </a:extLst>
            </p:cNvPr>
            <p:cNvSpPr/>
            <p:nvPr/>
          </p:nvSpPr>
          <p:spPr>
            <a:xfrm>
              <a:off x="4846" y="1203386"/>
              <a:ext cx="2119215" cy="1271529"/>
            </a:xfrm>
            <a:prstGeom prst="roundRect">
              <a:avLst>
                <a:gd name="adj" fmla="val 10000"/>
              </a:avLst>
            </a:prstGeom>
            <a:grpFill/>
            <a:ln w="7620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0D71195F-0DD1-C1CA-9B43-60AC179FCC60}"/>
                </a:ext>
              </a:extLst>
            </p:cNvPr>
            <p:cNvSpPr txBox="1"/>
            <p:nvPr/>
          </p:nvSpPr>
          <p:spPr>
            <a:xfrm>
              <a:off x="42088" y="1240628"/>
              <a:ext cx="2044731" cy="1197045"/>
            </a:xfrm>
            <a:prstGeom prst="rect">
              <a:avLst/>
            </a:prstGeom>
            <a:grpFill/>
            <a:ln w="76200">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2300" kern="1200" dirty="0"/>
            </a:p>
          </p:txBody>
        </p:sp>
      </p:grpSp>
    </p:spTree>
    <p:extLst>
      <p:ext uri="{BB962C8B-B14F-4D97-AF65-F5344CB8AC3E}">
        <p14:creationId xmlns:p14="http://schemas.microsoft.com/office/powerpoint/2010/main" val="1850792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AD09-6C64-9BD5-EE08-7D8FC8C3F024}"/>
              </a:ext>
            </a:extLst>
          </p:cNvPr>
          <p:cNvSpPr>
            <a:spLocks noGrp="1"/>
          </p:cNvSpPr>
          <p:nvPr>
            <p:ph type="title"/>
          </p:nvPr>
        </p:nvSpPr>
        <p:spPr>
          <a:xfrm>
            <a:off x="581192" y="702156"/>
            <a:ext cx="11029616" cy="1013800"/>
          </a:xfrm>
        </p:spPr>
        <p:txBody>
          <a:bodyPr>
            <a:normAutofit/>
          </a:bodyPr>
          <a:lstStyle/>
          <a:p>
            <a:r>
              <a:rPr lang="en-US" sz="3600" b="1" dirty="0">
                <a:solidFill>
                  <a:srgbClr val="FFFEFF"/>
                </a:solidFill>
              </a:rPr>
              <a:t>Restoration Planning Process</a:t>
            </a:r>
          </a:p>
        </p:txBody>
      </p:sp>
      <p:sp>
        <p:nvSpPr>
          <p:cNvPr id="5" name="Slide Number Placeholder 4">
            <a:extLst>
              <a:ext uri="{FF2B5EF4-FFF2-40B4-BE49-F238E27FC236}">
                <a16:creationId xmlns:a16="http://schemas.microsoft.com/office/drawing/2014/main" id="{3653C2D8-5139-58AD-2FAD-F1B34527271B}"/>
              </a:ext>
            </a:extLst>
          </p:cNvPr>
          <p:cNvSpPr>
            <a:spLocks noGrp="1"/>
          </p:cNvSpPr>
          <p:nvPr>
            <p:ph type="sldNum" sz="quarter" idx="12"/>
          </p:nvPr>
        </p:nvSpPr>
        <p:spPr>
          <a:xfrm>
            <a:off x="10558300" y="5956137"/>
            <a:ext cx="1052508" cy="365125"/>
          </a:xfrm>
        </p:spPr>
        <p:txBody>
          <a:bodyPr>
            <a:normAutofit/>
          </a:bodyPr>
          <a:lstStyle/>
          <a:p>
            <a:pPr>
              <a:spcAft>
                <a:spcPts val="600"/>
              </a:spcAft>
            </a:pPr>
            <a:fld id="{330EA680-D336-4FF7-8B7A-9848BB0A1C32}" type="slidenum">
              <a:rPr lang="en-US" smtClean="0"/>
              <a:pPr>
                <a:spcAft>
                  <a:spcPts val="600"/>
                </a:spcAft>
              </a:pPr>
              <a:t>14</a:t>
            </a:fld>
            <a:endParaRPr lang="en-US"/>
          </a:p>
        </p:txBody>
      </p:sp>
      <p:graphicFrame>
        <p:nvGraphicFramePr>
          <p:cNvPr id="13" name="Content Placeholder 10">
            <a:extLst>
              <a:ext uri="{FF2B5EF4-FFF2-40B4-BE49-F238E27FC236}">
                <a16:creationId xmlns:a16="http://schemas.microsoft.com/office/drawing/2014/main" id="{BBB4E543-C1CE-8FDA-5A99-60C2CCA3B5DB}"/>
              </a:ext>
            </a:extLst>
          </p:cNvPr>
          <p:cNvGraphicFramePr>
            <a:graphicFrameLocks noGrp="1"/>
          </p:cNvGraphicFramePr>
          <p:nvPr>
            <p:ph idx="1"/>
            <p:extLst>
              <p:ext uri="{D42A27DB-BD31-4B8C-83A1-F6EECF244321}">
                <p14:modId xmlns:p14="http://schemas.microsoft.com/office/powerpoint/2010/main" val="1973313673"/>
              </p:ext>
            </p:extLst>
          </p:nvPr>
        </p:nvGraphicFramePr>
        <p:xfrm>
          <a:off x="581192" y="2642890"/>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F7315B48-F6CE-363A-826B-96C3642DB97E}"/>
              </a:ext>
            </a:extLst>
          </p:cNvPr>
          <p:cNvSpPr/>
          <p:nvPr/>
        </p:nvSpPr>
        <p:spPr>
          <a:xfrm>
            <a:off x="779646" y="2642890"/>
            <a:ext cx="4485373" cy="3603906"/>
          </a:xfrm>
          <a:prstGeom prst="roundRect">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6EAF09-0CBC-CB24-3596-FBF3AB0278BC}"/>
              </a:ext>
            </a:extLst>
          </p:cNvPr>
          <p:cNvSpPr txBox="1"/>
          <p:nvPr/>
        </p:nvSpPr>
        <p:spPr>
          <a:xfrm>
            <a:off x="779646" y="2181091"/>
            <a:ext cx="4485373" cy="461665"/>
          </a:xfrm>
          <a:prstGeom prst="rect">
            <a:avLst/>
          </a:prstGeom>
          <a:noFill/>
        </p:spPr>
        <p:txBody>
          <a:bodyPr wrap="square" rtlCol="0">
            <a:spAutoFit/>
          </a:bodyPr>
          <a:lstStyle/>
          <a:p>
            <a:pPr algn="ctr"/>
            <a:r>
              <a:rPr lang="en-US" sz="2400" b="1" dirty="0">
                <a:solidFill>
                  <a:schemeClr val="accent3">
                    <a:lumMod val="50000"/>
                  </a:schemeClr>
                </a:solidFill>
              </a:rPr>
              <a:t>NRDA Work Plan</a:t>
            </a:r>
          </a:p>
        </p:txBody>
      </p:sp>
      <p:sp>
        <p:nvSpPr>
          <p:cNvPr id="6" name="Rectangle 5">
            <a:extLst>
              <a:ext uri="{FF2B5EF4-FFF2-40B4-BE49-F238E27FC236}">
                <a16:creationId xmlns:a16="http://schemas.microsoft.com/office/drawing/2014/main" id="{86C53C30-E3C3-B09C-E067-7E439BCD19D0}"/>
              </a:ext>
            </a:extLst>
          </p:cNvPr>
          <p:cNvSpPr/>
          <p:nvPr/>
        </p:nvSpPr>
        <p:spPr>
          <a:xfrm>
            <a:off x="5647174" y="2181091"/>
            <a:ext cx="5667270" cy="44106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06000" indent="-306000">
              <a:lnSpc>
                <a:spcPct val="80000"/>
              </a:lnSpc>
              <a:spcBef>
                <a:spcPct val="20000"/>
              </a:spcBef>
              <a:spcAft>
                <a:spcPts val="600"/>
              </a:spcAft>
              <a:buClr>
                <a:schemeClr val="accent2"/>
              </a:buClr>
              <a:buSzPct val="92000"/>
              <a:buFont typeface="Wingdings 2" panose="05020102010507070707" pitchFamily="18" charset="2"/>
              <a:buChar char=""/>
            </a:pPr>
            <a:r>
              <a:rPr lang="en-US" sz="2200" dirty="0">
                <a:solidFill>
                  <a:schemeClr val="tx1"/>
                </a:solidFill>
              </a:rPr>
              <a:t>Reduction of Recreational Services</a:t>
            </a:r>
          </a:p>
          <a:p>
            <a:pPr marL="306000" indent="-306000">
              <a:lnSpc>
                <a:spcPct val="80000"/>
              </a:lnSpc>
              <a:spcBef>
                <a:spcPct val="20000"/>
              </a:spcBef>
              <a:spcAft>
                <a:spcPts val="600"/>
              </a:spcAft>
              <a:buClr>
                <a:schemeClr val="accent2"/>
              </a:buClr>
              <a:buSzPct val="92000"/>
              <a:buFont typeface="Wingdings 2" panose="05020102010507070707" pitchFamily="18" charset="2"/>
              <a:buChar char=""/>
            </a:pPr>
            <a:r>
              <a:rPr lang="en-US" sz="2200" dirty="0">
                <a:solidFill>
                  <a:schemeClr val="tx1"/>
                </a:solidFill>
              </a:rPr>
              <a:t>Ecological Injuries</a:t>
            </a:r>
          </a:p>
        </p:txBody>
      </p:sp>
    </p:spTree>
    <p:extLst>
      <p:ext uri="{BB962C8B-B14F-4D97-AF65-F5344CB8AC3E}">
        <p14:creationId xmlns:p14="http://schemas.microsoft.com/office/powerpoint/2010/main" val="8397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4945E-928B-5805-E44A-71CEF337B2D8}"/>
              </a:ext>
            </a:extLst>
          </p:cNvPr>
          <p:cNvSpPr>
            <a:spLocks noGrp="1"/>
          </p:cNvSpPr>
          <p:nvPr>
            <p:ph idx="1"/>
          </p:nvPr>
        </p:nvSpPr>
        <p:spPr/>
        <p:txBody>
          <a:bodyPr/>
          <a:lstStyle/>
          <a:p>
            <a:endParaRPr lang="en-US"/>
          </a:p>
        </p:txBody>
      </p:sp>
      <p:sp>
        <p:nvSpPr>
          <p:cNvPr id="5" name="Slide Number Placeholder 4">
            <a:extLst>
              <a:ext uri="{FF2B5EF4-FFF2-40B4-BE49-F238E27FC236}">
                <a16:creationId xmlns:a16="http://schemas.microsoft.com/office/drawing/2014/main" id="{3653C2D8-5139-58AD-2FAD-F1B34527271B}"/>
              </a:ext>
            </a:extLst>
          </p:cNvPr>
          <p:cNvSpPr>
            <a:spLocks noGrp="1"/>
          </p:cNvSpPr>
          <p:nvPr>
            <p:ph type="sldNum" sz="quarter" idx="12"/>
          </p:nvPr>
        </p:nvSpPr>
        <p:spPr/>
        <p:txBody>
          <a:bodyPr>
            <a:normAutofit/>
          </a:bodyPr>
          <a:lstStyle/>
          <a:p>
            <a:pPr>
              <a:spcAft>
                <a:spcPts val="600"/>
              </a:spcAft>
            </a:pPr>
            <a:fld id="{330EA680-D336-4FF7-8B7A-9848BB0A1C32}" type="slidenum">
              <a:rPr lang="en-US" smtClean="0"/>
              <a:pPr>
                <a:spcAft>
                  <a:spcPts val="600"/>
                </a:spcAft>
              </a:pPr>
              <a:t>15</a:t>
            </a:fld>
            <a:endParaRPr lang="en-US"/>
          </a:p>
        </p:txBody>
      </p:sp>
      <p:pic>
        <p:nvPicPr>
          <p:cNvPr id="12" name="Picture 11">
            <a:extLst>
              <a:ext uri="{FF2B5EF4-FFF2-40B4-BE49-F238E27FC236}">
                <a16:creationId xmlns:a16="http://schemas.microsoft.com/office/drawing/2014/main" id="{3499F00A-728D-89D5-0928-BF6788AF17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7185"/>
          <a:stretch/>
        </p:blipFill>
        <p:spPr bwMode="auto">
          <a:xfrm>
            <a:off x="0" y="0"/>
            <a:ext cx="12192000" cy="6858000"/>
          </a:xfrm>
          <a:prstGeom prst="rect">
            <a:avLst/>
          </a:prstGeom>
          <a:noFill/>
        </p:spPr>
      </p:pic>
      <p:sp>
        <p:nvSpPr>
          <p:cNvPr id="2" name="Title 1">
            <a:extLst>
              <a:ext uri="{FF2B5EF4-FFF2-40B4-BE49-F238E27FC236}">
                <a16:creationId xmlns:a16="http://schemas.microsoft.com/office/drawing/2014/main" id="{D56AAD09-6C64-9BD5-EE08-7D8FC8C3F024}"/>
              </a:ext>
            </a:extLst>
          </p:cNvPr>
          <p:cNvSpPr>
            <a:spLocks noGrp="1"/>
          </p:cNvSpPr>
          <p:nvPr>
            <p:ph type="title"/>
          </p:nvPr>
        </p:nvSpPr>
        <p:spPr>
          <a:xfrm>
            <a:off x="3884461" y="164946"/>
            <a:ext cx="5396699" cy="1013800"/>
          </a:xfrm>
        </p:spPr>
        <p:txBody>
          <a:bodyPr anchor="t">
            <a:normAutofit/>
          </a:bodyPr>
          <a:lstStyle/>
          <a:p>
            <a:r>
              <a:rPr lang="en-US" sz="3600" b="1" dirty="0"/>
              <a:t>Assessment Area</a:t>
            </a:r>
          </a:p>
        </p:txBody>
      </p:sp>
      <p:sp>
        <p:nvSpPr>
          <p:cNvPr id="4" name="TextBox 3">
            <a:extLst>
              <a:ext uri="{FF2B5EF4-FFF2-40B4-BE49-F238E27FC236}">
                <a16:creationId xmlns:a16="http://schemas.microsoft.com/office/drawing/2014/main" id="{2FA5246C-3153-45DC-9C4F-783AD2DF4957}"/>
              </a:ext>
            </a:extLst>
          </p:cNvPr>
          <p:cNvSpPr txBox="1"/>
          <p:nvPr/>
        </p:nvSpPr>
        <p:spPr>
          <a:xfrm>
            <a:off x="3263170" y="3429000"/>
            <a:ext cx="1032655" cy="400110"/>
          </a:xfrm>
          <a:prstGeom prst="rect">
            <a:avLst/>
          </a:prstGeom>
          <a:solidFill>
            <a:srgbClr val="FFFF00"/>
          </a:solidFill>
        </p:spPr>
        <p:txBody>
          <a:bodyPr wrap="none" rtlCol="0">
            <a:spAutoFit/>
          </a:bodyPr>
          <a:lstStyle/>
          <a:p>
            <a:r>
              <a:rPr lang="en-US" sz="2000" dirty="0"/>
              <a:t>Spill site</a:t>
            </a:r>
          </a:p>
        </p:txBody>
      </p:sp>
      <p:cxnSp>
        <p:nvCxnSpPr>
          <p:cNvPr id="7" name="Straight Arrow Connector 6">
            <a:extLst>
              <a:ext uri="{FF2B5EF4-FFF2-40B4-BE49-F238E27FC236}">
                <a16:creationId xmlns:a16="http://schemas.microsoft.com/office/drawing/2014/main" id="{B329D195-520A-6D4D-C0FF-000D718FE2DB}"/>
              </a:ext>
            </a:extLst>
          </p:cNvPr>
          <p:cNvCxnSpPr/>
          <p:nvPr/>
        </p:nvCxnSpPr>
        <p:spPr>
          <a:xfrm flipH="1">
            <a:off x="2923953" y="3827721"/>
            <a:ext cx="882503" cy="90376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8B0C95C-8789-1CEF-79AE-26E015569519}"/>
              </a:ext>
            </a:extLst>
          </p:cNvPr>
          <p:cNvSpPr txBox="1"/>
          <p:nvPr/>
        </p:nvSpPr>
        <p:spPr>
          <a:xfrm>
            <a:off x="9866042" y="3617884"/>
            <a:ext cx="2083982" cy="1323439"/>
          </a:xfrm>
          <a:prstGeom prst="rect">
            <a:avLst/>
          </a:prstGeom>
          <a:solidFill>
            <a:srgbClr val="FFBDF1"/>
          </a:solidFill>
        </p:spPr>
        <p:txBody>
          <a:bodyPr wrap="square" rtlCol="0">
            <a:spAutoFit/>
          </a:bodyPr>
          <a:lstStyle/>
          <a:p>
            <a:r>
              <a:rPr lang="en-US" sz="2000" dirty="0"/>
              <a:t>Furthest downstream actionable asphalt observed</a:t>
            </a:r>
          </a:p>
        </p:txBody>
      </p:sp>
      <p:cxnSp>
        <p:nvCxnSpPr>
          <p:cNvPr id="10" name="Straight Arrow Connector 9">
            <a:extLst>
              <a:ext uri="{FF2B5EF4-FFF2-40B4-BE49-F238E27FC236}">
                <a16:creationId xmlns:a16="http://schemas.microsoft.com/office/drawing/2014/main" id="{1232EF66-44BD-39BA-DE9C-06D9290BFD88}"/>
              </a:ext>
            </a:extLst>
          </p:cNvPr>
          <p:cNvCxnSpPr/>
          <p:nvPr/>
        </p:nvCxnSpPr>
        <p:spPr>
          <a:xfrm flipH="1" flipV="1">
            <a:off x="11440606" y="1470108"/>
            <a:ext cx="509418" cy="2158947"/>
          </a:xfrm>
          <a:prstGeom prst="straightConnector1">
            <a:avLst/>
          </a:prstGeom>
          <a:ln w="76200">
            <a:solidFill>
              <a:srgbClr val="FFBDF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75737AE-C22D-8102-8861-691A32A5E310}"/>
              </a:ext>
            </a:extLst>
          </p:cNvPr>
          <p:cNvSpPr txBox="1"/>
          <p:nvPr/>
        </p:nvSpPr>
        <p:spPr>
          <a:xfrm>
            <a:off x="2746842" y="6378713"/>
            <a:ext cx="1768818" cy="400110"/>
          </a:xfrm>
          <a:prstGeom prst="rect">
            <a:avLst/>
          </a:prstGeom>
          <a:solidFill>
            <a:schemeClr val="accent2">
              <a:lumMod val="20000"/>
              <a:lumOff val="80000"/>
            </a:schemeClr>
          </a:solidFill>
        </p:spPr>
        <p:txBody>
          <a:bodyPr wrap="none" rtlCol="0">
            <a:spAutoFit/>
          </a:bodyPr>
          <a:lstStyle/>
          <a:p>
            <a:r>
              <a:rPr lang="en-US" sz="2000" dirty="0"/>
              <a:t>Stillwater River</a:t>
            </a:r>
          </a:p>
        </p:txBody>
      </p:sp>
      <p:cxnSp>
        <p:nvCxnSpPr>
          <p:cNvPr id="15" name="Straight Arrow Connector 14">
            <a:extLst>
              <a:ext uri="{FF2B5EF4-FFF2-40B4-BE49-F238E27FC236}">
                <a16:creationId xmlns:a16="http://schemas.microsoft.com/office/drawing/2014/main" id="{7208EA9D-4F0E-AC92-F67B-E6BA8684F41B}"/>
              </a:ext>
            </a:extLst>
          </p:cNvPr>
          <p:cNvCxnSpPr>
            <a:stCxn id="13" idx="1"/>
          </p:cNvCxnSpPr>
          <p:nvPr/>
        </p:nvCxnSpPr>
        <p:spPr>
          <a:xfrm flipH="1" flipV="1">
            <a:off x="1743740" y="6378713"/>
            <a:ext cx="1003102" cy="200055"/>
          </a:xfrm>
          <a:prstGeom prst="straightConnector1">
            <a:avLst/>
          </a:prstGeom>
          <a:ln w="76200">
            <a:solidFill>
              <a:schemeClr val="accent2">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9D48929-55D9-793C-153C-2B9C25CAB845}"/>
              </a:ext>
            </a:extLst>
          </p:cNvPr>
          <p:cNvSpPr txBox="1"/>
          <p:nvPr/>
        </p:nvSpPr>
        <p:spPr>
          <a:xfrm>
            <a:off x="4295825" y="4019647"/>
            <a:ext cx="1623521" cy="400110"/>
          </a:xfrm>
          <a:prstGeom prst="rect">
            <a:avLst/>
          </a:prstGeom>
          <a:solidFill>
            <a:srgbClr val="FF7575"/>
          </a:solidFill>
        </p:spPr>
        <p:txBody>
          <a:bodyPr wrap="none" rtlCol="0">
            <a:spAutoFit/>
          </a:bodyPr>
          <a:lstStyle/>
          <a:p>
            <a:r>
              <a:rPr lang="en-US" sz="2000" dirty="0"/>
              <a:t>River Closure</a:t>
            </a:r>
          </a:p>
        </p:txBody>
      </p:sp>
      <p:sp>
        <p:nvSpPr>
          <p:cNvPr id="18" name="TextBox 17">
            <a:extLst>
              <a:ext uri="{FF2B5EF4-FFF2-40B4-BE49-F238E27FC236}">
                <a16:creationId xmlns:a16="http://schemas.microsoft.com/office/drawing/2014/main" id="{F4EFFA2A-8A07-9B48-BD74-B63D93DEEEBB}"/>
              </a:ext>
            </a:extLst>
          </p:cNvPr>
          <p:cNvSpPr txBox="1"/>
          <p:nvPr/>
        </p:nvSpPr>
        <p:spPr>
          <a:xfrm>
            <a:off x="658280" y="3617884"/>
            <a:ext cx="1623521" cy="400110"/>
          </a:xfrm>
          <a:prstGeom prst="rect">
            <a:avLst/>
          </a:prstGeom>
          <a:solidFill>
            <a:srgbClr val="FF7575"/>
          </a:solidFill>
        </p:spPr>
        <p:txBody>
          <a:bodyPr wrap="none" rtlCol="0">
            <a:spAutoFit/>
          </a:bodyPr>
          <a:lstStyle/>
          <a:p>
            <a:r>
              <a:rPr lang="en-US" sz="2000" dirty="0"/>
              <a:t>River Closure</a:t>
            </a:r>
          </a:p>
        </p:txBody>
      </p:sp>
      <p:cxnSp>
        <p:nvCxnSpPr>
          <p:cNvPr id="21" name="Straight Arrow Connector 20">
            <a:extLst>
              <a:ext uri="{FF2B5EF4-FFF2-40B4-BE49-F238E27FC236}">
                <a16:creationId xmlns:a16="http://schemas.microsoft.com/office/drawing/2014/main" id="{7822B1FD-3D71-3BEF-45ED-35968749E295}"/>
              </a:ext>
            </a:extLst>
          </p:cNvPr>
          <p:cNvCxnSpPr>
            <a:cxnSpLocks/>
          </p:cNvCxnSpPr>
          <p:nvPr/>
        </p:nvCxnSpPr>
        <p:spPr>
          <a:xfrm>
            <a:off x="2281801" y="4019647"/>
            <a:ext cx="400176" cy="818167"/>
          </a:xfrm>
          <a:prstGeom prst="straightConnector1">
            <a:avLst/>
          </a:prstGeom>
          <a:ln w="76200">
            <a:solidFill>
              <a:srgbClr val="FF7575"/>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280014-AE16-6068-028D-A3CDE4202B05}"/>
              </a:ext>
            </a:extLst>
          </p:cNvPr>
          <p:cNvCxnSpPr/>
          <p:nvPr/>
        </p:nvCxnSpPr>
        <p:spPr>
          <a:xfrm flipH="1">
            <a:off x="3136605" y="4419757"/>
            <a:ext cx="1970980" cy="439322"/>
          </a:xfrm>
          <a:prstGeom prst="straightConnector1">
            <a:avLst/>
          </a:prstGeom>
          <a:ln w="76200">
            <a:solidFill>
              <a:srgbClr val="FF757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766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a boat on a river&#10;&#10;Description automatically generated">
            <a:extLst>
              <a:ext uri="{FF2B5EF4-FFF2-40B4-BE49-F238E27FC236}">
                <a16:creationId xmlns:a16="http://schemas.microsoft.com/office/drawing/2014/main" id="{C716CC76-0B17-B29D-C0D3-935C4FCCDE4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091" r="22425" b="1"/>
          <a:stretch/>
        </p:blipFill>
        <p:spPr bwMode="auto">
          <a:xfrm>
            <a:off x="20" y="10"/>
            <a:ext cx="12191980" cy="6857990"/>
          </a:xfrm>
          <a:prstGeom prst="rect">
            <a:avLst/>
          </a:prstGeom>
          <a:noFill/>
          <a:extLst>
            <a:ext uri="{53640926-AAD7-44D8-BBD7-CCE9431645EC}">
              <a14:shadowObscured xmlns:a14="http://schemas.microsoft.com/office/drawing/2010/main"/>
            </a:ext>
          </a:extLst>
        </p:spPr>
      </p:pic>
      <p:grpSp>
        <p:nvGrpSpPr>
          <p:cNvPr id="12" name="Group 11">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13" name="Rectangle 12">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63225631-4087-3572-8E52-88BA8B3CD636}"/>
              </a:ext>
            </a:extLst>
          </p:cNvPr>
          <p:cNvSpPr>
            <a:spLocks noGrp="1"/>
          </p:cNvSpPr>
          <p:nvPr>
            <p:ph type="title"/>
          </p:nvPr>
        </p:nvSpPr>
        <p:spPr>
          <a:xfrm>
            <a:off x="584200" y="700202"/>
            <a:ext cx="3412067" cy="1450145"/>
          </a:xfrm>
        </p:spPr>
        <p:txBody>
          <a:bodyPr anchor="ctr">
            <a:normAutofit/>
          </a:bodyPr>
          <a:lstStyle/>
          <a:p>
            <a:r>
              <a:rPr lang="en-US" sz="3600" b="1" dirty="0"/>
              <a:t>Recreation Impacts</a:t>
            </a:r>
          </a:p>
        </p:txBody>
      </p:sp>
      <p:sp>
        <p:nvSpPr>
          <p:cNvPr id="4" name="Slide Number Placeholder 3">
            <a:extLst>
              <a:ext uri="{FF2B5EF4-FFF2-40B4-BE49-F238E27FC236}">
                <a16:creationId xmlns:a16="http://schemas.microsoft.com/office/drawing/2014/main" id="{CD65C1CF-9B1A-B0CC-0DE0-7D41F2277A86}"/>
              </a:ext>
            </a:extLst>
          </p:cNvPr>
          <p:cNvSpPr>
            <a:spLocks noGrp="1"/>
          </p:cNvSpPr>
          <p:nvPr>
            <p:ph type="sldNum" sz="quarter" idx="12"/>
          </p:nvPr>
        </p:nvSpPr>
        <p:spPr>
          <a:xfrm>
            <a:off x="3494592" y="766071"/>
            <a:ext cx="544874" cy="365125"/>
          </a:xfrm>
        </p:spPr>
        <p:txBody>
          <a:bodyPr>
            <a:normAutofit/>
          </a:bodyPr>
          <a:lstStyle/>
          <a:p>
            <a:pPr>
              <a:spcAft>
                <a:spcPts val="600"/>
              </a:spcAft>
            </a:pPr>
            <a:fld id="{B912F4AF-18B8-48D6-8011-C9436E7B4F26}" type="slidenum">
              <a:rPr lang="en-US" smtClean="0"/>
              <a:pPr>
                <a:spcAft>
                  <a:spcPts val="600"/>
                </a:spcAft>
              </a:pPr>
              <a:t>16</a:t>
            </a:fld>
            <a:endParaRPr lang="en-US" dirty="0"/>
          </a:p>
        </p:txBody>
      </p:sp>
      <p:sp>
        <p:nvSpPr>
          <p:cNvPr id="3" name="Content Placeholder 2">
            <a:extLst>
              <a:ext uri="{FF2B5EF4-FFF2-40B4-BE49-F238E27FC236}">
                <a16:creationId xmlns:a16="http://schemas.microsoft.com/office/drawing/2014/main" id="{F18ACE0C-A0A8-AB7E-846C-EE6379EF3246}"/>
              </a:ext>
            </a:extLst>
          </p:cNvPr>
          <p:cNvSpPr>
            <a:spLocks noGrp="1"/>
          </p:cNvSpPr>
          <p:nvPr>
            <p:ph idx="1"/>
          </p:nvPr>
        </p:nvSpPr>
        <p:spPr>
          <a:xfrm>
            <a:off x="581193" y="2069961"/>
            <a:ext cx="3415074" cy="3932906"/>
          </a:xfrm>
        </p:spPr>
        <p:txBody>
          <a:bodyPr>
            <a:normAutofit fontScale="92500" lnSpcReduction="10000"/>
          </a:bodyPr>
          <a:lstStyle/>
          <a:p>
            <a:pPr>
              <a:lnSpc>
                <a:spcPct val="90000"/>
              </a:lnSpc>
            </a:pPr>
            <a:r>
              <a:rPr lang="en-US" sz="2400" dirty="0">
                <a:solidFill>
                  <a:schemeClr val="bg1"/>
                </a:solidFill>
              </a:rPr>
              <a:t>Initial emergency closures on the Yellowstone and Stillwater Rivers</a:t>
            </a:r>
          </a:p>
          <a:p>
            <a:pPr>
              <a:lnSpc>
                <a:spcPct val="90000"/>
              </a:lnSpc>
            </a:pPr>
            <a:r>
              <a:rPr lang="en-US" sz="2400" dirty="0">
                <a:solidFill>
                  <a:schemeClr val="bg1"/>
                </a:solidFill>
              </a:rPr>
              <a:t>3.5 miles of the Yellowstone River closed June 27 to July 29, 2024</a:t>
            </a:r>
          </a:p>
          <a:p>
            <a:pPr>
              <a:lnSpc>
                <a:spcPct val="90000"/>
              </a:lnSpc>
            </a:pPr>
            <a:r>
              <a:rPr lang="en-US" sz="2400" dirty="0">
                <a:solidFill>
                  <a:schemeClr val="bg1"/>
                </a:solidFill>
              </a:rPr>
              <a:t>Holmgren Ranch closure June 30 to July 21</a:t>
            </a:r>
          </a:p>
          <a:p>
            <a:pPr>
              <a:lnSpc>
                <a:spcPct val="90000"/>
              </a:lnSpc>
            </a:pPr>
            <a:r>
              <a:rPr lang="en-US" sz="2400" dirty="0">
                <a:solidFill>
                  <a:schemeClr val="bg1"/>
                </a:solidFill>
              </a:rPr>
              <a:t>Itch-</a:t>
            </a:r>
            <a:r>
              <a:rPr lang="en-US" sz="2400" dirty="0" err="1">
                <a:solidFill>
                  <a:schemeClr val="bg1"/>
                </a:solidFill>
              </a:rPr>
              <a:t>Kep</a:t>
            </a:r>
            <a:r>
              <a:rPr lang="en-US" sz="2400" dirty="0">
                <a:solidFill>
                  <a:schemeClr val="bg1"/>
                </a:solidFill>
              </a:rPr>
              <a:t>-Pe ramp closure July 8 to July 21</a:t>
            </a:r>
          </a:p>
          <a:p>
            <a:pPr>
              <a:lnSpc>
                <a:spcPct val="90000"/>
              </a:lnSpc>
            </a:pPr>
            <a:r>
              <a:rPr lang="en-US" sz="2400" dirty="0">
                <a:solidFill>
                  <a:schemeClr val="bg1"/>
                </a:solidFill>
              </a:rPr>
              <a:t>Additional staging areas</a:t>
            </a:r>
          </a:p>
        </p:txBody>
      </p:sp>
      <p:sp>
        <p:nvSpPr>
          <p:cNvPr id="6" name="TextBox 5">
            <a:extLst>
              <a:ext uri="{FF2B5EF4-FFF2-40B4-BE49-F238E27FC236}">
                <a16:creationId xmlns:a16="http://schemas.microsoft.com/office/drawing/2014/main" id="{32D61709-1770-2ADC-3FD1-93A185ECD8CD}"/>
              </a:ext>
            </a:extLst>
          </p:cNvPr>
          <p:cNvSpPr txBox="1"/>
          <p:nvPr/>
        </p:nvSpPr>
        <p:spPr>
          <a:xfrm>
            <a:off x="8275073" y="6392332"/>
            <a:ext cx="3684895" cy="369332"/>
          </a:xfrm>
          <a:prstGeom prst="rect">
            <a:avLst/>
          </a:prstGeom>
          <a:noFill/>
        </p:spPr>
        <p:txBody>
          <a:bodyPr wrap="square" rtlCol="0">
            <a:spAutoFit/>
          </a:bodyPr>
          <a:lstStyle/>
          <a:p>
            <a:pPr algn="r"/>
            <a:r>
              <a:rPr lang="en-US" dirty="0"/>
              <a:t>Photo from </a:t>
            </a:r>
            <a:r>
              <a:rPr lang="en-US" dirty="0" err="1"/>
              <a:t>Abt</a:t>
            </a:r>
            <a:r>
              <a:rPr lang="en-US" dirty="0"/>
              <a:t> Associates</a:t>
            </a:r>
          </a:p>
        </p:txBody>
      </p:sp>
    </p:spTree>
    <p:extLst>
      <p:ext uri="{BB962C8B-B14F-4D97-AF65-F5344CB8AC3E}">
        <p14:creationId xmlns:p14="http://schemas.microsoft.com/office/powerpoint/2010/main" val="345428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C96D4-4367-7049-EED0-35E7159AAE9B}"/>
              </a:ext>
            </a:extLst>
          </p:cNvPr>
          <p:cNvSpPr>
            <a:spLocks noGrp="1"/>
          </p:cNvSpPr>
          <p:nvPr>
            <p:ph type="title"/>
          </p:nvPr>
        </p:nvSpPr>
        <p:spPr/>
        <p:txBody>
          <a:bodyPr>
            <a:noAutofit/>
          </a:bodyPr>
          <a:lstStyle/>
          <a:p>
            <a:r>
              <a:rPr lang="en-US" sz="3600" b="1" dirty="0">
                <a:solidFill>
                  <a:srgbClr val="FFFFFF"/>
                </a:solidFill>
              </a:rPr>
              <a:t>Wildlife Mortality and Impacts</a:t>
            </a:r>
          </a:p>
        </p:txBody>
      </p:sp>
      <p:sp>
        <p:nvSpPr>
          <p:cNvPr id="5" name="Content Placeholder 4">
            <a:extLst>
              <a:ext uri="{FF2B5EF4-FFF2-40B4-BE49-F238E27FC236}">
                <a16:creationId xmlns:a16="http://schemas.microsoft.com/office/drawing/2014/main" id="{51A1D567-7B6E-AB80-1BCB-7CDF5B2F85D2}"/>
              </a:ext>
            </a:extLst>
          </p:cNvPr>
          <p:cNvSpPr>
            <a:spLocks noGrp="1"/>
          </p:cNvSpPr>
          <p:nvPr>
            <p:ph sz="half" idx="2"/>
          </p:nvPr>
        </p:nvSpPr>
        <p:spPr>
          <a:xfrm>
            <a:off x="4486940" y="2052084"/>
            <a:ext cx="7123869" cy="4076258"/>
          </a:xfrm>
        </p:spPr>
        <p:txBody>
          <a:bodyPr>
            <a:normAutofit fontScale="92500"/>
          </a:bodyPr>
          <a:lstStyle/>
          <a:p>
            <a:pPr marL="285750" lvl="0" indent="-285750">
              <a:buClr>
                <a:schemeClr val="accent2"/>
              </a:buClr>
              <a:buFont typeface="Wingdings" panose="05000000000000000000" pitchFamily="2" charset="2"/>
              <a:buChar char="§"/>
            </a:pPr>
            <a:r>
              <a:rPr lang="en-US" sz="2800" dirty="0"/>
              <a:t>Bird, snake, and invertebrate fatalities</a:t>
            </a:r>
          </a:p>
          <a:p>
            <a:pPr marL="285750" lvl="0" indent="-285750">
              <a:buClr>
                <a:schemeClr val="accent2"/>
              </a:buClr>
              <a:buFont typeface="Wingdings" panose="05000000000000000000" pitchFamily="2" charset="2"/>
              <a:buChar char="§"/>
            </a:pPr>
            <a:r>
              <a:rPr lang="en-US" sz="2800" dirty="0"/>
              <a:t>Asphalt remaining in aquatic and shoreline habitat</a:t>
            </a:r>
          </a:p>
          <a:p>
            <a:pPr marL="285750" indent="-285750">
              <a:buFont typeface="Wingdings" panose="05000000000000000000" pitchFamily="2" charset="2"/>
              <a:buChar char="§"/>
            </a:pPr>
            <a:r>
              <a:rPr lang="en-US" sz="2800" dirty="0"/>
              <a:t>Alterations to the shoreline during cleanup</a:t>
            </a:r>
          </a:p>
          <a:p>
            <a:pPr marL="285750" indent="-285750">
              <a:buFont typeface="Wingdings" panose="05000000000000000000" pitchFamily="2" charset="2"/>
              <a:buChar char="§"/>
            </a:pPr>
            <a:r>
              <a:rPr lang="en-US" sz="2800" dirty="0"/>
              <a:t>Fish</a:t>
            </a:r>
          </a:p>
          <a:p>
            <a:pPr lvl="1">
              <a:buFont typeface="Arial" panose="020B0604020202020204" pitchFamily="34" charset="0"/>
              <a:buChar char="•"/>
            </a:pPr>
            <a:r>
              <a:rPr lang="en-US" sz="2400" dirty="0"/>
              <a:t>FWP fish sampling showed abrasions/lesions and petroleum-related contaminants in fish tissue</a:t>
            </a:r>
          </a:p>
          <a:p>
            <a:pPr lvl="1">
              <a:buFont typeface="Arial" panose="020B0604020202020204" pitchFamily="34" charset="0"/>
              <a:buChar char="•"/>
            </a:pPr>
            <a:r>
              <a:rPr lang="en-US" sz="2400" dirty="0"/>
              <a:t>Fish Consumption Advisory</a:t>
            </a:r>
          </a:p>
          <a:p>
            <a:pPr lvl="1">
              <a:buFont typeface="Arial" panose="020B0604020202020204" pitchFamily="34" charset="0"/>
              <a:buChar char="•"/>
            </a:pPr>
            <a:r>
              <a:rPr lang="en-US" sz="2400" dirty="0"/>
              <a:t>Link to incident unclear</a:t>
            </a:r>
            <a:endParaRPr lang="en-US" sz="2800" dirty="0"/>
          </a:p>
        </p:txBody>
      </p:sp>
      <p:sp>
        <p:nvSpPr>
          <p:cNvPr id="4" name="Slide Number Placeholder 3">
            <a:extLst>
              <a:ext uri="{FF2B5EF4-FFF2-40B4-BE49-F238E27FC236}">
                <a16:creationId xmlns:a16="http://schemas.microsoft.com/office/drawing/2014/main" id="{41A32241-49AB-09F3-C3A3-22036CF32E49}"/>
              </a:ext>
            </a:extLst>
          </p:cNvPr>
          <p:cNvSpPr>
            <a:spLocks noGrp="1"/>
          </p:cNvSpPr>
          <p:nvPr>
            <p:ph type="sldNum" sz="quarter" idx="12"/>
          </p:nvPr>
        </p:nvSpPr>
        <p:spPr/>
        <p:txBody>
          <a:bodyPr>
            <a:normAutofit/>
          </a:bodyPr>
          <a:lstStyle/>
          <a:p>
            <a:pPr>
              <a:spcAft>
                <a:spcPts val="600"/>
              </a:spcAft>
            </a:pPr>
            <a:fld id="{B912F4AF-18B8-48D6-8011-C9436E7B4F26}" type="slidenum">
              <a:rPr lang="en-US" smtClean="0"/>
              <a:pPr>
                <a:spcAft>
                  <a:spcPts val="600"/>
                </a:spcAft>
              </a:pPr>
              <a:t>17</a:t>
            </a:fld>
            <a:endParaRPr lang="en-US"/>
          </a:p>
        </p:txBody>
      </p:sp>
      <p:pic>
        <p:nvPicPr>
          <p:cNvPr id="10" name="Picture 9">
            <a:extLst>
              <a:ext uri="{FF2B5EF4-FFF2-40B4-BE49-F238E27FC236}">
                <a16:creationId xmlns:a16="http://schemas.microsoft.com/office/drawing/2014/main" id="{E37755C7-1559-A529-D0CB-C5BD5A65A070}"/>
              </a:ext>
            </a:extLst>
          </p:cNvPr>
          <p:cNvPicPr>
            <a:picLocks noChangeAspect="1"/>
          </p:cNvPicPr>
          <p:nvPr/>
        </p:nvPicPr>
        <p:blipFill rotWithShape="1">
          <a:blip r:embed="rId3"/>
          <a:srcRect l="349" r="-5" b="-5"/>
          <a:stretch/>
        </p:blipFill>
        <p:spPr>
          <a:xfrm>
            <a:off x="449476" y="1892627"/>
            <a:ext cx="1804247" cy="2202738"/>
          </a:xfrm>
          <a:prstGeom prst="rect">
            <a:avLst/>
          </a:prstGeom>
        </p:spPr>
      </p:pic>
      <p:pic>
        <p:nvPicPr>
          <p:cNvPr id="8" name="Picture 7">
            <a:extLst>
              <a:ext uri="{FF2B5EF4-FFF2-40B4-BE49-F238E27FC236}">
                <a16:creationId xmlns:a16="http://schemas.microsoft.com/office/drawing/2014/main" id="{E16F235D-09C7-D58C-D67D-140A1C4CA809}"/>
              </a:ext>
            </a:extLst>
          </p:cNvPr>
          <p:cNvPicPr>
            <a:picLocks noChangeAspect="1"/>
          </p:cNvPicPr>
          <p:nvPr/>
        </p:nvPicPr>
        <p:blipFill rotWithShape="1">
          <a:blip r:embed="rId4"/>
          <a:srcRect l="16155" r="22163" b="-3"/>
          <a:stretch/>
        </p:blipFill>
        <p:spPr>
          <a:xfrm>
            <a:off x="2345163" y="1892628"/>
            <a:ext cx="1804247" cy="2197862"/>
          </a:xfrm>
          <a:prstGeom prst="rect">
            <a:avLst/>
          </a:prstGeom>
        </p:spPr>
      </p:pic>
      <p:pic>
        <p:nvPicPr>
          <p:cNvPr id="6" name="Picture 5">
            <a:extLst>
              <a:ext uri="{FF2B5EF4-FFF2-40B4-BE49-F238E27FC236}">
                <a16:creationId xmlns:a16="http://schemas.microsoft.com/office/drawing/2014/main" id="{CC977071-79D5-172E-A518-1EA00B6A03D0}"/>
              </a:ext>
            </a:extLst>
          </p:cNvPr>
          <p:cNvPicPr>
            <a:picLocks noChangeAspect="1"/>
          </p:cNvPicPr>
          <p:nvPr/>
        </p:nvPicPr>
        <p:blipFill rotWithShape="1">
          <a:blip r:embed="rId5"/>
          <a:srcRect t="5703" r="-3" b="18565"/>
          <a:stretch/>
        </p:blipFill>
        <p:spPr>
          <a:xfrm>
            <a:off x="449476" y="4187827"/>
            <a:ext cx="3699935" cy="2202738"/>
          </a:xfrm>
          <a:prstGeom prst="rect">
            <a:avLst/>
          </a:prstGeom>
        </p:spPr>
      </p:pic>
      <p:sp>
        <p:nvSpPr>
          <p:cNvPr id="12" name="TextBox 11">
            <a:extLst>
              <a:ext uri="{FF2B5EF4-FFF2-40B4-BE49-F238E27FC236}">
                <a16:creationId xmlns:a16="http://schemas.microsoft.com/office/drawing/2014/main" id="{4F20E767-80D3-122D-9B74-017F7DA292EF}"/>
              </a:ext>
            </a:extLst>
          </p:cNvPr>
          <p:cNvSpPr txBox="1"/>
          <p:nvPr/>
        </p:nvSpPr>
        <p:spPr>
          <a:xfrm>
            <a:off x="449476" y="6390565"/>
            <a:ext cx="11029616" cy="261610"/>
          </a:xfrm>
          <a:prstGeom prst="rect">
            <a:avLst/>
          </a:prstGeom>
          <a:noFill/>
        </p:spPr>
        <p:txBody>
          <a:bodyPr wrap="square" rtlCol="0">
            <a:spAutoFit/>
          </a:bodyPr>
          <a:lstStyle/>
          <a:p>
            <a:r>
              <a:rPr lang="en-US" sz="1100" dirty="0"/>
              <a:t>Photos: Ostovar, K. 2023. Assessment of Spiny Softshell Turtle (</a:t>
            </a:r>
            <a:r>
              <a:rPr lang="en-US" sz="1100" dirty="0" err="1"/>
              <a:t>Apalone</a:t>
            </a:r>
            <a:r>
              <a:rPr lang="en-US" sz="1100" dirty="0"/>
              <a:t> </a:t>
            </a:r>
            <a:r>
              <a:rPr lang="en-US" sz="1100" dirty="0" err="1"/>
              <a:t>spinifera</a:t>
            </a:r>
            <a:r>
              <a:rPr lang="en-US" sz="1100" dirty="0"/>
              <a:t>) Nest Sites – Potential Effects of an Asphalt Spill Related to the Reed Point Train Derailment. Final Report.</a:t>
            </a:r>
          </a:p>
        </p:txBody>
      </p:sp>
    </p:spTree>
    <p:extLst>
      <p:ext uri="{BB962C8B-B14F-4D97-AF65-F5344CB8AC3E}">
        <p14:creationId xmlns:p14="http://schemas.microsoft.com/office/powerpoint/2010/main" val="1208255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b="1" dirty="0">
                <a:latin typeface="+mn-lt"/>
                <a:cs typeface="Times New Roman" panose="02020603050405020304" pitchFamily="18" charset="0"/>
              </a:rPr>
              <a:t>Remediation / Restoration</a:t>
            </a:r>
          </a:p>
        </p:txBody>
      </p:sp>
      <p:sp>
        <p:nvSpPr>
          <p:cNvPr id="6" name="Slide Number Placeholder 5">
            <a:extLst>
              <a:ext uri="{FF2B5EF4-FFF2-40B4-BE49-F238E27FC236}">
                <a16:creationId xmlns:a16="http://schemas.microsoft.com/office/drawing/2014/main" id="{BB63D60E-9934-4535-8B0E-7BDD60AB9C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effectLst/>
              <a:uLnTx/>
              <a:uFillTx/>
              <a:latin typeface="Calibri" panose="020F0502020204030204"/>
              <a:ea typeface="+mn-ea"/>
              <a:cs typeface="+mn-cs"/>
            </a:endParaRPr>
          </a:p>
        </p:txBody>
      </p:sp>
      <p:grpSp>
        <p:nvGrpSpPr>
          <p:cNvPr id="17" name="Group 16"/>
          <p:cNvGrpSpPr/>
          <p:nvPr/>
        </p:nvGrpSpPr>
        <p:grpSpPr>
          <a:xfrm>
            <a:off x="1968666" y="2027047"/>
            <a:ext cx="6856311" cy="4621721"/>
            <a:chOff x="1203932" y="1686909"/>
            <a:chExt cx="6978371" cy="4457123"/>
          </a:xfrm>
        </p:grpSpPr>
        <p:graphicFrame>
          <p:nvGraphicFramePr>
            <p:cNvPr id="9" name="Chart 8"/>
            <p:cNvGraphicFramePr>
              <a:graphicFrameLocks/>
            </p:cNvGraphicFramePr>
            <p:nvPr/>
          </p:nvGraphicFramePr>
          <p:xfrm>
            <a:off x="1576552" y="1686909"/>
            <a:ext cx="6605751" cy="41499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729104" y="3426344"/>
              <a:ext cx="1325563" cy="3759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Resources</a:t>
              </a:r>
            </a:p>
          </p:txBody>
        </p:sp>
        <p:cxnSp>
          <p:nvCxnSpPr>
            <p:cNvPr id="12" name="Straight Arrow Connector 11"/>
            <p:cNvCxnSpPr/>
            <p:nvPr/>
          </p:nvCxnSpPr>
          <p:spPr>
            <a:xfrm flipV="1">
              <a:off x="1407652" y="2355788"/>
              <a:ext cx="15765" cy="823170"/>
            </a:xfrm>
            <a:prstGeom prst="straightConnector1">
              <a:avLst/>
            </a:prstGeom>
            <a:ln>
              <a:solidFill>
                <a:schemeClr val="tx1"/>
              </a:solidFill>
              <a:headEnd w="lg" len="lg"/>
              <a:tailEnd type="stealth"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05727" y="5774700"/>
              <a:ext cx="24121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Time</a:t>
              </a:r>
            </a:p>
          </p:txBody>
        </p:sp>
        <p:cxnSp>
          <p:nvCxnSpPr>
            <p:cNvPr id="14" name="Straight Arrow Connector 13"/>
            <p:cNvCxnSpPr/>
            <p:nvPr/>
          </p:nvCxnSpPr>
          <p:spPr>
            <a:xfrm rot="5400000" flipV="1">
              <a:off x="5469902" y="5555664"/>
              <a:ext cx="15765" cy="823170"/>
            </a:xfrm>
            <a:prstGeom prst="straightConnector1">
              <a:avLst/>
            </a:prstGeom>
            <a:ln>
              <a:solidFill>
                <a:schemeClr val="tx1"/>
              </a:solidFill>
              <a:headEnd w="lg" len="lg"/>
              <a:tailEnd type="stealth" w="lg" len="lg"/>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5102981" y="5479357"/>
            <a:ext cx="18775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 Action</a:t>
            </a:r>
          </a:p>
        </p:txBody>
      </p:sp>
      <p:sp>
        <p:nvSpPr>
          <p:cNvPr id="16" name="TextBox 15"/>
          <p:cNvSpPr txBox="1"/>
          <p:nvPr/>
        </p:nvSpPr>
        <p:spPr>
          <a:xfrm>
            <a:off x="3542653" y="2119183"/>
            <a:ext cx="1025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Release</a:t>
            </a:r>
          </a:p>
        </p:txBody>
      </p:sp>
      <p:cxnSp>
        <p:nvCxnSpPr>
          <p:cNvPr id="23" name="Straight Arrow Connector 22"/>
          <p:cNvCxnSpPr>
            <a:cxnSpLocks/>
          </p:cNvCxnSpPr>
          <p:nvPr/>
        </p:nvCxnSpPr>
        <p:spPr>
          <a:xfrm flipH="1">
            <a:off x="3568293" y="2456283"/>
            <a:ext cx="170240" cy="306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03856" y="2440712"/>
            <a:ext cx="10878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Baseline</a:t>
            </a:r>
          </a:p>
        </p:txBody>
      </p:sp>
      <p:cxnSp>
        <p:nvCxnSpPr>
          <p:cNvPr id="3" name="Straight Connector 2"/>
          <p:cNvCxnSpPr/>
          <p:nvPr/>
        </p:nvCxnSpPr>
        <p:spPr>
          <a:xfrm>
            <a:off x="3568292" y="2837049"/>
            <a:ext cx="4734909" cy="0"/>
          </a:xfrm>
          <a:prstGeom prst="line">
            <a:avLst/>
          </a:prstGeom>
          <a:ln w="38100">
            <a:solidFill>
              <a:srgbClr val="C00000"/>
            </a:solidFill>
            <a:prstDash val="dashDot"/>
          </a:ln>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p:cNvCxnSpPr>
          <p:nvPr/>
        </p:nvCxnSpPr>
        <p:spPr>
          <a:xfrm flipV="1">
            <a:off x="5155587" y="4110890"/>
            <a:ext cx="723287" cy="141074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a:off x="5844968" y="4123591"/>
            <a:ext cx="2566822" cy="23599"/>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7734391">
            <a:off x="5030601" y="4573294"/>
            <a:ext cx="1475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Response Action</a:t>
            </a:r>
          </a:p>
        </p:txBody>
      </p:sp>
      <p:cxnSp>
        <p:nvCxnSpPr>
          <p:cNvPr id="21" name="Straight Connector 20"/>
          <p:cNvCxnSpPr/>
          <p:nvPr/>
        </p:nvCxnSpPr>
        <p:spPr>
          <a:xfrm>
            <a:off x="4022312" y="5008189"/>
            <a:ext cx="520262" cy="471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939909" y="4588332"/>
            <a:ext cx="882869" cy="8355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858942" y="4110329"/>
            <a:ext cx="1244039" cy="1180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858942" y="3696867"/>
            <a:ext cx="1456143" cy="12820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38533" y="3178906"/>
            <a:ext cx="1658289" cy="13908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022312" y="2963544"/>
            <a:ext cx="1578812" cy="1374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p:cNvCxnSpPr>
          <p:nvPr/>
        </p:nvCxnSpPr>
        <p:spPr>
          <a:xfrm>
            <a:off x="4631731" y="2963545"/>
            <a:ext cx="1241257" cy="1067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p:nvCxnSpPr>
        <p:spPr>
          <a:xfrm>
            <a:off x="5197238" y="3053530"/>
            <a:ext cx="1021584" cy="9297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p:cNvCxnSpPr>
          <p:nvPr/>
        </p:nvCxnSpPr>
        <p:spPr>
          <a:xfrm>
            <a:off x="5547278" y="2982619"/>
            <a:ext cx="1042350" cy="944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a:off x="6030368" y="2980106"/>
            <a:ext cx="956668" cy="9774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6432346" y="2987033"/>
            <a:ext cx="902647" cy="99622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p:cNvCxnSpPr>
          <p:nvPr/>
        </p:nvCxnSpPr>
        <p:spPr>
          <a:xfrm>
            <a:off x="6765827" y="2963544"/>
            <a:ext cx="845951" cy="97753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p:cNvCxnSpPr>
          <p:nvPr/>
        </p:nvCxnSpPr>
        <p:spPr>
          <a:xfrm>
            <a:off x="7200560" y="3013066"/>
            <a:ext cx="740752" cy="947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7485450" y="2942647"/>
            <a:ext cx="739168" cy="1011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cxnSpLocks/>
          </p:cNvCxnSpPr>
          <p:nvPr/>
        </p:nvCxnSpPr>
        <p:spPr>
          <a:xfrm>
            <a:off x="7776899" y="2948813"/>
            <a:ext cx="634891" cy="820645"/>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068079" y="4158996"/>
            <a:ext cx="23352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Risk-based cleanup complete</a:t>
            </a:r>
          </a:p>
        </p:txBody>
      </p:sp>
      <p:sp>
        <p:nvSpPr>
          <p:cNvPr id="2" name="Right Brace 1"/>
          <p:cNvSpPr/>
          <p:nvPr/>
        </p:nvSpPr>
        <p:spPr>
          <a:xfrm>
            <a:off x="8518731" y="2837050"/>
            <a:ext cx="75659" cy="1273279"/>
          </a:xfrm>
          <a:prstGeom prst="rightBrace">
            <a:avLst/>
          </a:prstGeom>
          <a:ln w="254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8701331" y="3110825"/>
            <a:ext cx="16719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Residual injury and service loss</a:t>
            </a:r>
          </a:p>
        </p:txBody>
      </p:sp>
      <p:cxnSp>
        <p:nvCxnSpPr>
          <p:cNvPr id="40" name="Straight Connector 39">
            <a:extLst>
              <a:ext uri="{FF2B5EF4-FFF2-40B4-BE49-F238E27FC236}">
                <a16:creationId xmlns:a16="http://schemas.microsoft.com/office/drawing/2014/main" id="{75FF4553-27F2-4341-B7E2-87A14A824246}"/>
              </a:ext>
            </a:extLst>
          </p:cNvPr>
          <p:cNvCxnSpPr/>
          <p:nvPr/>
        </p:nvCxnSpPr>
        <p:spPr>
          <a:xfrm>
            <a:off x="3568293" y="2837050"/>
            <a:ext cx="4734909" cy="0"/>
          </a:xfrm>
          <a:prstGeom prst="line">
            <a:avLst/>
          </a:prstGeom>
          <a:ln w="38100">
            <a:solidFill>
              <a:srgbClr val="C00000"/>
            </a:solidFill>
            <a:prstDash val="dashDot"/>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403609" y="3471414"/>
            <a:ext cx="930166"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Interim Losses</a:t>
            </a:r>
          </a:p>
        </p:txBody>
      </p:sp>
    </p:spTree>
    <p:extLst>
      <p:ext uri="{BB962C8B-B14F-4D97-AF65-F5344CB8AC3E}">
        <p14:creationId xmlns:p14="http://schemas.microsoft.com/office/powerpoint/2010/main" val="4167356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4327-C231-3B6E-54EF-BD82850DFAE1}"/>
              </a:ext>
            </a:extLst>
          </p:cNvPr>
          <p:cNvSpPr>
            <a:spLocks noGrp="1"/>
          </p:cNvSpPr>
          <p:nvPr>
            <p:ph type="title"/>
          </p:nvPr>
        </p:nvSpPr>
        <p:spPr>
          <a:xfrm>
            <a:off x="581192" y="702156"/>
            <a:ext cx="11029616" cy="1013800"/>
          </a:xfrm>
        </p:spPr>
        <p:txBody>
          <a:bodyPr>
            <a:normAutofit fontScale="90000"/>
          </a:bodyPr>
          <a:lstStyle/>
          <a:p>
            <a:r>
              <a:rPr lang="en-US" sz="3600" b="1" dirty="0">
                <a:solidFill>
                  <a:srgbClr val="FFFEFF"/>
                </a:solidFill>
              </a:rPr>
              <a:t>Approach to injury assessment</a:t>
            </a:r>
            <a:br>
              <a:rPr lang="en-US" sz="3600" b="1" dirty="0">
                <a:solidFill>
                  <a:srgbClr val="FFFEFF"/>
                </a:solidFill>
              </a:rPr>
            </a:br>
            <a:r>
              <a:rPr lang="en-US" sz="3600" i="1" dirty="0">
                <a:solidFill>
                  <a:srgbClr val="FFFEFF"/>
                </a:solidFill>
              </a:rPr>
              <a:t>Injury Identification</a:t>
            </a:r>
          </a:p>
        </p:txBody>
      </p:sp>
      <p:sp>
        <p:nvSpPr>
          <p:cNvPr id="4" name="Slide Number Placeholder 3">
            <a:extLst>
              <a:ext uri="{FF2B5EF4-FFF2-40B4-BE49-F238E27FC236}">
                <a16:creationId xmlns:a16="http://schemas.microsoft.com/office/drawing/2014/main" id="{CC165ACB-4542-2BE3-864D-0A738A00540F}"/>
              </a:ext>
            </a:extLst>
          </p:cNvPr>
          <p:cNvSpPr>
            <a:spLocks noGrp="1"/>
          </p:cNvSpPr>
          <p:nvPr>
            <p:ph type="sldNum" sz="quarter" idx="12"/>
          </p:nvPr>
        </p:nvSpPr>
        <p:spPr>
          <a:xfrm>
            <a:off x="10558300" y="5956137"/>
            <a:ext cx="1052508" cy="365125"/>
          </a:xfrm>
        </p:spPr>
        <p:txBody>
          <a:bodyPr>
            <a:normAutofit/>
          </a:bodyPr>
          <a:lstStyle/>
          <a:p>
            <a:pPr>
              <a:spcAft>
                <a:spcPts val="600"/>
              </a:spcAft>
            </a:pPr>
            <a:fld id="{B912F4AF-18B8-48D6-8011-C9436E7B4F26}" type="slidenum">
              <a:rPr lang="en-US" smtClean="0"/>
              <a:pPr>
                <a:spcAft>
                  <a:spcPts val="600"/>
                </a:spcAft>
              </a:pPr>
              <a:t>19</a:t>
            </a:fld>
            <a:endParaRPr lang="en-US"/>
          </a:p>
        </p:txBody>
      </p:sp>
      <p:graphicFrame>
        <p:nvGraphicFramePr>
          <p:cNvPr id="6" name="Content Placeholder 2">
            <a:extLst>
              <a:ext uri="{FF2B5EF4-FFF2-40B4-BE49-F238E27FC236}">
                <a16:creationId xmlns:a16="http://schemas.microsoft.com/office/drawing/2014/main" id="{736E7F1F-BB44-8922-6C64-A27AD95CBC36}"/>
              </a:ext>
            </a:extLst>
          </p:cNvPr>
          <p:cNvGraphicFramePr>
            <a:graphicFrameLocks noGrp="1"/>
          </p:cNvGraphicFramePr>
          <p:nvPr>
            <p:ph idx="1"/>
            <p:extLst>
              <p:ext uri="{D42A27DB-BD31-4B8C-83A1-F6EECF244321}">
                <p14:modId xmlns:p14="http://schemas.microsoft.com/office/powerpoint/2010/main" val="2179484200"/>
              </p:ext>
            </p:extLst>
          </p:nvPr>
        </p:nvGraphicFramePr>
        <p:xfrm>
          <a:off x="330467" y="1787763"/>
          <a:ext cx="11531065" cy="453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3796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8BCA1D-ACDF-4D63-9AA0-366C4F85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70A22-07AB-0851-3326-860C94722280}"/>
              </a:ext>
            </a:extLst>
          </p:cNvPr>
          <p:cNvSpPr>
            <a:spLocks noGrp="1"/>
          </p:cNvSpPr>
          <p:nvPr>
            <p:ph type="title"/>
          </p:nvPr>
        </p:nvSpPr>
        <p:spPr>
          <a:xfrm>
            <a:off x="746228" y="1037967"/>
            <a:ext cx="3054091" cy="4709131"/>
          </a:xfrm>
        </p:spPr>
        <p:txBody>
          <a:bodyPr anchor="ctr">
            <a:normAutofit/>
          </a:bodyPr>
          <a:lstStyle/>
          <a:p>
            <a:r>
              <a:rPr lang="en-US" sz="3600" dirty="0">
                <a:solidFill>
                  <a:schemeClr val="accent1"/>
                </a:solidFill>
              </a:rPr>
              <a:t>Hybrid Meeting Procedures</a:t>
            </a:r>
          </a:p>
        </p:txBody>
      </p:sp>
      <p:sp>
        <p:nvSpPr>
          <p:cNvPr id="12" name="Rectangle 11">
            <a:extLst>
              <a:ext uri="{FF2B5EF4-FFF2-40B4-BE49-F238E27FC236}">
                <a16:creationId xmlns:a16="http://schemas.microsoft.com/office/drawing/2014/main" id="{5DB82E3F-D9C4-42E7-AABF-D760C2F56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5F145784-B126-48E6-B33B-0BEA2EBF1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6AD7FED-ECA8-4F84-9067-C1B1E9610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74DF12F2-5059-41AC-A8BD-D5E115CDC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7475F6E4-22C8-9E5F-B9CF-DDA956D375A3}"/>
              </a:ext>
            </a:extLst>
          </p:cNvPr>
          <p:cNvSpPr>
            <a:spLocks noGrp="1"/>
          </p:cNvSpPr>
          <p:nvPr>
            <p:ph type="sldNum" sz="quarter" idx="12"/>
          </p:nvPr>
        </p:nvSpPr>
        <p:spPr>
          <a:xfrm>
            <a:off x="746426" y="5956137"/>
            <a:ext cx="673300" cy="365125"/>
          </a:xfrm>
        </p:spPr>
        <p:txBody>
          <a:bodyPr>
            <a:normAutofit/>
          </a:bodyPr>
          <a:lstStyle/>
          <a:p>
            <a:pPr algn="l">
              <a:spcAft>
                <a:spcPts val="600"/>
              </a:spcAft>
            </a:pPr>
            <a:fld id="{B912F4AF-18B8-48D6-8011-C9436E7B4F26}" type="slidenum">
              <a:rPr lang="en-US">
                <a:solidFill>
                  <a:schemeClr val="accent1">
                    <a:lumMod val="75000"/>
                    <a:lumOff val="25000"/>
                  </a:schemeClr>
                </a:solidFill>
              </a:rPr>
              <a:pPr algn="l">
                <a:spcAft>
                  <a:spcPts val="600"/>
                </a:spcAft>
              </a:pPr>
              <a:t>2</a:t>
            </a:fld>
            <a:endParaRPr lang="en-US">
              <a:solidFill>
                <a:schemeClr val="accent1">
                  <a:lumMod val="75000"/>
                  <a:lumOff val="25000"/>
                </a:schemeClr>
              </a:solidFill>
            </a:endParaRPr>
          </a:p>
        </p:txBody>
      </p:sp>
      <p:graphicFrame>
        <p:nvGraphicFramePr>
          <p:cNvPr id="8" name="Content Placeholder 2">
            <a:extLst>
              <a:ext uri="{FF2B5EF4-FFF2-40B4-BE49-F238E27FC236}">
                <a16:creationId xmlns:a16="http://schemas.microsoft.com/office/drawing/2014/main" id="{C3916CCD-62BA-641F-1B0A-E2A3BD08E536}"/>
              </a:ext>
            </a:extLst>
          </p:cNvPr>
          <p:cNvGraphicFramePr>
            <a:graphicFrameLocks/>
          </p:cNvGraphicFramePr>
          <p:nvPr>
            <p:extLst>
              <p:ext uri="{D42A27DB-BD31-4B8C-83A1-F6EECF244321}">
                <p14:modId xmlns:p14="http://schemas.microsoft.com/office/powerpoint/2010/main" val="1442487535"/>
              </p:ext>
            </p:extLst>
          </p:nvPr>
        </p:nvGraphicFramePr>
        <p:xfrm>
          <a:off x="4457621" y="1761484"/>
          <a:ext cx="7077075" cy="388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91509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4327-C231-3B6E-54EF-BD82850DFAE1}"/>
              </a:ext>
            </a:extLst>
          </p:cNvPr>
          <p:cNvSpPr>
            <a:spLocks noGrp="1"/>
          </p:cNvSpPr>
          <p:nvPr>
            <p:ph type="title"/>
          </p:nvPr>
        </p:nvSpPr>
        <p:spPr>
          <a:xfrm>
            <a:off x="581192" y="702156"/>
            <a:ext cx="11029616" cy="1013800"/>
          </a:xfrm>
        </p:spPr>
        <p:txBody>
          <a:bodyPr>
            <a:normAutofit fontScale="90000"/>
          </a:bodyPr>
          <a:lstStyle/>
          <a:p>
            <a:r>
              <a:rPr lang="en-US" sz="3600" b="1" dirty="0">
                <a:solidFill>
                  <a:srgbClr val="FFFEFF"/>
                </a:solidFill>
              </a:rPr>
              <a:t>Approach to injury assessment</a:t>
            </a:r>
            <a:br>
              <a:rPr lang="en-US" sz="3600" b="1" dirty="0">
                <a:solidFill>
                  <a:srgbClr val="FFFEFF"/>
                </a:solidFill>
              </a:rPr>
            </a:br>
            <a:r>
              <a:rPr lang="en-US" sz="3600" i="1" dirty="0">
                <a:solidFill>
                  <a:srgbClr val="FFFEFF"/>
                </a:solidFill>
              </a:rPr>
              <a:t>Injury Quantification</a:t>
            </a:r>
          </a:p>
        </p:txBody>
      </p:sp>
      <p:sp>
        <p:nvSpPr>
          <p:cNvPr id="4" name="Slide Number Placeholder 3">
            <a:extLst>
              <a:ext uri="{FF2B5EF4-FFF2-40B4-BE49-F238E27FC236}">
                <a16:creationId xmlns:a16="http://schemas.microsoft.com/office/drawing/2014/main" id="{CC165ACB-4542-2BE3-864D-0A738A00540F}"/>
              </a:ext>
            </a:extLst>
          </p:cNvPr>
          <p:cNvSpPr>
            <a:spLocks noGrp="1"/>
          </p:cNvSpPr>
          <p:nvPr>
            <p:ph type="sldNum" sz="quarter" idx="12"/>
          </p:nvPr>
        </p:nvSpPr>
        <p:spPr>
          <a:xfrm>
            <a:off x="10558300" y="5956137"/>
            <a:ext cx="1052508" cy="365125"/>
          </a:xfrm>
        </p:spPr>
        <p:txBody>
          <a:bodyPr>
            <a:normAutofit/>
          </a:bodyPr>
          <a:lstStyle/>
          <a:p>
            <a:pPr>
              <a:spcAft>
                <a:spcPts val="600"/>
              </a:spcAft>
            </a:pPr>
            <a:fld id="{B912F4AF-18B8-48D6-8011-C9436E7B4F26}" type="slidenum">
              <a:rPr lang="en-US" smtClean="0"/>
              <a:pPr>
                <a:spcAft>
                  <a:spcPts val="600"/>
                </a:spcAft>
              </a:pPr>
              <a:t>20</a:t>
            </a:fld>
            <a:endParaRPr lang="en-US"/>
          </a:p>
        </p:txBody>
      </p:sp>
      <p:graphicFrame>
        <p:nvGraphicFramePr>
          <p:cNvPr id="6" name="Content Placeholder 2">
            <a:extLst>
              <a:ext uri="{FF2B5EF4-FFF2-40B4-BE49-F238E27FC236}">
                <a16:creationId xmlns:a16="http://schemas.microsoft.com/office/drawing/2014/main" id="{736E7F1F-BB44-8922-6C64-A27AD95CBC36}"/>
              </a:ext>
            </a:extLst>
          </p:cNvPr>
          <p:cNvGraphicFramePr>
            <a:graphicFrameLocks noGrp="1"/>
          </p:cNvGraphicFramePr>
          <p:nvPr>
            <p:ph idx="1"/>
            <p:extLst>
              <p:ext uri="{D42A27DB-BD31-4B8C-83A1-F6EECF244321}">
                <p14:modId xmlns:p14="http://schemas.microsoft.com/office/powerpoint/2010/main" val="340073357"/>
              </p:ext>
            </p:extLst>
          </p:nvPr>
        </p:nvGraphicFramePr>
        <p:xfrm>
          <a:off x="330467" y="1787763"/>
          <a:ext cx="11531065" cy="453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8937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AD09-6C64-9BD5-EE08-7D8FC8C3F024}"/>
              </a:ext>
            </a:extLst>
          </p:cNvPr>
          <p:cNvSpPr>
            <a:spLocks noGrp="1"/>
          </p:cNvSpPr>
          <p:nvPr>
            <p:ph type="title"/>
          </p:nvPr>
        </p:nvSpPr>
        <p:spPr>
          <a:xfrm>
            <a:off x="581192" y="702156"/>
            <a:ext cx="11029616" cy="1013800"/>
          </a:xfrm>
        </p:spPr>
        <p:txBody>
          <a:bodyPr>
            <a:normAutofit/>
          </a:bodyPr>
          <a:lstStyle/>
          <a:p>
            <a:r>
              <a:rPr lang="en-US" sz="3600" b="1" dirty="0">
                <a:solidFill>
                  <a:srgbClr val="FFFEFF"/>
                </a:solidFill>
              </a:rPr>
              <a:t>Restoration Planning Process</a:t>
            </a:r>
          </a:p>
        </p:txBody>
      </p:sp>
      <p:sp>
        <p:nvSpPr>
          <p:cNvPr id="5" name="Slide Number Placeholder 4">
            <a:extLst>
              <a:ext uri="{FF2B5EF4-FFF2-40B4-BE49-F238E27FC236}">
                <a16:creationId xmlns:a16="http://schemas.microsoft.com/office/drawing/2014/main" id="{3653C2D8-5139-58AD-2FAD-F1B34527271B}"/>
              </a:ext>
            </a:extLst>
          </p:cNvPr>
          <p:cNvSpPr>
            <a:spLocks noGrp="1"/>
          </p:cNvSpPr>
          <p:nvPr>
            <p:ph type="sldNum" sz="quarter" idx="12"/>
          </p:nvPr>
        </p:nvSpPr>
        <p:spPr>
          <a:xfrm>
            <a:off x="10558300" y="5956137"/>
            <a:ext cx="1052508" cy="365125"/>
          </a:xfrm>
        </p:spPr>
        <p:txBody>
          <a:bodyPr>
            <a:normAutofit/>
          </a:bodyPr>
          <a:lstStyle/>
          <a:p>
            <a:pPr>
              <a:spcAft>
                <a:spcPts val="600"/>
              </a:spcAft>
            </a:pPr>
            <a:fld id="{330EA680-D336-4FF7-8B7A-9848BB0A1C32}" type="slidenum">
              <a:rPr lang="en-US" smtClean="0"/>
              <a:pPr>
                <a:spcAft>
                  <a:spcPts val="600"/>
                </a:spcAft>
              </a:pPr>
              <a:t>21</a:t>
            </a:fld>
            <a:endParaRPr lang="en-US"/>
          </a:p>
        </p:txBody>
      </p:sp>
      <p:graphicFrame>
        <p:nvGraphicFramePr>
          <p:cNvPr id="13" name="Content Placeholder 10">
            <a:extLst>
              <a:ext uri="{FF2B5EF4-FFF2-40B4-BE49-F238E27FC236}">
                <a16:creationId xmlns:a16="http://schemas.microsoft.com/office/drawing/2014/main" id="{BBB4E543-C1CE-8FDA-5A99-60C2CCA3B5DB}"/>
              </a:ext>
            </a:extLst>
          </p:cNvPr>
          <p:cNvGraphicFramePr>
            <a:graphicFrameLocks noGrp="1"/>
          </p:cNvGraphicFramePr>
          <p:nvPr>
            <p:ph idx="1"/>
          </p:nvPr>
        </p:nvGraphicFramePr>
        <p:xfrm>
          <a:off x="581192" y="2642890"/>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2">
            <a:extLst>
              <a:ext uri="{FF2B5EF4-FFF2-40B4-BE49-F238E27FC236}">
                <a16:creationId xmlns:a16="http://schemas.microsoft.com/office/drawing/2014/main" id="{F7315B48-F6CE-363A-826B-96C3642DB97E}"/>
              </a:ext>
            </a:extLst>
          </p:cNvPr>
          <p:cNvSpPr/>
          <p:nvPr/>
        </p:nvSpPr>
        <p:spPr>
          <a:xfrm>
            <a:off x="779646" y="2642890"/>
            <a:ext cx="4485373" cy="3603906"/>
          </a:xfrm>
          <a:prstGeom prst="roundRect">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6EAF09-0CBC-CB24-3596-FBF3AB0278BC}"/>
              </a:ext>
            </a:extLst>
          </p:cNvPr>
          <p:cNvSpPr txBox="1"/>
          <p:nvPr/>
        </p:nvSpPr>
        <p:spPr>
          <a:xfrm>
            <a:off x="779646" y="2181091"/>
            <a:ext cx="4485373" cy="461665"/>
          </a:xfrm>
          <a:prstGeom prst="rect">
            <a:avLst/>
          </a:prstGeom>
          <a:noFill/>
        </p:spPr>
        <p:txBody>
          <a:bodyPr wrap="square" rtlCol="0">
            <a:spAutoFit/>
          </a:bodyPr>
          <a:lstStyle/>
          <a:p>
            <a:pPr algn="ctr"/>
            <a:r>
              <a:rPr lang="en-US" sz="2400" b="1" dirty="0">
                <a:solidFill>
                  <a:schemeClr val="accent3">
                    <a:lumMod val="50000"/>
                  </a:schemeClr>
                </a:solidFill>
              </a:rPr>
              <a:t>NRDA Work Plan</a:t>
            </a:r>
          </a:p>
        </p:txBody>
      </p:sp>
    </p:spTree>
    <p:extLst>
      <p:ext uri="{BB962C8B-B14F-4D97-AF65-F5344CB8AC3E}">
        <p14:creationId xmlns:p14="http://schemas.microsoft.com/office/powerpoint/2010/main" val="4202273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34327-C231-3B6E-54EF-BD82850DFAE1}"/>
              </a:ext>
            </a:extLst>
          </p:cNvPr>
          <p:cNvSpPr>
            <a:spLocks noGrp="1"/>
          </p:cNvSpPr>
          <p:nvPr>
            <p:ph type="title"/>
          </p:nvPr>
        </p:nvSpPr>
        <p:spPr>
          <a:xfrm>
            <a:off x="581192" y="702156"/>
            <a:ext cx="11029616" cy="1013800"/>
          </a:xfrm>
        </p:spPr>
        <p:txBody>
          <a:bodyPr>
            <a:normAutofit fontScale="90000"/>
          </a:bodyPr>
          <a:lstStyle/>
          <a:p>
            <a:r>
              <a:rPr lang="en-US" sz="3600" b="1" dirty="0">
                <a:solidFill>
                  <a:srgbClr val="FFFEFF"/>
                </a:solidFill>
              </a:rPr>
              <a:t>Next Steps</a:t>
            </a:r>
            <a:br>
              <a:rPr lang="en-US" sz="3600" b="1" dirty="0">
                <a:solidFill>
                  <a:srgbClr val="FFFEFF"/>
                </a:solidFill>
              </a:rPr>
            </a:br>
            <a:r>
              <a:rPr lang="en-US" sz="3600" i="1" dirty="0">
                <a:solidFill>
                  <a:srgbClr val="FFFEFF"/>
                </a:solidFill>
              </a:rPr>
              <a:t>Restoration Selection</a:t>
            </a:r>
          </a:p>
        </p:txBody>
      </p:sp>
      <p:sp>
        <p:nvSpPr>
          <p:cNvPr id="4" name="Slide Number Placeholder 3">
            <a:extLst>
              <a:ext uri="{FF2B5EF4-FFF2-40B4-BE49-F238E27FC236}">
                <a16:creationId xmlns:a16="http://schemas.microsoft.com/office/drawing/2014/main" id="{CC165ACB-4542-2BE3-864D-0A738A00540F}"/>
              </a:ext>
            </a:extLst>
          </p:cNvPr>
          <p:cNvSpPr>
            <a:spLocks noGrp="1"/>
          </p:cNvSpPr>
          <p:nvPr>
            <p:ph type="sldNum" sz="quarter" idx="12"/>
          </p:nvPr>
        </p:nvSpPr>
        <p:spPr>
          <a:xfrm>
            <a:off x="10558300" y="5956137"/>
            <a:ext cx="1052508" cy="365125"/>
          </a:xfrm>
        </p:spPr>
        <p:txBody>
          <a:bodyPr>
            <a:normAutofit/>
          </a:bodyPr>
          <a:lstStyle/>
          <a:p>
            <a:pPr>
              <a:spcAft>
                <a:spcPts val="600"/>
              </a:spcAft>
            </a:pPr>
            <a:fld id="{B912F4AF-18B8-48D6-8011-C9436E7B4F26}" type="slidenum">
              <a:rPr lang="en-US" smtClean="0"/>
              <a:pPr>
                <a:spcAft>
                  <a:spcPts val="600"/>
                </a:spcAft>
              </a:pPr>
              <a:t>22</a:t>
            </a:fld>
            <a:endParaRPr lang="en-US"/>
          </a:p>
        </p:txBody>
      </p:sp>
      <p:graphicFrame>
        <p:nvGraphicFramePr>
          <p:cNvPr id="6" name="Content Placeholder 2">
            <a:extLst>
              <a:ext uri="{FF2B5EF4-FFF2-40B4-BE49-F238E27FC236}">
                <a16:creationId xmlns:a16="http://schemas.microsoft.com/office/drawing/2014/main" id="{736E7F1F-BB44-8922-6C64-A27AD95CBC36}"/>
              </a:ext>
            </a:extLst>
          </p:cNvPr>
          <p:cNvGraphicFramePr>
            <a:graphicFrameLocks noGrp="1"/>
          </p:cNvGraphicFramePr>
          <p:nvPr>
            <p:ph idx="1"/>
            <p:extLst>
              <p:ext uri="{D42A27DB-BD31-4B8C-83A1-F6EECF244321}">
                <p14:modId xmlns:p14="http://schemas.microsoft.com/office/powerpoint/2010/main" val="3593100737"/>
              </p:ext>
            </p:extLst>
          </p:nvPr>
        </p:nvGraphicFramePr>
        <p:xfrm>
          <a:off x="330467" y="1787763"/>
          <a:ext cx="11531065" cy="453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84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D635-C60A-E92A-4C7E-ED549451CCED}"/>
              </a:ext>
            </a:extLst>
          </p:cNvPr>
          <p:cNvSpPr>
            <a:spLocks noGrp="1"/>
          </p:cNvSpPr>
          <p:nvPr>
            <p:ph type="title"/>
          </p:nvPr>
        </p:nvSpPr>
        <p:spPr/>
        <p:txBody>
          <a:bodyPr>
            <a:normAutofit/>
          </a:bodyPr>
          <a:lstStyle/>
          <a:p>
            <a:r>
              <a:rPr lang="en-US" sz="3600" b="1" dirty="0"/>
              <a:t>How You Can Participate</a:t>
            </a:r>
          </a:p>
        </p:txBody>
      </p:sp>
      <p:sp>
        <p:nvSpPr>
          <p:cNvPr id="3" name="Text Placeholder 2">
            <a:extLst>
              <a:ext uri="{FF2B5EF4-FFF2-40B4-BE49-F238E27FC236}">
                <a16:creationId xmlns:a16="http://schemas.microsoft.com/office/drawing/2014/main" id="{212ED50E-3B4F-9487-CE7A-46B111211898}"/>
              </a:ext>
            </a:extLst>
          </p:cNvPr>
          <p:cNvSpPr>
            <a:spLocks noGrp="1"/>
          </p:cNvSpPr>
          <p:nvPr>
            <p:ph type="body" idx="1"/>
          </p:nvPr>
        </p:nvSpPr>
        <p:spPr/>
        <p:txBody>
          <a:bodyPr/>
          <a:lstStyle/>
          <a:p>
            <a:r>
              <a:rPr lang="en-US" sz="3600" dirty="0"/>
              <a:t>Submit a comment</a:t>
            </a:r>
          </a:p>
        </p:txBody>
      </p:sp>
      <p:sp>
        <p:nvSpPr>
          <p:cNvPr id="6" name="Content Placeholder 5">
            <a:extLst>
              <a:ext uri="{FF2B5EF4-FFF2-40B4-BE49-F238E27FC236}">
                <a16:creationId xmlns:a16="http://schemas.microsoft.com/office/drawing/2014/main" id="{1C0F2AE4-C15D-9C9F-0C80-8F9649256FF2}"/>
              </a:ext>
            </a:extLst>
          </p:cNvPr>
          <p:cNvSpPr>
            <a:spLocks noGrp="1"/>
          </p:cNvSpPr>
          <p:nvPr>
            <p:ph sz="half" idx="2"/>
          </p:nvPr>
        </p:nvSpPr>
        <p:spPr>
          <a:xfrm>
            <a:off x="581194" y="2926052"/>
            <a:ext cx="5393100" cy="3623604"/>
          </a:xfrm>
        </p:spPr>
        <p:txBody>
          <a:bodyPr>
            <a:normAutofit/>
          </a:bodyPr>
          <a:lstStyle/>
          <a:p>
            <a:r>
              <a:rPr lang="en-US" sz="2800" dirty="0"/>
              <a:t>Feedback on the NRDA Work Plan</a:t>
            </a:r>
          </a:p>
          <a:p>
            <a:r>
              <a:rPr lang="en-US" sz="2800" dirty="0"/>
              <a:t>Information on ecological or recreational impacts from the derailment or response actions (past and on-going)</a:t>
            </a:r>
          </a:p>
        </p:txBody>
      </p:sp>
      <p:sp>
        <p:nvSpPr>
          <p:cNvPr id="5" name="Text Placeholder 4">
            <a:extLst>
              <a:ext uri="{FF2B5EF4-FFF2-40B4-BE49-F238E27FC236}">
                <a16:creationId xmlns:a16="http://schemas.microsoft.com/office/drawing/2014/main" id="{AB164B26-96EF-9ADF-12F9-CBD3CEB67875}"/>
              </a:ext>
            </a:extLst>
          </p:cNvPr>
          <p:cNvSpPr>
            <a:spLocks noGrp="1"/>
          </p:cNvSpPr>
          <p:nvPr>
            <p:ph type="body" sz="quarter" idx="3"/>
          </p:nvPr>
        </p:nvSpPr>
        <p:spPr/>
        <p:txBody>
          <a:bodyPr/>
          <a:lstStyle/>
          <a:p>
            <a:r>
              <a:rPr lang="en-US" sz="3600" dirty="0"/>
              <a:t>Reports of asphalt</a:t>
            </a:r>
          </a:p>
        </p:txBody>
      </p:sp>
      <p:sp>
        <p:nvSpPr>
          <p:cNvPr id="8" name="Content Placeholder 7">
            <a:extLst>
              <a:ext uri="{FF2B5EF4-FFF2-40B4-BE49-F238E27FC236}">
                <a16:creationId xmlns:a16="http://schemas.microsoft.com/office/drawing/2014/main" id="{906B6BFA-62A5-4157-0C04-7CC8B9CEFE06}"/>
              </a:ext>
            </a:extLst>
          </p:cNvPr>
          <p:cNvSpPr>
            <a:spLocks noGrp="1"/>
          </p:cNvSpPr>
          <p:nvPr>
            <p:ph sz="quarter" idx="4"/>
          </p:nvPr>
        </p:nvSpPr>
        <p:spPr>
          <a:xfrm>
            <a:off x="6217709" y="2926052"/>
            <a:ext cx="5393100" cy="3623604"/>
          </a:xfrm>
        </p:spPr>
        <p:txBody>
          <a:bodyPr>
            <a:normAutofit/>
          </a:bodyPr>
          <a:lstStyle/>
          <a:p>
            <a:r>
              <a:rPr lang="en-US" sz="2800" dirty="0"/>
              <a:t>Submit observations of asphalt remaining in the environment to </a:t>
            </a:r>
            <a:r>
              <a:rPr lang="en-US" sz="2800" dirty="0">
                <a:hlinkClick r:id="rId3"/>
              </a:rPr>
              <a:t>rpderailment@mtrail.com</a:t>
            </a:r>
            <a:endParaRPr lang="en-US" sz="2800" dirty="0"/>
          </a:p>
          <a:p>
            <a:r>
              <a:rPr lang="en-US" sz="2800" dirty="0"/>
              <a:t>Report any impacted wildlife to FWP and Oiled Wildlife Care Network Response Hotline (888-275-6926)</a:t>
            </a:r>
          </a:p>
          <a:p>
            <a:endParaRPr lang="en-US" sz="2800" dirty="0"/>
          </a:p>
        </p:txBody>
      </p:sp>
      <p:sp>
        <p:nvSpPr>
          <p:cNvPr id="4" name="Slide Number Placeholder 3">
            <a:extLst>
              <a:ext uri="{FF2B5EF4-FFF2-40B4-BE49-F238E27FC236}">
                <a16:creationId xmlns:a16="http://schemas.microsoft.com/office/drawing/2014/main" id="{0AC97329-17A4-8224-EC3F-EE520E0DDE7F}"/>
              </a:ext>
            </a:extLst>
          </p:cNvPr>
          <p:cNvSpPr>
            <a:spLocks noGrp="1"/>
          </p:cNvSpPr>
          <p:nvPr>
            <p:ph type="sldNum" sz="quarter" idx="12"/>
          </p:nvPr>
        </p:nvSpPr>
        <p:spPr/>
        <p:txBody>
          <a:bodyPr/>
          <a:lstStyle/>
          <a:p>
            <a:fld id="{B912F4AF-18B8-48D6-8011-C9436E7B4F26}" type="slidenum">
              <a:rPr lang="en-US" smtClean="0"/>
              <a:t>23</a:t>
            </a:fld>
            <a:endParaRPr lang="en-US"/>
          </a:p>
        </p:txBody>
      </p:sp>
    </p:spTree>
    <p:extLst>
      <p:ext uri="{BB962C8B-B14F-4D97-AF65-F5344CB8AC3E}">
        <p14:creationId xmlns:p14="http://schemas.microsoft.com/office/powerpoint/2010/main" val="224145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8D10092-A860-4EFB-963F-A14DA3648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descr="A group of construction equipment in a field&#10;&#10;Description automatically generated">
            <a:extLst>
              <a:ext uri="{FF2B5EF4-FFF2-40B4-BE49-F238E27FC236}">
                <a16:creationId xmlns:a16="http://schemas.microsoft.com/office/drawing/2014/main" id="{B78853D0-365C-14DC-1C98-40748EB0693E}"/>
              </a:ext>
            </a:extLst>
          </p:cNvPr>
          <p:cNvPicPr>
            <a:picLocks noChangeAspect="1"/>
          </p:cNvPicPr>
          <p:nvPr/>
        </p:nvPicPr>
        <p:blipFill rotWithShape="1">
          <a:blip r:embed="rId3">
            <a:extLst>
              <a:ext uri="{28A0092B-C50C-407E-A947-70E740481C1C}">
                <a14:useLocalDpi xmlns:a14="http://schemas.microsoft.com/office/drawing/2010/main" val="0"/>
              </a:ext>
            </a:extLst>
          </a:blip>
          <a:srcRect t="12262" b="12262"/>
          <a:stretch/>
        </p:blipFill>
        <p:spPr>
          <a:xfrm>
            <a:off x="0" y="-55501"/>
            <a:ext cx="12192000" cy="6901497"/>
          </a:xfrm>
          <a:prstGeom prst="rect">
            <a:avLst/>
          </a:prstGeom>
        </p:spPr>
      </p:pic>
      <p:grpSp>
        <p:nvGrpSpPr>
          <p:cNvPr id="22" name="Group 21">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3" name="Rectangle 22">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30B1A6C7-3449-AFC9-2166-A4AC1E3511CA}"/>
              </a:ext>
            </a:extLst>
          </p:cNvPr>
          <p:cNvSpPr>
            <a:spLocks noGrp="1"/>
          </p:cNvSpPr>
          <p:nvPr>
            <p:ph type="title"/>
          </p:nvPr>
        </p:nvSpPr>
        <p:spPr>
          <a:xfrm>
            <a:off x="584200" y="700202"/>
            <a:ext cx="3412067" cy="1483440"/>
          </a:xfrm>
        </p:spPr>
        <p:txBody>
          <a:bodyPr vert="horz" lIns="91440" tIns="45720" rIns="91440" bIns="45720" rtlCol="0" anchor="ctr">
            <a:normAutofit/>
          </a:bodyPr>
          <a:lstStyle/>
          <a:p>
            <a:r>
              <a:rPr lang="en-US" sz="3600" b="1" dirty="0"/>
              <a:t>How to Submit</a:t>
            </a:r>
          </a:p>
        </p:txBody>
      </p:sp>
      <p:sp>
        <p:nvSpPr>
          <p:cNvPr id="5" name="Slide Number Placeholder 4">
            <a:extLst>
              <a:ext uri="{FF2B5EF4-FFF2-40B4-BE49-F238E27FC236}">
                <a16:creationId xmlns:a16="http://schemas.microsoft.com/office/drawing/2014/main" id="{C6D079F1-2F35-D934-C95A-BBCB8C686D76}"/>
              </a:ext>
            </a:extLst>
          </p:cNvPr>
          <p:cNvSpPr>
            <a:spLocks noGrp="1"/>
          </p:cNvSpPr>
          <p:nvPr>
            <p:ph type="sldNum" sz="quarter" idx="12"/>
          </p:nvPr>
        </p:nvSpPr>
        <p:spPr>
          <a:xfrm>
            <a:off x="3454400" y="766071"/>
            <a:ext cx="544874" cy="365125"/>
          </a:xfrm>
        </p:spPr>
        <p:txBody>
          <a:bodyPr vert="horz" lIns="91440" tIns="45720" rIns="91440" bIns="45720" rtlCol="0" anchor="ctr">
            <a:normAutofit/>
          </a:bodyPr>
          <a:lstStyle/>
          <a:p>
            <a:pPr>
              <a:spcAft>
                <a:spcPts val="600"/>
              </a:spcAft>
            </a:pPr>
            <a:fld id="{B912F4AF-18B8-48D6-8011-C9436E7B4F26}" type="slidenum">
              <a:rPr lang="en-US" smtClean="0"/>
              <a:pPr>
                <a:spcAft>
                  <a:spcPts val="600"/>
                </a:spcAft>
              </a:pPr>
              <a:t>24</a:t>
            </a:fld>
            <a:endParaRPr lang="en-US"/>
          </a:p>
        </p:txBody>
      </p:sp>
      <p:sp>
        <p:nvSpPr>
          <p:cNvPr id="4" name="Content Placeholder 3">
            <a:extLst>
              <a:ext uri="{FF2B5EF4-FFF2-40B4-BE49-F238E27FC236}">
                <a16:creationId xmlns:a16="http://schemas.microsoft.com/office/drawing/2014/main" id="{3904C28B-8221-EFCF-8CA1-00FB59824001}"/>
              </a:ext>
            </a:extLst>
          </p:cNvPr>
          <p:cNvSpPr>
            <a:spLocks noGrp="1"/>
          </p:cNvSpPr>
          <p:nvPr>
            <p:ph sz="half" idx="2"/>
          </p:nvPr>
        </p:nvSpPr>
        <p:spPr>
          <a:xfrm>
            <a:off x="581193" y="1951709"/>
            <a:ext cx="3415074" cy="4288224"/>
          </a:xfrm>
        </p:spPr>
        <p:txBody>
          <a:bodyPr vert="horz" lIns="91440" tIns="45720" rIns="91440" bIns="45720" rtlCol="0" anchor="ctr">
            <a:normAutofit fontScale="92500"/>
          </a:bodyPr>
          <a:lstStyle/>
          <a:p>
            <a:r>
              <a:rPr lang="en-US" sz="2400" dirty="0">
                <a:solidFill>
                  <a:schemeClr val="bg1"/>
                </a:solidFill>
              </a:rPr>
              <a:t>Submit comments by </a:t>
            </a:r>
            <a:r>
              <a:rPr lang="en-US" sz="2400" u="sng" dirty="0">
                <a:solidFill>
                  <a:schemeClr val="bg1"/>
                </a:solidFill>
              </a:rPr>
              <a:t>11:59 PM on July 12, 2024</a:t>
            </a:r>
          </a:p>
          <a:p>
            <a:r>
              <a:rPr lang="en-US" sz="2400" dirty="0">
                <a:solidFill>
                  <a:schemeClr val="bg1"/>
                </a:solidFill>
              </a:rPr>
              <a:t>Email </a:t>
            </a:r>
            <a:r>
              <a:rPr lang="en-US" sz="2400" dirty="0">
                <a:solidFill>
                  <a:schemeClr val="accent3">
                    <a:lumMod val="40000"/>
                    <a:lumOff val="60000"/>
                  </a:schemeClr>
                </a:solidFill>
                <a:hlinkClick r:id="rId4">
                  <a:extLst>
                    <a:ext uri="{A12FA001-AC4F-418D-AE19-62706E023703}">
                      <ahyp:hlinkClr xmlns:ahyp="http://schemas.microsoft.com/office/drawing/2018/hyperlinkcolor" val="tx"/>
                    </a:ext>
                  </a:extLst>
                </a:hlinkClick>
              </a:rPr>
              <a:t>nrdp@mt.gov</a:t>
            </a:r>
            <a:endParaRPr lang="en-US" sz="2400" dirty="0">
              <a:solidFill>
                <a:schemeClr val="accent3">
                  <a:lumMod val="40000"/>
                  <a:lumOff val="60000"/>
                </a:schemeClr>
              </a:solidFill>
            </a:endParaRPr>
          </a:p>
          <a:p>
            <a:r>
              <a:rPr lang="en-US" sz="2400" dirty="0">
                <a:solidFill>
                  <a:schemeClr val="bg1"/>
                </a:solidFill>
              </a:rPr>
              <a:t>Subject: “Reed Point Draft NRDA Work Plan”</a:t>
            </a:r>
          </a:p>
          <a:p>
            <a:r>
              <a:rPr lang="en-US" sz="2400" dirty="0">
                <a:solidFill>
                  <a:schemeClr val="bg1"/>
                </a:solidFill>
              </a:rPr>
              <a:t>Natural Resource Damage Program</a:t>
            </a:r>
          </a:p>
          <a:p>
            <a:pPr marL="324000" lvl="1" indent="0">
              <a:buNone/>
            </a:pPr>
            <a:r>
              <a:rPr lang="en-US" dirty="0">
                <a:solidFill>
                  <a:schemeClr val="bg1"/>
                </a:solidFill>
              </a:rPr>
              <a:t>1720 9</a:t>
            </a:r>
            <a:r>
              <a:rPr lang="en-US" baseline="30000" dirty="0">
                <a:solidFill>
                  <a:schemeClr val="bg1"/>
                </a:solidFill>
              </a:rPr>
              <a:t>th</a:t>
            </a:r>
            <a:r>
              <a:rPr lang="en-US" dirty="0">
                <a:solidFill>
                  <a:schemeClr val="bg1"/>
                </a:solidFill>
              </a:rPr>
              <a:t> Ave</a:t>
            </a:r>
          </a:p>
          <a:p>
            <a:pPr marL="324000" lvl="1" indent="0">
              <a:buNone/>
            </a:pPr>
            <a:r>
              <a:rPr lang="en-US" dirty="0">
                <a:solidFill>
                  <a:schemeClr val="bg1"/>
                </a:solidFill>
              </a:rPr>
              <a:t>PO Box 201425</a:t>
            </a:r>
          </a:p>
          <a:p>
            <a:pPr marL="324000" lvl="1" indent="0">
              <a:buNone/>
            </a:pPr>
            <a:r>
              <a:rPr lang="en-US" dirty="0">
                <a:solidFill>
                  <a:schemeClr val="bg1"/>
                </a:solidFill>
              </a:rPr>
              <a:t>Helena, MT 59601-1425</a:t>
            </a:r>
          </a:p>
        </p:txBody>
      </p:sp>
      <p:sp>
        <p:nvSpPr>
          <p:cNvPr id="8" name="Content Placeholder 2">
            <a:extLst>
              <a:ext uri="{FF2B5EF4-FFF2-40B4-BE49-F238E27FC236}">
                <a16:creationId xmlns:a16="http://schemas.microsoft.com/office/drawing/2014/main" id="{EF392D11-F746-1513-C728-AB2B4CB57D7B}"/>
              </a:ext>
            </a:extLst>
          </p:cNvPr>
          <p:cNvSpPr txBox="1">
            <a:spLocks/>
          </p:cNvSpPr>
          <p:nvPr/>
        </p:nvSpPr>
        <p:spPr>
          <a:xfrm>
            <a:off x="8051800" y="614406"/>
            <a:ext cx="3702135" cy="5774265"/>
          </a:xfrm>
          <a:prstGeom prst="rect">
            <a:avLst/>
          </a:prstGeom>
          <a:solidFill>
            <a:schemeClr val="tx2">
              <a:lumMod val="20000"/>
              <a:lumOff val="80000"/>
            </a:schemeClr>
          </a:solidFill>
          <a:ln w="88900" cmpd="tri">
            <a:solidFill>
              <a:schemeClr val="tx2"/>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182880" indent="0">
              <a:lnSpc>
                <a:spcPct val="90000"/>
              </a:lnSpc>
              <a:spcBef>
                <a:spcPts val="300"/>
              </a:spcBef>
              <a:spcAft>
                <a:spcPts val="300"/>
              </a:spcAft>
              <a:buNone/>
            </a:pPr>
            <a:endParaRPr lang="en-US" sz="2000" dirty="0">
              <a:solidFill>
                <a:schemeClr val="tx1"/>
              </a:solidFill>
            </a:endParaRPr>
          </a:p>
          <a:p>
            <a:pPr marL="182880" indent="0">
              <a:lnSpc>
                <a:spcPct val="90000"/>
              </a:lnSpc>
              <a:spcBef>
                <a:spcPts val="300"/>
              </a:spcBef>
              <a:spcAft>
                <a:spcPts val="300"/>
              </a:spcAft>
              <a:buNone/>
            </a:pPr>
            <a:endParaRPr lang="en-US" sz="2000" dirty="0">
              <a:solidFill>
                <a:schemeClr val="tx1"/>
              </a:solidFill>
            </a:endParaRPr>
          </a:p>
          <a:p>
            <a:pPr marL="182880" indent="0">
              <a:lnSpc>
                <a:spcPct val="90000"/>
              </a:lnSpc>
              <a:spcBef>
                <a:spcPts val="300"/>
              </a:spcBef>
              <a:spcAft>
                <a:spcPts val="300"/>
              </a:spcAft>
              <a:buNone/>
            </a:pPr>
            <a:endParaRPr lang="en-US" sz="2000" dirty="0">
              <a:solidFill>
                <a:schemeClr val="tx1"/>
              </a:solidFill>
            </a:endParaRPr>
          </a:p>
          <a:p>
            <a:pPr marL="182880" indent="0">
              <a:lnSpc>
                <a:spcPct val="90000"/>
              </a:lnSpc>
              <a:spcBef>
                <a:spcPts val="300"/>
              </a:spcBef>
              <a:spcAft>
                <a:spcPts val="300"/>
              </a:spcAft>
              <a:buNone/>
            </a:pPr>
            <a:endParaRPr lang="en-US" sz="2000" dirty="0">
              <a:solidFill>
                <a:schemeClr val="tx1"/>
              </a:solidFill>
            </a:endParaRPr>
          </a:p>
          <a:p>
            <a:pPr marL="182880" indent="0">
              <a:lnSpc>
                <a:spcPct val="90000"/>
              </a:lnSpc>
              <a:spcBef>
                <a:spcPts val="300"/>
              </a:spcBef>
              <a:spcAft>
                <a:spcPts val="300"/>
              </a:spcAft>
              <a:buNone/>
            </a:pPr>
            <a:endParaRPr lang="en-US" sz="2000" dirty="0">
              <a:solidFill>
                <a:schemeClr val="tx1"/>
              </a:solidFill>
            </a:endParaRPr>
          </a:p>
          <a:p>
            <a:pPr marL="182880" indent="0">
              <a:lnSpc>
                <a:spcPct val="90000"/>
              </a:lnSpc>
              <a:spcBef>
                <a:spcPts val="300"/>
              </a:spcBef>
              <a:spcAft>
                <a:spcPts val="300"/>
              </a:spcAft>
              <a:buNone/>
            </a:pPr>
            <a:endParaRPr lang="en-US" sz="2000" dirty="0">
              <a:solidFill>
                <a:schemeClr val="tx1"/>
              </a:solidFill>
            </a:endParaRPr>
          </a:p>
          <a:p>
            <a:pPr marL="182880" indent="0">
              <a:lnSpc>
                <a:spcPct val="90000"/>
              </a:lnSpc>
              <a:spcBef>
                <a:spcPts val="300"/>
              </a:spcBef>
              <a:spcAft>
                <a:spcPts val="300"/>
              </a:spcAft>
              <a:buNone/>
            </a:pPr>
            <a:r>
              <a:rPr lang="en-US" sz="2000" dirty="0">
                <a:solidFill>
                  <a:schemeClr val="tx1"/>
                </a:solidFill>
              </a:rPr>
              <a:t>Sydney Stewart</a:t>
            </a:r>
          </a:p>
          <a:p>
            <a:pPr marL="182880" indent="0">
              <a:lnSpc>
                <a:spcPct val="90000"/>
              </a:lnSpc>
              <a:spcBef>
                <a:spcPts val="300"/>
              </a:spcBef>
              <a:spcAft>
                <a:spcPts val="300"/>
              </a:spcAft>
              <a:buNone/>
            </a:pPr>
            <a:r>
              <a:rPr lang="en-US" sz="2000" dirty="0">
                <a:solidFill>
                  <a:schemeClr val="accent1"/>
                </a:solidFill>
                <a:hlinkClick r:id="rId5">
                  <a:extLst>
                    <a:ext uri="{A12FA001-AC4F-418D-AE19-62706E023703}">
                      <ahyp:hlinkClr xmlns:ahyp="http://schemas.microsoft.com/office/drawing/2018/hyperlinkcolor" val="tx"/>
                    </a:ext>
                  </a:extLst>
                </a:hlinkClick>
              </a:rPr>
              <a:t>sydney.stewart@mt.gov</a:t>
            </a:r>
            <a:endParaRPr lang="en-US" sz="2000" dirty="0">
              <a:solidFill>
                <a:schemeClr val="accent1"/>
              </a:solidFill>
            </a:endParaRPr>
          </a:p>
          <a:p>
            <a:pPr marL="182880" indent="0">
              <a:lnSpc>
                <a:spcPct val="90000"/>
              </a:lnSpc>
              <a:spcBef>
                <a:spcPts val="300"/>
              </a:spcBef>
              <a:spcAft>
                <a:spcPts val="300"/>
              </a:spcAft>
              <a:buNone/>
            </a:pPr>
            <a:r>
              <a:rPr lang="en-US" sz="2000" dirty="0">
                <a:solidFill>
                  <a:schemeClr val="tx1"/>
                </a:solidFill>
              </a:rPr>
              <a:t>(406) 444-1346   </a:t>
            </a:r>
          </a:p>
          <a:p>
            <a:pPr marL="182880" indent="0">
              <a:lnSpc>
                <a:spcPct val="90000"/>
              </a:lnSpc>
              <a:spcBef>
                <a:spcPts val="300"/>
              </a:spcBef>
              <a:spcAft>
                <a:spcPts val="300"/>
              </a:spcAft>
              <a:buNone/>
            </a:pPr>
            <a:endParaRPr lang="en-US" sz="1100" dirty="0">
              <a:solidFill>
                <a:schemeClr val="tx1"/>
              </a:solidFill>
            </a:endParaRPr>
          </a:p>
          <a:p>
            <a:pPr marL="182880" indent="0">
              <a:lnSpc>
                <a:spcPct val="90000"/>
              </a:lnSpc>
              <a:spcBef>
                <a:spcPts val="300"/>
              </a:spcBef>
              <a:spcAft>
                <a:spcPts val="300"/>
              </a:spcAft>
              <a:buNone/>
            </a:pPr>
            <a:r>
              <a:rPr lang="en-US" sz="2000" dirty="0">
                <a:solidFill>
                  <a:schemeClr val="tx1"/>
                </a:solidFill>
              </a:rPr>
              <a:t>Doug Martin</a:t>
            </a:r>
          </a:p>
          <a:p>
            <a:pPr marL="182880" indent="0">
              <a:lnSpc>
                <a:spcPct val="90000"/>
              </a:lnSpc>
              <a:spcBef>
                <a:spcPts val="300"/>
              </a:spcBef>
              <a:spcAft>
                <a:spcPts val="300"/>
              </a:spcAft>
              <a:buNone/>
            </a:pPr>
            <a:r>
              <a:rPr lang="en-US" sz="2000" dirty="0">
                <a:solidFill>
                  <a:schemeClr val="accent1"/>
                </a:solidFill>
                <a:hlinkClick r:id="rId6">
                  <a:extLst>
                    <a:ext uri="{A12FA001-AC4F-418D-AE19-62706E023703}">
                      <ahyp:hlinkClr xmlns:ahyp="http://schemas.microsoft.com/office/drawing/2018/hyperlinkcolor" val="tx"/>
                    </a:ext>
                  </a:extLst>
                </a:hlinkClick>
              </a:rPr>
              <a:t>dougmartin@mt.gov</a:t>
            </a:r>
            <a:endParaRPr lang="en-US" sz="2400" dirty="0">
              <a:solidFill>
                <a:schemeClr val="accent1"/>
              </a:solidFill>
            </a:endParaRPr>
          </a:p>
          <a:p>
            <a:pPr marL="182880" indent="0">
              <a:lnSpc>
                <a:spcPct val="90000"/>
              </a:lnSpc>
              <a:spcBef>
                <a:spcPts val="300"/>
              </a:spcBef>
              <a:spcAft>
                <a:spcPts val="300"/>
              </a:spcAft>
              <a:buNone/>
            </a:pPr>
            <a:r>
              <a:rPr lang="en-US" sz="2000" dirty="0">
                <a:solidFill>
                  <a:schemeClr val="tx1"/>
                </a:solidFill>
              </a:rPr>
              <a:t>(406) 444-0234</a:t>
            </a:r>
          </a:p>
        </p:txBody>
      </p:sp>
      <p:pic>
        <p:nvPicPr>
          <p:cNvPr id="9" name="Picture 8" descr="A qr code with a few black squares&#10;&#10;Description automatically generated">
            <a:extLst>
              <a:ext uri="{FF2B5EF4-FFF2-40B4-BE49-F238E27FC236}">
                <a16:creationId xmlns:a16="http://schemas.microsoft.com/office/drawing/2014/main" id="{56B69A95-EB98-58A3-14CF-B4A20A143A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62906" y="1696549"/>
            <a:ext cx="914400" cy="914400"/>
          </a:xfrm>
          <a:prstGeom prst="rect">
            <a:avLst/>
          </a:prstGeom>
        </p:spPr>
      </p:pic>
      <p:sp>
        <p:nvSpPr>
          <p:cNvPr id="10" name="TextBox 9">
            <a:extLst>
              <a:ext uri="{FF2B5EF4-FFF2-40B4-BE49-F238E27FC236}">
                <a16:creationId xmlns:a16="http://schemas.microsoft.com/office/drawing/2014/main" id="{D6DF248D-B092-7ED2-99AD-729A450677AB}"/>
              </a:ext>
            </a:extLst>
          </p:cNvPr>
          <p:cNvSpPr txBox="1"/>
          <p:nvPr/>
        </p:nvSpPr>
        <p:spPr>
          <a:xfrm>
            <a:off x="8228300" y="1294990"/>
            <a:ext cx="2073196" cy="369332"/>
          </a:xfrm>
          <a:prstGeom prst="rect">
            <a:avLst/>
          </a:prstGeom>
          <a:noFill/>
        </p:spPr>
        <p:txBody>
          <a:bodyPr wrap="none" rtlCol="0">
            <a:spAutoFit/>
          </a:bodyPr>
          <a:lstStyle/>
          <a:p>
            <a:r>
              <a:rPr lang="en-US" b="1" dirty="0"/>
              <a:t>NRDA Work Plan</a:t>
            </a:r>
          </a:p>
        </p:txBody>
      </p:sp>
      <p:sp>
        <p:nvSpPr>
          <p:cNvPr id="11" name="TextBox 10">
            <a:extLst>
              <a:ext uri="{FF2B5EF4-FFF2-40B4-BE49-F238E27FC236}">
                <a16:creationId xmlns:a16="http://schemas.microsoft.com/office/drawing/2014/main" id="{55D10F21-DD3A-AF41-70F9-3ACE4F77A8A9}"/>
              </a:ext>
            </a:extLst>
          </p:cNvPr>
          <p:cNvSpPr txBox="1"/>
          <p:nvPr/>
        </p:nvSpPr>
        <p:spPr>
          <a:xfrm>
            <a:off x="9345121" y="1615140"/>
            <a:ext cx="2162908" cy="1077218"/>
          </a:xfrm>
          <a:prstGeom prst="rect">
            <a:avLst/>
          </a:prstGeom>
          <a:noFill/>
        </p:spPr>
        <p:txBody>
          <a:bodyPr wrap="square" rtlCol="0">
            <a:spAutoFit/>
          </a:bodyPr>
          <a:lstStyle/>
          <a:p>
            <a:r>
              <a:rPr lang="en-US" sz="1600" dirty="0">
                <a:solidFill>
                  <a:schemeClr val="accent1"/>
                </a:solidFill>
                <a:hlinkClick r:id="rId8">
                  <a:extLst>
                    <a:ext uri="{A12FA001-AC4F-418D-AE19-62706E023703}">
                      <ahyp:hlinkClr xmlns:ahyp="http://schemas.microsoft.com/office/drawing/2018/hyperlinkcolor" val="tx"/>
                    </a:ext>
                  </a:extLst>
                </a:hlinkClick>
              </a:rPr>
              <a:t>https://dojmt.gov/lands/nrdp-public-notices/notices-of-public-comment/</a:t>
            </a:r>
            <a:endParaRPr lang="en-US" sz="1600" dirty="0">
              <a:solidFill>
                <a:schemeClr val="accent1"/>
              </a:solidFill>
            </a:endParaRPr>
          </a:p>
        </p:txBody>
      </p:sp>
    </p:spTree>
    <p:extLst>
      <p:ext uri="{BB962C8B-B14F-4D97-AF65-F5344CB8AC3E}">
        <p14:creationId xmlns:p14="http://schemas.microsoft.com/office/powerpoint/2010/main" val="312241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1812-0D45-ED79-7093-6D50AD0043DA}"/>
              </a:ext>
            </a:extLst>
          </p:cNvPr>
          <p:cNvSpPr>
            <a:spLocks noGrp="1"/>
          </p:cNvSpPr>
          <p:nvPr>
            <p:ph type="title"/>
          </p:nvPr>
        </p:nvSpPr>
        <p:spPr/>
        <p:txBody>
          <a:bodyPr>
            <a:normAutofit fontScale="90000"/>
          </a:bodyPr>
          <a:lstStyle/>
          <a:p>
            <a:r>
              <a:rPr lang="en-US" sz="3600" b="1" dirty="0"/>
              <a:t>National Pollution Funds Center (NPFC)</a:t>
            </a:r>
          </a:p>
        </p:txBody>
      </p:sp>
      <p:sp>
        <p:nvSpPr>
          <p:cNvPr id="3" name="Content Placeholder 2">
            <a:extLst>
              <a:ext uri="{FF2B5EF4-FFF2-40B4-BE49-F238E27FC236}">
                <a16:creationId xmlns:a16="http://schemas.microsoft.com/office/drawing/2014/main" id="{03B78D6E-86ED-CEF8-FD9E-1D2C96D16F39}"/>
              </a:ext>
            </a:extLst>
          </p:cNvPr>
          <p:cNvSpPr>
            <a:spLocks noGrp="1"/>
          </p:cNvSpPr>
          <p:nvPr>
            <p:ph sz="half" idx="1"/>
          </p:nvPr>
        </p:nvSpPr>
        <p:spPr>
          <a:xfrm>
            <a:off x="581192" y="2228003"/>
            <a:ext cx="6092169" cy="4093259"/>
          </a:xfrm>
        </p:spPr>
        <p:txBody>
          <a:bodyPr>
            <a:normAutofit/>
          </a:bodyPr>
          <a:lstStyle/>
          <a:p>
            <a:r>
              <a:rPr lang="en-US" sz="2400" dirty="0"/>
              <a:t>Oil Spill Liability Trust Fund and NPFC established by OPA</a:t>
            </a:r>
          </a:p>
          <a:p>
            <a:r>
              <a:rPr lang="en-US" sz="2400" dirty="0"/>
              <a:t>Funded by oil tax</a:t>
            </a:r>
          </a:p>
          <a:p>
            <a:r>
              <a:rPr lang="en-US" sz="2400" dirty="0"/>
              <a:t>Can submit different types of claims, including:</a:t>
            </a:r>
          </a:p>
          <a:p>
            <a:pPr lvl="1">
              <a:buFont typeface="Arial" panose="020B0604020202020204" pitchFamily="34" charset="0"/>
              <a:buChar char="•"/>
            </a:pPr>
            <a:r>
              <a:rPr lang="en-US" sz="2000" dirty="0"/>
              <a:t>Cleanup</a:t>
            </a:r>
          </a:p>
          <a:p>
            <a:pPr lvl="1">
              <a:buFont typeface="Arial" panose="020B0604020202020204" pitchFamily="34" charset="0"/>
              <a:buChar char="•"/>
            </a:pPr>
            <a:r>
              <a:rPr lang="en-US" sz="2000" dirty="0"/>
              <a:t>NRD assessment and restoration</a:t>
            </a:r>
          </a:p>
          <a:p>
            <a:pPr lvl="1">
              <a:buFont typeface="Arial" panose="020B0604020202020204" pitchFamily="34" charset="0"/>
              <a:buChar char="•"/>
            </a:pPr>
            <a:r>
              <a:rPr lang="en-US" sz="2000" dirty="0"/>
              <a:t>Property damage</a:t>
            </a:r>
          </a:p>
          <a:p>
            <a:pPr lvl="1">
              <a:buFont typeface="Arial" panose="020B0604020202020204" pitchFamily="34" charset="0"/>
              <a:buChar char="•"/>
            </a:pPr>
            <a:r>
              <a:rPr lang="en-US" sz="2000" dirty="0"/>
              <a:t>Loss of profits &amp; earning capacity</a:t>
            </a:r>
          </a:p>
        </p:txBody>
      </p:sp>
      <p:sp>
        <p:nvSpPr>
          <p:cNvPr id="4" name="Content Placeholder 3">
            <a:extLst>
              <a:ext uri="{FF2B5EF4-FFF2-40B4-BE49-F238E27FC236}">
                <a16:creationId xmlns:a16="http://schemas.microsoft.com/office/drawing/2014/main" id="{3A68AF44-DFC6-7100-E6FC-52BF55F09F03}"/>
              </a:ext>
            </a:extLst>
          </p:cNvPr>
          <p:cNvSpPr>
            <a:spLocks noGrp="1"/>
          </p:cNvSpPr>
          <p:nvPr>
            <p:ph sz="half" idx="2"/>
          </p:nvPr>
        </p:nvSpPr>
        <p:spPr>
          <a:xfrm>
            <a:off x="6529339" y="4274632"/>
            <a:ext cx="4295611" cy="1117600"/>
          </a:xfrm>
        </p:spPr>
        <p:txBody>
          <a:bodyPr/>
          <a:lstStyle/>
          <a:p>
            <a:pPr marL="0" indent="0" algn="ctr">
              <a:buNone/>
            </a:pPr>
            <a:r>
              <a:rPr lang="en-US" dirty="0">
                <a:solidFill>
                  <a:schemeClr val="accent2"/>
                </a:solidFill>
                <a:hlinkClick r:id="rId2">
                  <a:extLst>
                    <a:ext uri="{A12FA001-AC4F-418D-AE19-62706E023703}">
                      <ahyp:hlinkClr xmlns:ahyp="http://schemas.microsoft.com/office/drawing/2018/hyperlinkcolor" val="tx"/>
                    </a:ext>
                  </a:extLst>
                </a:hlinkClick>
              </a:rPr>
              <a:t>https://www.uscg.mil/Mariners/National-Pollution-Funds-Center/Claims/</a:t>
            </a:r>
            <a:endParaRPr lang="en-US" dirty="0">
              <a:solidFill>
                <a:schemeClr val="accent2"/>
              </a:solidFill>
            </a:endParaRPr>
          </a:p>
          <a:p>
            <a:pPr algn="ctr"/>
            <a:endParaRPr lang="en-US" dirty="0"/>
          </a:p>
        </p:txBody>
      </p:sp>
      <p:sp>
        <p:nvSpPr>
          <p:cNvPr id="5" name="Slide Number Placeholder 4">
            <a:extLst>
              <a:ext uri="{FF2B5EF4-FFF2-40B4-BE49-F238E27FC236}">
                <a16:creationId xmlns:a16="http://schemas.microsoft.com/office/drawing/2014/main" id="{E93ACF2E-E63D-A110-AD36-EDCDBECB375C}"/>
              </a:ext>
            </a:extLst>
          </p:cNvPr>
          <p:cNvSpPr>
            <a:spLocks noGrp="1"/>
          </p:cNvSpPr>
          <p:nvPr>
            <p:ph type="sldNum" sz="quarter" idx="12"/>
          </p:nvPr>
        </p:nvSpPr>
        <p:spPr/>
        <p:txBody>
          <a:bodyPr/>
          <a:lstStyle/>
          <a:p>
            <a:fld id="{B912F4AF-18B8-48D6-8011-C9436E7B4F26}" type="slidenum">
              <a:rPr lang="en-US" smtClean="0"/>
              <a:t>25</a:t>
            </a:fld>
            <a:endParaRPr lang="en-US"/>
          </a:p>
        </p:txBody>
      </p:sp>
      <p:pic>
        <p:nvPicPr>
          <p:cNvPr id="7" name="Picture 6" descr="A qr code on a white background&#10;&#10;Description automatically generated">
            <a:extLst>
              <a:ext uri="{FF2B5EF4-FFF2-40B4-BE49-F238E27FC236}">
                <a16:creationId xmlns:a16="http://schemas.microsoft.com/office/drawing/2014/main" id="{27D1B7FF-B402-436E-593D-51332A029A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583" y="2066925"/>
            <a:ext cx="2299124" cy="2299124"/>
          </a:xfrm>
          <a:prstGeom prst="rect">
            <a:avLst/>
          </a:prstGeom>
        </p:spPr>
      </p:pic>
    </p:spTree>
    <p:extLst>
      <p:ext uri="{BB962C8B-B14F-4D97-AF65-F5344CB8AC3E}">
        <p14:creationId xmlns:p14="http://schemas.microsoft.com/office/powerpoint/2010/main" val="1201379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07C38F1-9AFA-38B1-7B14-1A4EC59CFA8D}"/>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10CC01B2-8442-0942-A031-4A7D34A8FC05}"/>
              </a:ext>
            </a:extLst>
          </p:cNvPr>
          <p:cNvSpPr/>
          <p:nvPr/>
        </p:nvSpPr>
        <p:spPr>
          <a:xfrm>
            <a:off x="989825" y="631359"/>
            <a:ext cx="5138790" cy="574627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0FD6421-4E54-8DAF-47CB-257711DDD842}"/>
              </a:ext>
            </a:extLst>
          </p:cNvPr>
          <p:cNvSpPr/>
          <p:nvPr/>
        </p:nvSpPr>
        <p:spPr>
          <a:xfrm>
            <a:off x="984921" y="406077"/>
            <a:ext cx="5138790" cy="15096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B3C9EF8-5D4C-1A5E-24F2-68F3CC6C029D}"/>
              </a:ext>
            </a:extLst>
          </p:cNvPr>
          <p:cNvSpPr>
            <a:spLocks noGrp="1"/>
          </p:cNvSpPr>
          <p:nvPr>
            <p:ph type="title"/>
          </p:nvPr>
        </p:nvSpPr>
        <p:spPr>
          <a:xfrm>
            <a:off x="1263257" y="832514"/>
            <a:ext cx="4318677" cy="1234272"/>
          </a:xfrm>
        </p:spPr>
        <p:txBody>
          <a:bodyPr vert="horz" lIns="91440" tIns="45720" rIns="91440" bIns="45720" rtlCol="0" anchor="ctr">
            <a:noAutofit/>
          </a:bodyPr>
          <a:lstStyle/>
          <a:p>
            <a:r>
              <a:rPr lang="en-US" sz="3600" b="1" dirty="0"/>
              <a:t>How To Submit</a:t>
            </a:r>
          </a:p>
        </p:txBody>
      </p:sp>
      <p:sp>
        <p:nvSpPr>
          <p:cNvPr id="3" name="Content Placeholder 2">
            <a:extLst>
              <a:ext uri="{FF2B5EF4-FFF2-40B4-BE49-F238E27FC236}">
                <a16:creationId xmlns:a16="http://schemas.microsoft.com/office/drawing/2014/main" id="{9BE9C2C3-D8CE-58C7-72CE-5F508DBA473A}"/>
              </a:ext>
            </a:extLst>
          </p:cNvPr>
          <p:cNvSpPr>
            <a:spLocks noGrp="1"/>
          </p:cNvSpPr>
          <p:nvPr>
            <p:ph sz="half" idx="1"/>
          </p:nvPr>
        </p:nvSpPr>
        <p:spPr>
          <a:xfrm>
            <a:off x="1422205" y="1938767"/>
            <a:ext cx="4318677" cy="4249670"/>
          </a:xfrm>
        </p:spPr>
        <p:txBody>
          <a:bodyPr vert="horz" lIns="91440" tIns="45720" rIns="91440" bIns="45720" rtlCol="0" anchor="ctr">
            <a:normAutofit lnSpcReduction="10000"/>
          </a:bodyPr>
          <a:lstStyle/>
          <a:p>
            <a:pPr>
              <a:lnSpc>
                <a:spcPct val="90000"/>
              </a:lnSpc>
            </a:pPr>
            <a:r>
              <a:rPr lang="en-US" sz="2800" dirty="0">
                <a:solidFill>
                  <a:schemeClr val="bg1"/>
                </a:solidFill>
              </a:rPr>
              <a:t>Submit comments by11:59 PM on </a:t>
            </a:r>
            <a:r>
              <a:rPr lang="en-US" sz="2800" b="1" dirty="0">
                <a:solidFill>
                  <a:schemeClr val="bg1"/>
                </a:solidFill>
              </a:rPr>
              <a:t>July 12, 2024</a:t>
            </a:r>
          </a:p>
          <a:p>
            <a:pPr>
              <a:lnSpc>
                <a:spcPct val="90000"/>
              </a:lnSpc>
            </a:pPr>
            <a:r>
              <a:rPr lang="en-US" sz="2800" dirty="0">
                <a:solidFill>
                  <a:schemeClr val="bg1"/>
                </a:solidFill>
              </a:rPr>
              <a:t>Email </a:t>
            </a:r>
            <a:r>
              <a:rPr lang="en-US" sz="2800" dirty="0">
                <a:solidFill>
                  <a:schemeClr val="accent5">
                    <a:lumMod val="40000"/>
                    <a:lumOff val="60000"/>
                  </a:schemeClr>
                </a:solidFill>
                <a:hlinkClick r:id="rId3">
                  <a:extLst>
                    <a:ext uri="{A12FA001-AC4F-418D-AE19-62706E023703}">
                      <ahyp:hlinkClr xmlns:ahyp="http://schemas.microsoft.com/office/drawing/2018/hyperlinkcolor" val="tx"/>
                    </a:ext>
                  </a:extLst>
                </a:hlinkClick>
              </a:rPr>
              <a:t>nrdp@mt.gov</a:t>
            </a:r>
            <a:endParaRPr lang="en-US" sz="2800" dirty="0">
              <a:solidFill>
                <a:schemeClr val="accent5">
                  <a:lumMod val="40000"/>
                  <a:lumOff val="60000"/>
                </a:schemeClr>
              </a:solidFill>
            </a:endParaRPr>
          </a:p>
          <a:p>
            <a:pPr>
              <a:lnSpc>
                <a:spcPct val="90000"/>
              </a:lnSpc>
            </a:pPr>
            <a:r>
              <a:rPr lang="en-US" sz="2800" dirty="0">
                <a:solidFill>
                  <a:schemeClr val="bg1"/>
                </a:solidFill>
              </a:rPr>
              <a:t>Subject: “Reed Point Draft NRDA Work Plan”</a:t>
            </a:r>
          </a:p>
          <a:p>
            <a:pPr>
              <a:lnSpc>
                <a:spcPct val="90000"/>
              </a:lnSpc>
            </a:pPr>
            <a:r>
              <a:rPr lang="en-US" sz="2800" dirty="0">
                <a:solidFill>
                  <a:schemeClr val="bg1"/>
                </a:solidFill>
              </a:rPr>
              <a:t>Natural Resource Damage Program</a:t>
            </a:r>
          </a:p>
          <a:p>
            <a:pPr marL="324000" lvl="1" indent="0">
              <a:lnSpc>
                <a:spcPct val="90000"/>
              </a:lnSpc>
              <a:spcBef>
                <a:spcPts val="300"/>
              </a:spcBef>
              <a:spcAft>
                <a:spcPts val="0"/>
              </a:spcAft>
              <a:buNone/>
            </a:pPr>
            <a:r>
              <a:rPr lang="en-US" sz="2400" dirty="0">
                <a:solidFill>
                  <a:schemeClr val="bg1"/>
                </a:solidFill>
              </a:rPr>
              <a:t>1720 9</a:t>
            </a:r>
            <a:r>
              <a:rPr lang="en-US" sz="2400" baseline="30000" dirty="0">
                <a:solidFill>
                  <a:schemeClr val="bg1"/>
                </a:solidFill>
              </a:rPr>
              <a:t>th</a:t>
            </a:r>
            <a:r>
              <a:rPr lang="en-US" sz="2400" dirty="0">
                <a:solidFill>
                  <a:schemeClr val="bg1"/>
                </a:solidFill>
              </a:rPr>
              <a:t> Ave</a:t>
            </a:r>
          </a:p>
          <a:p>
            <a:pPr marL="324000" lvl="1" indent="0">
              <a:lnSpc>
                <a:spcPct val="90000"/>
              </a:lnSpc>
              <a:spcBef>
                <a:spcPts val="300"/>
              </a:spcBef>
              <a:spcAft>
                <a:spcPts val="0"/>
              </a:spcAft>
              <a:buNone/>
            </a:pPr>
            <a:r>
              <a:rPr lang="en-US" sz="2400" dirty="0">
                <a:solidFill>
                  <a:schemeClr val="bg1"/>
                </a:solidFill>
              </a:rPr>
              <a:t>PO Box 201425</a:t>
            </a:r>
          </a:p>
          <a:p>
            <a:pPr marL="324000" lvl="1" indent="0">
              <a:lnSpc>
                <a:spcPct val="90000"/>
              </a:lnSpc>
              <a:spcBef>
                <a:spcPts val="300"/>
              </a:spcBef>
              <a:spcAft>
                <a:spcPts val="0"/>
              </a:spcAft>
              <a:buNone/>
            </a:pPr>
            <a:r>
              <a:rPr lang="en-US" sz="2400" dirty="0">
                <a:solidFill>
                  <a:schemeClr val="bg1"/>
                </a:solidFill>
              </a:rPr>
              <a:t>Helena, MT 59620-1425</a:t>
            </a:r>
          </a:p>
        </p:txBody>
      </p:sp>
      <p:sp>
        <p:nvSpPr>
          <p:cNvPr id="6" name="Content Placeholder 2">
            <a:extLst>
              <a:ext uri="{FF2B5EF4-FFF2-40B4-BE49-F238E27FC236}">
                <a16:creationId xmlns:a16="http://schemas.microsoft.com/office/drawing/2014/main" id="{0981AF61-446F-E0C0-8017-AF2B591DCF6B}"/>
              </a:ext>
            </a:extLst>
          </p:cNvPr>
          <p:cNvSpPr txBox="1">
            <a:spLocks/>
          </p:cNvSpPr>
          <p:nvPr/>
        </p:nvSpPr>
        <p:spPr>
          <a:xfrm>
            <a:off x="6806022" y="428028"/>
            <a:ext cx="4666148" cy="5893234"/>
          </a:xfrm>
          <a:prstGeom prst="rect">
            <a:avLst/>
          </a:prstGeom>
          <a:solidFill>
            <a:schemeClr val="tx2">
              <a:lumMod val="20000"/>
              <a:lumOff val="80000"/>
            </a:schemeClr>
          </a:solidFill>
          <a:ln w="88900" cmpd="tri">
            <a:solidFill>
              <a:schemeClr val="tx2"/>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182880" indent="0">
              <a:lnSpc>
                <a:spcPct val="90000"/>
              </a:lnSpc>
              <a:buNone/>
            </a:pPr>
            <a:endParaRPr lang="en-US" sz="2400" b="1" dirty="0">
              <a:solidFill>
                <a:schemeClr val="tx1"/>
              </a:solidFill>
            </a:endParaRPr>
          </a:p>
          <a:p>
            <a:pPr marL="182880" indent="0">
              <a:lnSpc>
                <a:spcPct val="90000"/>
              </a:lnSpc>
              <a:buNone/>
            </a:pPr>
            <a:endParaRPr lang="en-US" sz="1200" b="1" dirty="0">
              <a:solidFill>
                <a:schemeClr val="tx1"/>
              </a:solidFill>
            </a:endParaRPr>
          </a:p>
          <a:p>
            <a:pPr marL="182880" indent="0">
              <a:lnSpc>
                <a:spcPct val="90000"/>
              </a:lnSpc>
              <a:buNone/>
            </a:pPr>
            <a:endParaRPr lang="en-US" sz="1200" b="1" dirty="0">
              <a:solidFill>
                <a:schemeClr val="tx1"/>
              </a:solidFill>
            </a:endParaRPr>
          </a:p>
          <a:p>
            <a:pPr marL="182880" indent="0">
              <a:lnSpc>
                <a:spcPct val="90000"/>
              </a:lnSpc>
              <a:buNone/>
            </a:pPr>
            <a:endParaRPr lang="en-US" sz="1200" b="1" dirty="0">
              <a:solidFill>
                <a:schemeClr val="tx1"/>
              </a:solidFill>
            </a:endParaRPr>
          </a:p>
          <a:p>
            <a:pPr marL="182880" indent="0">
              <a:lnSpc>
                <a:spcPct val="90000"/>
              </a:lnSpc>
              <a:buNone/>
            </a:pPr>
            <a:endParaRPr lang="en-US" sz="1200" b="1" dirty="0">
              <a:solidFill>
                <a:schemeClr val="tx1"/>
              </a:solidFill>
            </a:endParaRPr>
          </a:p>
          <a:p>
            <a:pPr marL="182880" indent="0">
              <a:lnSpc>
                <a:spcPct val="90000"/>
              </a:lnSpc>
              <a:buNone/>
            </a:pPr>
            <a:endParaRPr lang="en-US" sz="1200" b="1" dirty="0">
              <a:solidFill>
                <a:schemeClr val="tx1"/>
              </a:solidFill>
            </a:endParaRPr>
          </a:p>
          <a:p>
            <a:pPr marL="182880" indent="0">
              <a:lnSpc>
                <a:spcPct val="90000"/>
              </a:lnSpc>
              <a:spcBef>
                <a:spcPts val="300"/>
              </a:spcBef>
              <a:spcAft>
                <a:spcPts val="300"/>
              </a:spcAft>
              <a:buNone/>
            </a:pPr>
            <a:endParaRPr lang="en-US" sz="2000" dirty="0">
              <a:solidFill>
                <a:schemeClr val="tx1"/>
              </a:solidFill>
            </a:endParaRPr>
          </a:p>
          <a:p>
            <a:pPr marL="182880" indent="0">
              <a:lnSpc>
                <a:spcPct val="90000"/>
              </a:lnSpc>
              <a:spcBef>
                <a:spcPts val="300"/>
              </a:spcBef>
              <a:spcAft>
                <a:spcPts val="300"/>
              </a:spcAft>
              <a:buNone/>
            </a:pPr>
            <a:r>
              <a:rPr lang="en-US" sz="2000" dirty="0">
                <a:solidFill>
                  <a:schemeClr val="tx1"/>
                </a:solidFill>
              </a:rPr>
              <a:t>Sydney Stewart</a:t>
            </a:r>
          </a:p>
          <a:p>
            <a:pPr marL="182880" indent="0">
              <a:lnSpc>
                <a:spcPct val="90000"/>
              </a:lnSpc>
              <a:spcBef>
                <a:spcPts val="300"/>
              </a:spcBef>
              <a:spcAft>
                <a:spcPts val="300"/>
              </a:spcAft>
              <a:buNone/>
            </a:pPr>
            <a:r>
              <a:rPr lang="en-US" sz="2000" dirty="0">
                <a:solidFill>
                  <a:schemeClr val="accent1"/>
                </a:solidFill>
                <a:hlinkClick r:id="rId4">
                  <a:extLst>
                    <a:ext uri="{A12FA001-AC4F-418D-AE19-62706E023703}">
                      <ahyp:hlinkClr xmlns:ahyp="http://schemas.microsoft.com/office/drawing/2018/hyperlinkcolor" val="tx"/>
                    </a:ext>
                  </a:extLst>
                </a:hlinkClick>
              </a:rPr>
              <a:t>sydney.stewart@mt.gov</a:t>
            </a:r>
            <a:endParaRPr lang="en-US" sz="2000" dirty="0">
              <a:solidFill>
                <a:schemeClr val="accent1"/>
              </a:solidFill>
            </a:endParaRPr>
          </a:p>
          <a:p>
            <a:pPr marL="182880" indent="0">
              <a:lnSpc>
                <a:spcPct val="90000"/>
              </a:lnSpc>
              <a:spcBef>
                <a:spcPts val="300"/>
              </a:spcBef>
              <a:spcAft>
                <a:spcPts val="300"/>
              </a:spcAft>
              <a:buNone/>
            </a:pPr>
            <a:r>
              <a:rPr lang="en-US" sz="2000" dirty="0">
                <a:solidFill>
                  <a:schemeClr val="tx1"/>
                </a:solidFill>
              </a:rPr>
              <a:t>(406) 444-1346   </a:t>
            </a:r>
          </a:p>
          <a:p>
            <a:pPr marL="182880" indent="0">
              <a:lnSpc>
                <a:spcPct val="90000"/>
              </a:lnSpc>
              <a:spcBef>
                <a:spcPts val="300"/>
              </a:spcBef>
              <a:spcAft>
                <a:spcPts val="300"/>
              </a:spcAft>
              <a:buNone/>
            </a:pPr>
            <a:endParaRPr lang="en-US" sz="1100" dirty="0">
              <a:solidFill>
                <a:schemeClr val="tx1"/>
              </a:solidFill>
            </a:endParaRPr>
          </a:p>
          <a:p>
            <a:pPr marL="182880" indent="0">
              <a:lnSpc>
                <a:spcPct val="90000"/>
              </a:lnSpc>
              <a:spcBef>
                <a:spcPts val="300"/>
              </a:spcBef>
              <a:spcAft>
                <a:spcPts val="300"/>
              </a:spcAft>
              <a:buNone/>
            </a:pPr>
            <a:r>
              <a:rPr lang="en-US" sz="2000" dirty="0">
                <a:solidFill>
                  <a:schemeClr val="tx1"/>
                </a:solidFill>
              </a:rPr>
              <a:t>Doug Martin</a:t>
            </a:r>
          </a:p>
          <a:p>
            <a:pPr marL="182880" indent="0">
              <a:lnSpc>
                <a:spcPct val="90000"/>
              </a:lnSpc>
              <a:spcBef>
                <a:spcPts val="300"/>
              </a:spcBef>
              <a:spcAft>
                <a:spcPts val="300"/>
              </a:spcAft>
              <a:buNone/>
            </a:pPr>
            <a:r>
              <a:rPr lang="en-US" sz="2000" dirty="0">
                <a:solidFill>
                  <a:schemeClr val="accent1"/>
                </a:solidFill>
                <a:hlinkClick r:id="rId5">
                  <a:extLst>
                    <a:ext uri="{A12FA001-AC4F-418D-AE19-62706E023703}">
                      <ahyp:hlinkClr xmlns:ahyp="http://schemas.microsoft.com/office/drawing/2018/hyperlinkcolor" val="tx"/>
                    </a:ext>
                  </a:extLst>
                </a:hlinkClick>
              </a:rPr>
              <a:t>dougmartin@mt.gov</a:t>
            </a:r>
            <a:endParaRPr lang="en-US" sz="2400" dirty="0">
              <a:solidFill>
                <a:schemeClr val="accent1"/>
              </a:solidFill>
            </a:endParaRPr>
          </a:p>
          <a:p>
            <a:pPr marL="182880" indent="0">
              <a:lnSpc>
                <a:spcPct val="90000"/>
              </a:lnSpc>
              <a:spcBef>
                <a:spcPts val="300"/>
              </a:spcBef>
              <a:spcAft>
                <a:spcPts val="300"/>
              </a:spcAft>
              <a:buNone/>
            </a:pPr>
            <a:r>
              <a:rPr lang="en-US" sz="2000" dirty="0">
                <a:solidFill>
                  <a:schemeClr val="tx1"/>
                </a:solidFill>
              </a:rPr>
              <a:t>(406) 444-0234</a:t>
            </a:r>
          </a:p>
        </p:txBody>
      </p:sp>
      <p:pic>
        <p:nvPicPr>
          <p:cNvPr id="4" name="Picture 3" descr="A qr code with a few black squares&#10;&#10;Description automatically generated">
            <a:extLst>
              <a:ext uri="{FF2B5EF4-FFF2-40B4-BE49-F238E27FC236}">
                <a16:creationId xmlns:a16="http://schemas.microsoft.com/office/drawing/2014/main" id="{C18D7AF9-F99F-E4C2-5937-06E299F28C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71158" y="1572419"/>
            <a:ext cx="914400" cy="914400"/>
          </a:xfrm>
          <a:prstGeom prst="rect">
            <a:avLst/>
          </a:prstGeom>
        </p:spPr>
      </p:pic>
      <p:sp>
        <p:nvSpPr>
          <p:cNvPr id="8" name="TextBox 7">
            <a:extLst>
              <a:ext uri="{FF2B5EF4-FFF2-40B4-BE49-F238E27FC236}">
                <a16:creationId xmlns:a16="http://schemas.microsoft.com/office/drawing/2014/main" id="{0021D18A-FE0C-FC03-33A2-1AF53DCA4866}"/>
              </a:ext>
            </a:extLst>
          </p:cNvPr>
          <p:cNvSpPr txBox="1"/>
          <p:nvPr/>
        </p:nvSpPr>
        <p:spPr>
          <a:xfrm>
            <a:off x="7036552" y="1170860"/>
            <a:ext cx="2073196" cy="369332"/>
          </a:xfrm>
          <a:prstGeom prst="rect">
            <a:avLst/>
          </a:prstGeom>
          <a:noFill/>
        </p:spPr>
        <p:txBody>
          <a:bodyPr wrap="none" rtlCol="0">
            <a:spAutoFit/>
          </a:bodyPr>
          <a:lstStyle/>
          <a:p>
            <a:r>
              <a:rPr lang="en-US" b="1" dirty="0"/>
              <a:t>NRDA Work Plan</a:t>
            </a:r>
          </a:p>
        </p:txBody>
      </p:sp>
      <p:sp>
        <p:nvSpPr>
          <p:cNvPr id="11" name="TextBox 10">
            <a:extLst>
              <a:ext uri="{FF2B5EF4-FFF2-40B4-BE49-F238E27FC236}">
                <a16:creationId xmlns:a16="http://schemas.microsoft.com/office/drawing/2014/main" id="{9F87BE1C-A4EB-3C33-67C6-E7E1F0D8F19D}"/>
              </a:ext>
            </a:extLst>
          </p:cNvPr>
          <p:cNvSpPr txBox="1"/>
          <p:nvPr/>
        </p:nvSpPr>
        <p:spPr>
          <a:xfrm>
            <a:off x="8153373" y="1614120"/>
            <a:ext cx="3048802" cy="830997"/>
          </a:xfrm>
          <a:prstGeom prst="rect">
            <a:avLst/>
          </a:prstGeom>
          <a:noFill/>
        </p:spPr>
        <p:txBody>
          <a:bodyPr wrap="square" rtlCol="0">
            <a:spAutoFit/>
          </a:bodyPr>
          <a:lstStyle/>
          <a:p>
            <a:r>
              <a:rPr lang="en-US" sz="1600" dirty="0">
                <a:solidFill>
                  <a:schemeClr val="accent1"/>
                </a:solidFill>
                <a:hlinkClick r:id="rId7">
                  <a:extLst>
                    <a:ext uri="{A12FA001-AC4F-418D-AE19-62706E023703}">
                      <ahyp:hlinkClr xmlns:ahyp="http://schemas.microsoft.com/office/drawing/2018/hyperlinkcolor" val="tx"/>
                    </a:ext>
                  </a:extLst>
                </a:hlinkClick>
              </a:rPr>
              <a:t>https://dojmt.gov/lands/nrdp-public-notices/notices-of-public-comment/</a:t>
            </a:r>
            <a:endParaRPr lang="en-US" sz="1600" dirty="0">
              <a:solidFill>
                <a:schemeClr val="accent1"/>
              </a:solidFill>
            </a:endParaRPr>
          </a:p>
        </p:txBody>
      </p:sp>
    </p:spTree>
    <p:extLst>
      <p:ext uri="{BB962C8B-B14F-4D97-AF65-F5344CB8AC3E}">
        <p14:creationId xmlns:p14="http://schemas.microsoft.com/office/powerpoint/2010/main" val="454443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CA1B097-EC9F-5F67-3332-CADD76E5F0E6}"/>
              </a:ext>
            </a:extLst>
          </p:cNvPr>
          <p:cNvSpPr/>
          <p:nvPr/>
        </p:nvSpPr>
        <p:spPr>
          <a:xfrm>
            <a:off x="6294922" y="2781701"/>
            <a:ext cx="5315885" cy="3346641"/>
          </a:xfrm>
          <a:prstGeom prst="roundRect">
            <a:avLst/>
          </a:prstGeom>
          <a:solidFill>
            <a:schemeClr val="accent3">
              <a:lumMod val="20000"/>
              <a:lumOff val="80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5D828-3E3F-D8BD-B832-D560B68E3E10}"/>
              </a:ext>
            </a:extLst>
          </p:cNvPr>
          <p:cNvSpPr>
            <a:spLocks noGrp="1"/>
          </p:cNvSpPr>
          <p:nvPr>
            <p:ph type="title"/>
          </p:nvPr>
        </p:nvSpPr>
        <p:spPr/>
        <p:txBody>
          <a:bodyPr>
            <a:normAutofit/>
          </a:bodyPr>
          <a:lstStyle/>
          <a:p>
            <a:r>
              <a:rPr lang="en-US" sz="3600" b="1" dirty="0"/>
              <a:t>Agenda</a:t>
            </a:r>
          </a:p>
        </p:txBody>
      </p:sp>
      <p:sp>
        <p:nvSpPr>
          <p:cNvPr id="3" name="Content Placeholder 2">
            <a:extLst>
              <a:ext uri="{FF2B5EF4-FFF2-40B4-BE49-F238E27FC236}">
                <a16:creationId xmlns:a16="http://schemas.microsoft.com/office/drawing/2014/main" id="{13F6CB1F-3A74-014D-8895-D5722A9010CC}"/>
              </a:ext>
            </a:extLst>
          </p:cNvPr>
          <p:cNvSpPr>
            <a:spLocks noGrp="1"/>
          </p:cNvSpPr>
          <p:nvPr>
            <p:ph sz="half" idx="1"/>
          </p:nvPr>
        </p:nvSpPr>
        <p:spPr>
          <a:xfrm>
            <a:off x="581193" y="2228003"/>
            <a:ext cx="5422390" cy="4278675"/>
          </a:xfrm>
        </p:spPr>
        <p:txBody>
          <a:bodyPr>
            <a:normAutofit/>
          </a:bodyPr>
          <a:lstStyle/>
          <a:p>
            <a:r>
              <a:rPr lang="en-US" sz="2400" dirty="0"/>
              <a:t>Introduction</a:t>
            </a:r>
          </a:p>
          <a:p>
            <a:r>
              <a:rPr lang="en-US" sz="2400" dirty="0"/>
              <a:t>Natural Resource Damage Background</a:t>
            </a:r>
          </a:p>
          <a:p>
            <a:r>
              <a:rPr lang="en-US" sz="2400" dirty="0"/>
              <a:t>Reed Point Bridge Derailment Background</a:t>
            </a:r>
          </a:p>
          <a:p>
            <a:r>
              <a:rPr lang="en-US" sz="2400" dirty="0"/>
              <a:t>Natural Resource Damage Assessment Work Plan</a:t>
            </a:r>
          </a:p>
          <a:p>
            <a:r>
              <a:rPr lang="en-US" sz="2400" dirty="0"/>
              <a:t>How You Can Participate</a:t>
            </a:r>
          </a:p>
          <a:p>
            <a:r>
              <a:rPr lang="en-US" sz="2400" dirty="0"/>
              <a:t>Questions</a:t>
            </a:r>
          </a:p>
        </p:txBody>
      </p:sp>
      <p:sp>
        <p:nvSpPr>
          <p:cNvPr id="4" name="Content Placeholder 3">
            <a:extLst>
              <a:ext uri="{FF2B5EF4-FFF2-40B4-BE49-F238E27FC236}">
                <a16:creationId xmlns:a16="http://schemas.microsoft.com/office/drawing/2014/main" id="{2AA3061A-450F-F554-7A4D-10266463F835}"/>
              </a:ext>
            </a:extLst>
          </p:cNvPr>
          <p:cNvSpPr>
            <a:spLocks noGrp="1"/>
          </p:cNvSpPr>
          <p:nvPr>
            <p:ph sz="half" idx="2"/>
          </p:nvPr>
        </p:nvSpPr>
        <p:spPr>
          <a:xfrm>
            <a:off x="6188417" y="2781701"/>
            <a:ext cx="5422392" cy="3346641"/>
          </a:xfrm>
        </p:spPr>
        <p:txBody>
          <a:bodyPr>
            <a:normAutofit/>
          </a:bodyPr>
          <a:lstStyle/>
          <a:p>
            <a:pPr marL="0" indent="0" algn="ctr">
              <a:buNone/>
            </a:pPr>
            <a:r>
              <a:rPr lang="en-US" sz="2800" b="1" dirty="0"/>
              <a:t>Who We Are</a:t>
            </a:r>
          </a:p>
          <a:p>
            <a:pPr marL="0" indent="0" algn="ctr">
              <a:buNone/>
            </a:pPr>
            <a:r>
              <a:rPr lang="en-US" sz="2000" dirty="0"/>
              <a:t>Montana Natural Resource Damage Program (NRDP)</a:t>
            </a:r>
          </a:p>
          <a:p>
            <a:pPr marL="1146175" indent="-292100"/>
            <a:r>
              <a:rPr lang="en-US" dirty="0"/>
              <a:t>Doug Martin, Acting Program Administrator</a:t>
            </a:r>
          </a:p>
          <a:p>
            <a:pPr marL="1146175" indent="-292100"/>
            <a:r>
              <a:rPr lang="en-US" dirty="0"/>
              <a:t>Sydney Stewart, Project Manager</a:t>
            </a:r>
          </a:p>
          <a:p>
            <a:pPr marL="1146175" indent="-292100"/>
            <a:r>
              <a:rPr lang="en-US" dirty="0"/>
              <a:t>Katherine Hausrath, Chief Legal Counsel</a:t>
            </a:r>
          </a:p>
          <a:p>
            <a:pPr marL="1146175" indent="-292100"/>
            <a:r>
              <a:rPr lang="en-US" dirty="0"/>
              <a:t>Jamie Holmes, </a:t>
            </a:r>
            <a:r>
              <a:rPr lang="en-US" dirty="0" err="1"/>
              <a:t>Abt</a:t>
            </a:r>
            <a:r>
              <a:rPr lang="en-US" dirty="0"/>
              <a:t> Global</a:t>
            </a:r>
          </a:p>
        </p:txBody>
      </p:sp>
      <p:sp>
        <p:nvSpPr>
          <p:cNvPr id="5" name="Slide Number Placeholder 4">
            <a:extLst>
              <a:ext uri="{FF2B5EF4-FFF2-40B4-BE49-F238E27FC236}">
                <a16:creationId xmlns:a16="http://schemas.microsoft.com/office/drawing/2014/main" id="{2997EDA6-2DD3-9066-2555-6A76F2F08C8A}"/>
              </a:ext>
            </a:extLst>
          </p:cNvPr>
          <p:cNvSpPr>
            <a:spLocks noGrp="1"/>
          </p:cNvSpPr>
          <p:nvPr>
            <p:ph type="sldNum" sz="quarter" idx="12"/>
          </p:nvPr>
        </p:nvSpPr>
        <p:spPr/>
        <p:txBody>
          <a:bodyPr/>
          <a:lstStyle/>
          <a:p>
            <a:fld id="{B912F4AF-18B8-48D6-8011-C9436E7B4F26}" type="slidenum">
              <a:rPr lang="en-US" smtClean="0"/>
              <a:t>3</a:t>
            </a:fld>
            <a:endParaRPr lang="en-US"/>
          </a:p>
        </p:txBody>
      </p:sp>
    </p:spTree>
    <p:extLst>
      <p:ext uri="{BB962C8B-B14F-4D97-AF65-F5344CB8AC3E}">
        <p14:creationId xmlns:p14="http://schemas.microsoft.com/office/powerpoint/2010/main" val="679418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6CEE-1445-9701-85D4-EC4911260C93}"/>
              </a:ext>
            </a:extLst>
          </p:cNvPr>
          <p:cNvSpPr>
            <a:spLocks noGrp="1"/>
          </p:cNvSpPr>
          <p:nvPr>
            <p:ph type="title"/>
          </p:nvPr>
        </p:nvSpPr>
        <p:spPr/>
        <p:txBody>
          <a:bodyPr>
            <a:normAutofit/>
          </a:bodyPr>
          <a:lstStyle/>
          <a:p>
            <a:r>
              <a:rPr lang="en-US" sz="3600" b="1" dirty="0"/>
              <a:t>Natural Resource Damage Program</a:t>
            </a:r>
          </a:p>
        </p:txBody>
      </p:sp>
      <p:graphicFrame>
        <p:nvGraphicFramePr>
          <p:cNvPr id="6" name="Content Placeholder 5">
            <a:extLst>
              <a:ext uri="{FF2B5EF4-FFF2-40B4-BE49-F238E27FC236}">
                <a16:creationId xmlns:a16="http://schemas.microsoft.com/office/drawing/2014/main" id="{5DF01905-2226-A18B-5645-A6B7C374BF21}"/>
              </a:ext>
            </a:extLst>
          </p:cNvPr>
          <p:cNvGraphicFramePr>
            <a:graphicFrameLocks noGrp="1"/>
          </p:cNvGraphicFramePr>
          <p:nvPr>
            <p:ph sz="half" idx="1"/>
            <p:extLst>
              <p:ext uri="{D42A27DB-BD31-4B8C-83A1-F6EECF244321}">
                <p14:modId xmlns:p14="http://schemas.microsoft.com/office/powerpoint/2010/main" val="3140325217"/>
              </p:ext>
            </p:extLst>
          </p:nvPr>
        </p:nvGraphicFramePr>
        <p:xfrm>
          <a:off x="581025" y="2227263"/>
          <a:ext cx="542290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E7F630E6-AFFC-65D1-9054-20237A079934}"/>
              </a:ext>
            </a:extLst>
          </p:cNvPr>
          <p:cNvSpPr>
            <a:spLocks noGrp="1"/>
          </p:cNvSpPr>
          <p:nvPr>
            <p:ph sz="half" idx="2"/>
          </p:nvPr>
        </p:nvSpPr>
        <p:spPr/>
        <p:txBody>
          <a:bodyPr>
            <a:normAutofit/>
          </a:bodyPr>
          <a:lstStyle/>
          <a:p>
            <a:r>
              <a:rPr lang="en-US" sz="2000" dirty="0"/>
              <a:t>Established in 1990 to pursue natural resource damage claims in MT v ARCO</a:t>
            </a:r>
          </a:p>
          <a:p>
            <a:r>
              <a:rPr lang="en-US" sz="2000" dirty="0"/>
              <a:t>Work on behalf of the Governor, who is the Trustee for natural resources in the State of Montana</a:t>
            </a:r>
          </a:p>
          <a:p>
            <a:r>
              <a:rPr lang="en-US" sz="2000" dirty="0"/>
              <a:t>Work under “natural resource damage” provisions in CERCLA (federal Superfund), CECRA (State Superfund), and OPA (Oil Pollution Act)</a:t>
            </a:r>
          </a:p>
        </p:txBody>
      </p:sp>
      <p:sp>
        <p:nvSpPr>
          <p:cNvPr id="4" name="Slide Number Placeholder 3">
            <a:extLst>
              <a:ext uri="{FF2B5EF4-FFF2-40B4-BE49-F238E27FC236}">
                <a16:creationId xmlns:a16="http://schemas.microsoft.com/office/drawing/2014/main" id="{06F8093A-B7D6-8826-09E8-7E03C27A35ED}"/>
              </a:ext>
            </a:extLst>
          </p:cNvPr>
          <p:cNvSpPr>
            <a:spLocks noGrp="1"/>
          </p:cNvSpPr>
          <p:nvPr>
            <p:ph type="sldNum" sz="quarter" idx="12"/>
          </p:nvPr>
        </p:nvSpPr>
        <p:spPr/>
        <p:txBody>
          <a:bodyPr/>
          <a:lstStyle/>
          <a:p>
            <a:fld id="{B912F4AF-18B8-48D6-8011-C9436E7B4F26}" type="slidenum">
              <a:rPr lang="en-US" smtClean="0"/>
              <a:t>4</a:t>
            </a:fld>
            <a:endParaRPr lang="en-US"/>
          </a:p>
        </p:txBody>
      </p:sp>
    </p:spTree>
    <p:extLst>
      <p:ext uri="{BB962C8B-B14F-4D97-AF65-F5344CB8AC3E}">
        <p14:creationId xmlns:p14="http://schemas.microsoft.com/office/powerpoint/2010/main" val="43638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99A55-0A7E-9A8A-049B-797EA9F25E9E}"/>
              </a:ext>
            </a:extLst>
          </p:cNvPr>
          <p:cNvSpPr>
            <a:spLocks noGrp="1"/>
          </p:cNvSpPr>
          <p:nvPr>
            <p:ph type="title"/>
          </p:nvPr>
        </p:nvSpPr>
        <p:spPr/>
        <p:txBody>
          <a:bodyPr>
            <a:normAutofit/>
          </a:bodyPr>
          <a:lstStyle/>
          <a:p>
            <a:r>
              <a:rPr lang="en-US" sz="3600" b="1" dirty="0"/>
              <a:t>Natural Resource Damage Law</a:t>
            </a:r>
          </a:p>
        </p:txBody>
      </p:sp>
      <p:sp>
        <p:nvSpPr>
          <p:cNvPr id="3" name="Content Placeholder 2">
            <a:extLst>
              <a:ext uri="{FF2B5EF4-FFF2-40B4-BE49-F238E27FC236}">
                <a16:creationId xmlns:a16="http://schemas.microsoft.com/office/drawing/2014/main" id="{1E5D8594-2697-41C5-2D6C-061B7CB83C8A}"/>
              </a:ext>
            </a:extLst>
          </p:cNvPr>
          <p:cNvSpPr>
            <a:spLocks noGrp="1"/>
          </p:cNvSpPr>
          <p:nvPr>
            <p:ph idx="1"/>
          </p:nvPr>
        </p:nvSpPr>
        <p:spPr>
          <a:xfrm>
            <a:off x="581192" y="2072640"/>
            <a:ext cx="11029615" cy="4597101"/>
          </a:xfrm>
        </p:spPr>
        <p:txBody>
          <a:bodyPr>
            <a:normAutofit lnSpcReduction="10000"/>
          </a:bodyPr>
          <a:lstStyle/>
          <a:p>
            <a:r>
              <a:rPr lang="en-US" sz="2800" dirty="0"/>
              <a:t>Work under natural resource damage provisions in state and federal law:</a:t>
            </a:r>
          </a:p>
          <a:p>
            <a:pPr lvl="1">
              <a:buFont typeface="Arial" panose="020B0604020202020204" pitchFamily="34" charset="0"/>
              <a:buChar char="•"/>
            </a:pPr>
            <a:r>
              <a:rPr lang="en-US" sz="2000" b="1" dirty="0"/>
              <a:t>OPA (Oil Pollution Act)</a:t>
            </a:r>
          </a:p>
          <a:p>
            <a:pPr lvl="1">
              <a:buFont typeface="Arial" panose="020B0604020202020204" pitchFamily="34" charset="0"/>
              <a:buChar char="•"/>
            </a:pPr>
            <a:r>
              <a:rPr lang="en-US" sz="2000" dirty="0"/>
              <a:t>CERCLA (Superfund)</a:t>
            </a:r>
          </a:p>
          <a:p>
            <a:pPr lvl="1">
              <a:buFont typeface="Arial" panose="020B0604020202020204" pitchFamily="34" charset="0"/>
              <a:buChar char="•"/>
            </a:pPr>
            <a:r>
              <a:rPr lang="en-US" sz="2000" dirty="0"/>
              <a:t>CECRA (State equivalent of Superfund)</a:t>
            </a:r>
          </a:p>
          <a:p>
            <a:r>
              <a:rPr lang="en-US" sz="2400" dirty="0"/>
              <a:t>Natural Resource Damage (NRD) provisions</a:t>
            </a:r>
          </a:p>
          <a:p>
            <a:pPr lvl="1">
              <a:buFont typeface="Arial" panose="020B0604020202020204" pitchFamily="34" charset="0"/>
              <a:buChar char="•"/>
            </a:pPr>
            <a:r>
              <a:rPr lang="en-US" sz="2000" b="1" dirty="0"/>
              <a:t>Trustees can recover damages for injury to natural resources caused by the release of hazardous substances.</a:t>
            </a:r>
          </a:p>
          <a:p>
            <a:pPr lvl="1">
              <a:buFont typeface="Arial" panose="020B0604020202020204" pitchFamily="34" charset="0"/>
              <a:buChar char="•"/>
            </a:pPr>
            <a:r>
              <a:rPr lang="en-US" sz="2000" dirty="0"/>
              <a:t>Recovered damages must be used to restore, replace, or acquire the equivalent of the injured resources.</a:t>
            </a:r>
          </a:p>
          <a:p>
            <a:pPr lvl="1">
              <a:buFont typeface="Arial" panose="020B0604020202020204" pitchFamily="34" charset="0"/>
              <a:buChar char="•"/>
            </a:pPr>
            <a:r>
              <a:rPr lang="en-US" sz="2000" dirty="0"/>
              <a:t>Objective is to return the injured resources to “baseline” conditions. If this is not possible, funds can be used to replace the injured resources.</a:t>
            </a:r>
          </a:p>
        </p:txBody>
      </p:sp>
      <p:sp>
        <p:nvSpPr>
          <p:cNvPr id="4" name="Slide Number Placeholder 3">
            <a:extLst>
              <a:ext uri="{FF2B5EF4-FFF2-40B4-BE49-F238E27FC236}">
                <a16:creationId xmlns:a16="http://schemas.microsoft.com/office/drawing/2014/main" id="{9AB73D09-71B6-215F-D110-10FC48DEA0D2}"/>
              </a:ext>
            </a:extLst>
          </p:cNvPr>
          <p:cNvSpPr>
            <a:spLocks noGrp="1"/>
          </p:cNvSpPr>
          <p:nvPr>
            <p:ph type="sldNum" sz="quarter" idx="12"/>
          </p:nvPr>
        </p:nvSpPr>
        <p:spPr/>
        <p:txBody>
          <a:bodyPr/>
          <a:lstStyle/>
          <a:p>
            <a:fld id="{B912F4AF-18B8-48D6-8011-C9436E7B4F26}" type="slidenum">
              <a:rPr lang="en-US" smtClean="0"/>
              <a:t>5</a:t>
            </a:fld>
            <a:endParaRPr lang="en-US"/>
          </a:p>
        </p:txBody>
      </p:sp>
    </p:spTree>
    <p:extLst>
      <p:ext uri="{BB962C8B-B14F-4D97-AF65-F5344CB8AC3E}">
        <p14:creationId xmlns:p14="http://schemas.microsoft.com/office/powerpoint/2010/main" val="82363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9FCEA-11B2-5732-DDC1-09396A2406FB}"/>
              </a:ext>
            </a:extLst>
          </p:cNvPr>
          <p:cNvSpPr>
            <a:spLocks noGrp="1"/>
          </p:cNvSpPr>
          <p:nvPr>
            <p:ph type="title"/>
          </p:nvPr>
        </p:nvSpPr>
        <p:spPr/>
        <p:txBody>
          <a:bodyPr>
            <a:normAutofit/>
          </a:bodyPr>
          <a:lstStyle/>
          <a:p>
            <a:r>
              <a:rPr lang="en-US" sz="3600" b="1" dirty="0"/>
              <a:t>Definitions</a:t>
            </a:r>
          </a:p>
        </p:txBody>
      </p:sp>
      <p:graphicFrame>
        <p:nvGraphicFramePr>
          <p:cNvPr id="5" name="Content Placeholder 4">
            <a:extLst>
              <a:ext uri="{FF2B5EF4-FFF2-40B4-BE49-F238E27FC236}">
                <a16:creationId xmlns:a16="http://schemas.microsoft.com/office/drawing/2014/main" id="{9F1B0015-F137-5F2C-D515-1B0104867188}"/>
              </a:ext>
            </a:extLst>
          </p:cNvPr>
          <p:cNvGraphicFramePr>
            <a:graphicFrameLocks noGrp="1"/>
          </p:cNvGraphicFramePr>
          <p:nvPr>
            <p:ph idx="1"/>
            <p:extLst>
              <p:ext uri="{D42A27DB-BD31-4B8C-83A1-F6EECF244321}">
                <p14:modId xmlns:p14="http://schemas.microsoft.com/office/powerpoint/2010/main" val="966605307"/>
              </p:ext>
            </p:extLst>
          </p:nvPr>
        </p:nvGraphicFramePr>
        <p:xfrm>
          <a:off x="403184" y="1853758"/>
          <a:ext cx="11385632" cy="472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E0346100-8832-2B51-A2BC-DAAEFC113A0F}"/>
              </a:ext>
            </a:extLst>
          </p:cNvPr>
          <p:cNvSpPr>
            <a:spLocks noGrp="1"/>
          </p:cNvSpPr>
          <p:nvPr>
            <p:ph type="sldNum" sz="quarter" idx="12"/>
          </p:nvPr>
        </p:nvSpPr>
        <p:spPr/>
        <p:txBody>
          <a:bodyPr/>
          <a:lstStyle/>
          <a:p>
            <a:fld id="{330EA680-D336-4FF7-8B7A-9848BB0A1C32}" type="slidenum">
              <a:rPr lang="en-US" smtClean="0"/>
              <a:t>6</a:t>
            </a:fld>
            <a:endParaRPr lang="en-US"/>
          </a:p>
        </p:txBody>
      </p:sp>
    </p:spTree>
    <p:extLst>
      <p:ext uri="{BB962C8B-B14F-4D97-AF65-F5344CB8AC3E}">
        <p14:creationId xmlns:p14="http://schemas.microsoft.com/office/powerpoint/2010/main" val="2482833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b="1" dirty="0">
                <a:latin typeface="+mn-lt"/>
                <a:cs typeface="Times New Roman" panose="02020603050405020304" pitchFamily="18" charset="0"/>
              </a:rPr>
              <a:t>Remediation / Restoration</a:t>
            </a:r>
          </a:p>
        </p:txBody>
      </p:sp>
      <p:sp>
        <p:nvSpPr>
          <p:cNvPr id="6" name="Slide Number Placeholder 5">
            <a:extLst>
              <a:ext uri="{FF2B5EF4-FFF2-40B4-BE49-F238E27FC236}">
                <a16:creationId xmlns:a16="http://schemas.microsoft.com/office/drawing/2014/main" id="{BB63D60E-9934-4535-8B0E-7BDD60AB9CA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effectLst/>
              <a:uLnTx/>
              <a:uFillTx/>
              <a:latin typeface="Calibri" panose="020F0502020204030204"/>
              <a:ea typeface="+mn-ea"/>
              <a:cs typeface="+mn-cs"/>
            </a:endParaRPr>
          </a:p>
        </p:txBody>
      </p:sp>
      <p:grpSp>
        <p:nvGrpSpPr>
          <p:cNvPr id="17" name="Group 16"/>
          <p:cNvGrpSpPr/>
          <p:nvPr/>
        </p:nvGrpSpPr>
        <p:grpSpPr>
          <a:xfrm>
            <a:off x="1968666" y="2027047"/>
            <a:ext cx="6856311" cy="4621721"/>
            <a:chOff x="1203932" y="1686909"/>
            <a:chExt cx="6978371" cy="4457123"/>
          </a:xfrm>
        </p:grpSpPr>
        <p:graphicFrame>
          <p:nvGraphicFramePr>
            <p:cNvPr id="9" name="Chart 8"/>
            <p:cNvGraphicFramePr>
              <a:graphicFrameLocks/>
            </p:cNvGraphicFramePr>
            <p:nvPr/>
          </p:nvGraphicFramePr>
          <p:xfrm>
            <a:off x="1576552" y="1686909"/>
            <a:ext cx="6605751" cy="41499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rot="16200000">
              <a:off x="729104" y="3426344"/>
              <a:ext cx="1325563" cy="3759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Resources</a:t>
              </a:r>
            </a:p>
          </p:txBody>
        </p:sp>
        <p:cxnSp>
          <p:nvCxnSpPr>
            <p:cNvPr id="12" name="Straight Arrow Connector 11"/>
            <p:cNvCxnSpPr/>
            <p:nvPr/>
          </p:nvCxnSpPr>
          <p:spPr>
            <a:xfrm flipV="1">
              <a:off x="1407652" y="2355788"/>
              <a:ext cx="15765" cy="823170"/>
            </a:xfrm>
            <a:prstGeom prst="straightConnector1">
              <a:avLst/>
            </a:prstGeom>
            <a:ln>
              <a:solidFill>
                <a:schemeClr val="tx1"/>
              </a:solidFill>
              <a:headEnd w="lg" len="lg"/>
              <a:tailEnd type="stealth" w="lg" len="lg"/>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4405727" y="5774700"/>
              <a:ext cx="24121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Time</a:t>
              </a:r>
            </a:p>
          </p:txBody>
        </p:sp>
        <p:cxnSp>
          <p:nvCxnSpPr>
            <p:cNvPr id="14" name="Straight Arrow Connector 13"/>
            <p:cNvCxnSpPr/>
            <p:nvPr/>
          </p:nvCxnSpPr>
          <p:spPr>
            <a:xfrm rot="5400000" flipV="1">
              <a:off x="5469902" y="5555664"/>
              <a:ext cx="15765" cy="823170"/>
            </a:xfrm>
            <a:prstGeom prst="straightConnector1">
              <a:avLst/>
            </a:prstGeom>
            <a:ln>
              <a:solidFill>
                <a:schemeClr val="tx1"/>
              </a:solidFill>
              <a:headEnd w="lg" len="lg"/>
              <a:tailEnd type="stealth" w="lg" len="lg"/>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5102981" y="5479357"/>
            <a:ext cx="18775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No Action</a:t>
            </a:r>
          </a:p>
        </p:txBody>
      </p:sp>
      <p:sp>
        <p:nvSpPr>
          <p:cNvPr id="16" name="TextBox 15"/>
          <p:cNvSpPr txBox="1"/>
          <p:nvPr/>
        </p:nvSpPr>
        <p:spPr>
          <a:xfrm>
            <a:off x="3542653" y="2119183"/>
            <a:ext cx="10250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Release</a:t>
            </a:r>
          </a:p>
        </p:txBody>
      </p:sp>
      <p:cxnSp>
        <p:nvCxnSpPr>
          <p:cNvPr id="23" name="Straight Arrow Connector 22"/>
          <p:cNvCxnSpPr>
            <a:cxnSpLocks/>
          </p:cNvCxnSpPr>
          <p:nvPr/>
        </p:nvCxnSpPr>
        <p:spPr>
          <a:xfrm flipH="1">
            <a:off x="3568293" y="2456283"/>
            <a:ext cx="170240" cy="3066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2403856" y="2440712"/>
            <a:ext cx="108786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Baseline</a:t>
            </a:r>
          </a:p>
        </p:txBody>
      </p:sp>
      <p:cxnSp>
        <p:nvCxnSpPr>
          <p:cNvPr id="3" name="Straight Connector 2"/>
          <p:cNvCxnSpPr/>
          <p:nvPr/>
        </p:nvCxnSpPr>
        <p:spPr>
          <a:xfrm>
            <a:off x="3568292" y="2837049"/>
            <a:ext cx="4734909" cy="0"/>
          </a:xfrm>
          <a:prstGeom prst="line">
            <a:avLst/>
          </a:prstGeom>
          <a:ln w="38100">
            <a:solidFill>
              <a:srgbClr val="C00000"/>
            </a:solidFill>
            <a:prstDash val="dashDot"/>
          </a:ln>
        </p:spPr>
        <p:style>
          <a:lnRef idx="2">
            <a:schemeClr val="accent1"/>
          </a:lnRef>
          <a:fillRef idx="0">
            <a:schemeClr val="accent1"/>
          </a:fillRef>
          <a:effectRef idx="1">
            <a:schemeClr val="accent1"/>
          </a:effectRef>
          <a:fontRef idx="minor">
            <a:schemeClr val="tx1"/>
          </a:fontRef>
        </p:style>
      </p:cxnSp>
      <p:cxnSp>
        <p:nvCxnSpPr>
          <p:cNvPr id="5" name="Straight Connector 4"/>
          <p:cNvCxnSpPr>
            <a:cxnSpLocks/>
          </p:cNvCxnSpPr>
          <p:nvPr/>
        </p:nvCxnSpPr>
        <p:spPr>
          <a:xfrm flipV="1">
            <a:off x="5155587" y="4110890"/>
            <a:ext cx="723287" cy="1410746"/>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cxnSpLocks/>
          </p:cNvCxnSpPr>
          <p:nvPr/>
        </p:nvCxnSpPr>
        <p:spPr>
          <a:xfrm>
            <a:off x="5844968" y="4123591"/>
            <a:ext cx="2566822" cy="23599"/>
          </a:xfrm>
          <a:prstGeom prst="line">
            <a:avLst/>
          </a:prstGeom>
          <a:ln w="38100">
            <a:solidFill>
              <a:srgbClr val="C00000"/>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rot="17734391">
            <a:off x="5030601" y="4573294"/>
            <a:ext cx="147566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Response Action</a:t>
            </a:r>
          </a:p>
        </p:txBody>
      </p:sp>
      <p:cxnSp>
        <p:nvCxnSpPr>
          <p:cNvPr id="21" name="Straight Connector 20"/>
          <p:cNvCxnSpPr/>
          <p:nvPr/>
        </p:nvCxnSpPr>
        <p:spPr>
          <a:xfrm>
            <a:off x="4022312" y="5008189"/>
            <a:ext cx="520262" cy="4711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939909" y="4588332"/>
            <a:ext cx="882869" cy="8355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858942" y="4110329"/>
            <a:ext cx="1244039" cy="11809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3858942" y="3696867"/>
            <a:ext cx="1456143" cy="128208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738533" y="3178906"/>
            <a:ext cx="1658289" cy="1390803"/>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022312" y="2963544"/>
            <a:ext cx="1578812" cy="1374364"/>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p:cNvCxnSpPr>
            <a:cxnSpLocks/>
          </p:cNvCxnSpPr>
          <p:nvPr/>
        </p:nvCxnSpPr>
        <p:spPr>
          <a:xfrm>
            <a:off x="4631731" y="2963545"/>
            <a:ext cx="1241257" cy="106770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p:nvCxnSpPr>
        <p:spPr>
          <a:xfrm>
            <a:off x="5197238" y="3053530"/>
            <a:ext cx="1021584" cy="9297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Straight Connector 31"/>
          <p:cNvCxnSpPr>
            <a:cxnSpLocks/>
          </p:cNvCxnSpPr>
          <p:nvPr/>
        </p:nvCxnSpPr>
        <p:spPr>
          <a:xfrm>
            <a:off x="5547278" y="2982619"/>
            <a:ext cx="1042350" cy="944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cxnSpLocks/>
          </p:cNvCxnSpPr>
          <p:nvPr/>
        </p:nvCxnSpPr>
        <p:spPr>
          <a:xfrm>
            <a:off x="6030368" y="2980106"/>
            <a:ext cx="956668" cy="97747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cxnSpLocks/>
          </p:cNvCxnSpPr>
          <p:nvPr/>
        </p:nvCxnSpPr>
        <p:spPr>
          <a:xfrm>
            <a:off x="6432346" y="2987033"/>
            <a:ext cx="902647" cy="996226"/>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cxnSpLocks/>
          </p:cNvCxnSpPr>
          <p:nvPr/>
        </p:nvCxnSpPr>
        <p:spPr>
          <a:xfrm>
            <a:off x="6765827" y="2963544"/>
            <a:ext cx="845951" cy="977535"/>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a:cxnSpLocks/>
          </p:cNvCxnSpPr>
          <p:nvPr/>
        </p:nvCxnSpPr>
        <p:spPr>
          <a:xfrm>
            <a:off x="7200560" y="3013066"/>
            <a:ext cx="740752" cy="947906"/>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cxnSpLocks/>
          </p:cNvCxnSpPr>
          <p:nvPr/>
        </p:nvCxnSpPr>
        <p:spPr>
          <a:xfrm>
            <a:off x="7485450" y="2942647"/>
            <a:ext cx="739168" cy="101169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cxnSpLocks/>
          </p:cNvCxnSpPr>
          <p:nvPr/>
        </p:nvCxnSpPr>
        <p:spPr>
          <a:xfrm>
            <a:off x="7776899" y="2948813"/>
            <a:ext cx="634891" cy="820645"/>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068079" y="4158996"/>
            <a:ext cx="233527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Risk-based cleanup complete</a:t>
            </a:r>
          </a:p>
        </p:txBody>
      </p:sp>
      <p:sp>
        <p:nvSpPr>
          <p:cNvPr id="2" name="Right Brace 1"/>
          <p:cNvSpPr/>
          <p:nvPr/>
        </p:nvSpPr>
        <p:spPr>
          <a:xfrm>
            <a:off x="8518731" y="2837050"/>
            <a:ext cx="75659" cy="1273279"/>
          </a:xfrm>
          <a:prstGeom prst="rightBrace">
            <a:avLst/>
          </a:prstGeom>
          <a:ln w="254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8701331" y="3110825"/>
            <a:ext cx="167198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Residual injury and service loss</a:t>
            </a:r>
          </a:p>
        </p:txBody>
      </p:sp>
      <p:cxnSp>
        <p:nvCxnSpPr>
          <p:cNvPr id="40" name="Straight Connector 39">
            <a:extLst>
              <a:ext uri="{FF2B5EF4-FFF2-40B4-BE49-F238E27FC236}">
                <a16:creationId xmlns:a16="http://schemas.microsoft.com/office/drawing/2014/main" id="{75FF4553-27F2-4341-B7E2-87A14A824246}"/>
              </a:ext>
            </a:extLst>
          </p:cNvPr>
          <p:cNvCxnSpPr/>
          <p:nvPr/>
        </p:nvCxnSpPr>
        <p:spPr>
          <a:xfrm>
            <a:off x="3568293" y="2837050"/>
            <a:ext cx="4734909" cy="0"/>
          </a:xfrm>
          <a:prstGeom prst="line">
            <a:avLst/>
          </a:prstGeom>
          <a:ln w="38100">
            <a:solidFill>
              <a:srgbClr val="C00000"/>
            </a:solidFill>
            <a:prstDash val="dashDot"/>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4403609" y="3471414"/>
            <a:ext cx="930166"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Interim Losses</a:t>
            </a:r>
          </a:p>
        </p:txBody>
      </p:sp>
    </p:spTree>
    <p:extLst>
      <p:ext uri="{BB962C8B-B14F-4D97-AF65-F5344CB8AC3E}">
        <p14:creationId xmlns:p14="http://schemas.microsoft.com/office/powerpoint/2010/main" val="2245490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FE343-3FF7-2D02-28ED-4FC964EAFC95}"/>
              </a:ext>
            </a:extLst>
          </p:cNvPr>
          <p:cNvSpPr>
            <a:spLocks noGrp="1"/>
          </p:cNvSpPr>
          <p:nvPr>
            <p:ph type="title"/>
          </p:nvPr>
        </p:nvSpPr>
        <p:spPr>
          <a:xfrm>
            <a:off x="581192" y="702156"/>
            <a:ext cx="11029616" cy="1168494"/>
          </a:xfrm>
        </p:spPr>
        <p:txBody>
          <a:bodyPr>
            <a:normAutofit fontScale="90000"/>
          </a:bodyPr>
          <a:lstStyle/>
          <a:p>
            <a:r>
              <a:rPr lang="en-US" sz="4000" b="1" dirty="0"/>
              <a:t>Natural Resource Damage Assessment Phases</a:t>
            </a:r>
          </a:p>
        </p:txBody>
      </p:sp>
      <p:graphicFrame>
        <p:nvGraphicFramePr>
          <p:cNvPr id="5" name="Content Placeholder 4">
            <a:extLst>
              <a:ext uri="{FF2B5EF4-FFF2-40B4-BE49-F238E27FC236}">
                <a16:creationId xmlns:a16="http://schemas.microsoft.com/office/drawing/2014/main" id="{9F5AAF05-236E-62FA-A061-CBFDD4D4EF91}"/>
              </a:ext>
            </a:extLst>
          </p:cNvPr>
          <p:cNvGraphicFramePr>
            <a:graphicFrameLocks noGrp="1"/>
          </p:cNvGraphicFramePr>
          <p:nvPr>
            <p:ph idx="1"/>
            <p:extLst>
              <p:ext uri="{D42A27DB-BD31-4B8C-83A1-F6EECF244321}">
                <p14:modId xmlns:p14="http://schemas.microsoft.com/office/powerpoint/2010/main" val="3280608413"/>
              </p:ext>
            </p:extLst>
          </p:nvPr>
        </p:nvGraphicFramePr>
        <p:xfrm>
          <a:off x="543951" y="2821383"/>
          <a:ext cx="11029615" cy="36783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FBFE98E-AF9D-E17E-C19F-7CF6F393EA52}"/>
              </a:ext>
            </a:extLst>
          </p:cNvPr>
          <p:cNvSpPr>
            <a:spLocks noGrp="1"/>
          </p:cNvSpPr>
          <p:nvPr>
            <p:ph type="sldNum" sz="quarter" idx="12"/>
          </p:nvPr>
        </p:nvSpPr>
        <p:spPr/>
        <p:txBody>
          <a:bodyPr/>
          <a:lstStyle/>
          <a:p>
            <a:fld id="{B912F4AF-18B8-48D6-8011-C9436E7B4F26}" type="slidenum">
              <a:rPr lang="en-US" smtClean="0"/>
              <a:t>8</a:t>
            </a:fld>
            <a:endParaRPr lang="en-US"/>
          </a:p>
        </p:txBody>
      </p:sp>
      <p:grpSp>
        <p:nvGrpSpPr>
          <p:cNvPr id="7" name="Group 6">
            <a:extLst>
              <a:ext uri="{FF2B5EF4-FFF2-40B4-BE49-F238E27FC236}">
                <a16:creationId xmlns:a16="http://schemas.microsoft.com/office/drawing/2014/main" id="{0842AA5A-23CB-A9FC-3D38-5682E72F92CC}"/>
              </a:ext>
            </a:extLst>
          </p:cNvPr>
          <p:cNvGrpSpPr/>
          <p:nvPr/>
        </p:nvGrpSpPr>
        <p:grpSpPr>
          <a:xfrm rot="16200000">
            <a:off x="1378920" y="3360354"/>
            <a:ext cx="449273" cy="525565"/>
            <a:chOff x="2335984" y="1576368"/>
            <a:chExt cx="449273" cy="525565"/>
          </a:xfrm>
        </p:grpSpPr>
        <p:sp>
          <p:nvSpPr>
            <p:cNvPr id="8" name="Arrow: Right 7">
              <a:extLst>
                <a:ext uri="{FF2B5EF4-FFF2-40B4-BE49-F238E27FC236}">
                  <a16:creationId xmlns:a16="http://schemas.microsoft.com/office/drawing/2014/main" id="{CA4AE49D-9C9A-1AA8-A804-18028D9BC467}"/>
                </a:ext>
              </a:extLst>
            </p:cNvPr>
            <p:cNvSpPr/>
            <p:nvPr/>
          </p:nvSpPr>
          <p:spPr>
            <a:xfrm>
              <a:off x="2335984" y="1576368"/>
              <a:ext cx="449273" cy="525565"/>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a:p>
          </p:txBody>
        </p:sp>
        <p:sp>
          <p:nvSpPr>
            <p:cNvPr id="9" name="Arrow: Right 4">
              <a:extLst>
                <a:ext uri="{FF2B5EF4-FFF2-40B4-BE49-F238E27FC236}">
                  <a16:creationId xmlns:a16="http://schemas.microsoft.com/office/drawing/2014/main" id="{1EF9593D-D959-9CF6-11DA-A8A6C20E231F}"/>
                </a:ext>
              </a:extLst>
            </p:cNvPr>
            <p:cNvSpPr txBox="1"/>
            <p:nvPr/>
          </p:nvSpPr>
          <p:spPr>
            <a:xfrm>
              <a:off x="2335984" y="1681481"/>
              <a:ext cx="314491" cy="315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p:txBody>
        </p:sp>
      </p:grpSp>
      <p:grpSp>
        <p:nvGrpSpPr>
          <p:cNvPr id="10" name="Group 9">
            <a:extLst>
              <a:ext uri="{FF2B5EF4-FFF2-40B4-BE49-F238E27FC236}">
                <a16:creationId xmlns:a16="http://schemas.microsoft.com/office/drawing/2014/main" id="{54431708-646F-A4AD-A9FA-E3239CFD11AA}"/>
              </a:ext>
            </a:extLst>
          </p:cNvPr>
          <p:cNvGrpSpPr/>
          <p:nvPr/>
        </p:nvGrpSpPr>
        <p:grpSpPr>
          <a:xfrm>
            <a:off x="543950" y="2005432"/>
            <a:ext cx="2119215" cy="1271529"/>
            <a:chOff x="4846" y="1203386"/>
            <a:chExt cx="2119215" cy="1271529"/>
          </a:xfrm>
          <a:solidFill>
            <a:schemeClr val="accent3">
              <a:lumMod val="50000"/>
            </a:schemeClr>
          </a:solidFill>
        </p:grpSpPr>
        <p:sp>
          <p:nvSpPr>
            <p:cNvPr id="11" name="Rectangle: Rounded Corners 10">
              <a:extLst>
                <a:ext uri="{FF2B5EF4-FFF2-40B4-BE49-F238E27FC236}">
                  <a16:creationId xmlns:a16="http://schemas.microsoft.com/office/drawing/2014/main" id="{ED1D2CB5-8C0A-A04D-8338-144BC1C3E6CE}"/>
                </a:ext>
              </a:extLst>
            </p:cNvPr>
            <p:cNvSpPr/>
            <p:nvPr/>
          </p:nvSpPr>
          <p:spPr>
            <a:xfrm>
              <a:off x="4846" y="1203386"/>
              <a:ext cx="2119215" cy="1271529"/>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Rectangle: Rounded Corners 4">
              <a:extLst>
                <a:ext uri="{FF2B5EF4-FFF2-40B4-BE49-F238E27FC236}">
                  <a16:creationId xmlns:a16="http://schemas.microsoft.com/office/drawing/2014/main" id="{F369DF0F-A2A3-D5EC-1BFB-A2B285BDAF88}"/>
                </a:ext>
              </a:extLst>
            </p:cNvPr>
            <p:cNvSpPr txBox="1"/>
            <p:nvPr/>
          </p:nvSpPr>
          <p:spPr>
            <a:xfrm>
              <a:off x="42088" y="1240628"/>
              <a:ext cx="2044731" cy="11970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Cleanup</a:t>
              </a:r>
            </a:p>
          </p:txBody>
        </p:sp>
      </p:grpSp>
      <p:grpSp>
        <p:nvGrpSpPr>
          <p:cNvPr id="15" name="Group 14">
            <a:extLst>
              <a:ext uri="{FF2B5EF4-FFF2-40B4-BE49-F238E27FC236}">
                <a16:creationId xmlns:a16="http://schemas.microsoft.com/office/drawing/2014/main" id="{D43BB3EF-CAFE-95A7-348D-B86A58268D5B}"/>
              </a:ext>
            </a:extLst>
          </p:cNvPr>
          <p:cNvGrpSpPr/>
          <p:nvPr/>
        </p:nvGrpSpPr>
        <p:grpSpPr>
          <a:xfrm>
            <a:off x="543950" y="4031112"/>
            <a:ext cx="2119215" cy="1271529"/>
            <a:chOff x="4846" y="1203386"/>
            <a:chExt cx="2119215" cy="1271529"/>
          </a:xfrm>
          <a:noFill/>
        </p:grpSpPr>
        <p:sp>
          <p:nvSpPr>
            <p:cNvPr id="16" name="Rectangle: Rounded Corners 15">
              <a:extLst>
                <a:ext uri="{FF2B5EF4-FFF2-40B4-BE49-F238E27FC236}">
                  <a16:creationId xmlns:a16="http://schemas.microsoft.com/office/drawing/2014/main" id="{C14E85D3-8BA2-39C0-757A-D5C97EA584D4}"/>
                </a:ext>
              </a:extLst>
            </p:cNvPr>
            <p:cNvSpPr/>
            <p:nvPr/>
          </p:nvSpPr>
          <p:spPr>
            <a:xfrm>
              <a:off x="4846" y="1203386"/>
              <a:ext cx="2119215" cy="1271529"/>
            </a:xfrm>
            <a:prstGeom prst="roundRect">
              <a:avLst>
                <a:gd name="adj" fmla="val 10000"/>
              </a:avLst>
            </a:prstGeom>
            <a:grpFill/>
            <a:ln w="76200">
              <a:solidFill>
                <a:schemeClr val="accent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0D71195F-0DD1-C1CA-9B43-60AC179FCC60}"/>
                </a:ext>
              </a:extLst>
            </p:cNvPr>
            <p:cNvSpPr txBox="1"/>
            <p:nvPr/>
          </p:nvSpPr>
          <p:spPr>
            <a:xfrm>
              <a:off x="42088" y="1240628"/>
              <a:ext cx="2044731" cy="1197045"/>
            </a:xfrm>
            <a:prstGeom prst="rect">
              <a:avLst/>
            </a:prstGeom>
            <a:grpFill/>
            <a:ln w="76200">
              <a:solidFill>
                <a:schemeClr val="accent3"/>
              </a:solid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endParaRPr lang="en-US" sz="2300" kern="1200" dirty="0"/>
            </a:p>
          </p:txBody>
        </p:sp>
      </p:grpSp>
      <p:sp>
        <p:nvSpPr>
          <p:cNvPr id="3" name="TextBox 2">
            <a:extLst>
              <a:ext uri="{FF2B5EF4-FFF2-40B4-BE49-F238E27FC236}">
                <a16:creationId xmlns:a16="http://schemas.microsoft.com/office/drawing/2014/main" id="{DB283341-9C5A-D14D-0903-A2A364EE3FB5}"/>
              </a:ext>
            </a:extLst>
          </p:cNvPr>
          <p:cNvSpPr txBox="1"/>
          <p:nvPr/>
        </p:nvSpPr>
        <p:spPr>
          <a:xfrm>
            <a:off x="2937510" y="2042674"/>
            <a:ext cx="4640580" cy="1200329"/>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dirty="0"/>
              <a:t>Unified Command</a:t>
            </a:r>
          </a:p>
          <a:p>
            <a:pPr marL="285750" indent="-285750">
              <a:buClr>
                <a:schemeClr val="accent2"/>
              </a:buClr>
              <a:buFont typeface="Wingdings" panose="05000000000000000000" pitchFamily="2" charset="2"/>
              <a:buChar char="§"/>
            </a:pPr>
            <a:r>
              <a:rPr lang="en-US" dirty="0"/>
              <a:t>Removal of rail cars and asphalt</a:t>
            </a:r>
          </a:p>
          <a:p>
            <a:pPr marL="285750" indent="-285750">
              <a:buClr>
                <a:schemeClr val="accent2"/>
              </a:buClr>
              <a:buFont typeface="Wingdings" panose="05000000000000000000" pitchFamily="2" charset="2"/>
              <a:buChar char="§"/>
            </a:pPr>
            <a:r>
              <a:rPr lang="en-US" dirty="0"/>
              <a:t>Phase 1</a:t>
            </a:r>
          </a:p>
          <a:p>
            <a:pPr marL="285750" indent="-285750">
              <a:buClr>
                <a:schemeClr val="accent2"/>
              </a:buClr>
              <a:buFont typeface="Wingdings" panose="05000000000000000000" pitchFamily="2" charset="2"/>
              <a:buChar char="§"/>
            </a:pPr>
            <a:r>
              <a:rPr lang="en-US" dirty="0"/>
              <a:t>Phase 2</a:t>
            </a:r>
          </a:p>
        </p:txBody>
      </p:sp>
      <p:sp>
        <p:nvSpPr>
          <p:cNvPr id="6" name="Rectangle 5">
            <a:extLst>
              <a:ext uri="{FF2B5EF4-FFF2-40B4-BE49-F238E27FC236}">
                <a16:creationId xmlns:a16="http://schemas.microsoft.com/office/drawing/2014/main" id="{2B44DE45-E98F-3911-DCF5-EAC72DB7633A}"/>
              </a:ext>
            </a:extLst>
          </p:cNvPr>
          <p:cNvSpPr/>
          <p:nvPr/>
        </p:nvSpPr>
        <p:spPr>
          <a:xfrm>
            <a:off x="3360420" y="3760470"/>
            <a:ext cx="8423910" cy="1794510"/>
          </a:xfrm>
          <a:prstGeom prst="rect">
            <a:avLst/>
          </a:prstGeom>
          <a:noFill/>
          <a:ln w="762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AB415E6-C0D2-3F65-50EA-1AFDE40BACB3}"/>
              </a:ext>
            </a:extLst>
          </p:cNvPr>
          <p:cNvSpPr txBox="1"/>
          <p:nvPr/>
        </p:nvSpPr>
        <p:spPr>
          <a:xfrm>
            <a:off x="6362608" y="3310919"/>
            <a:ext cx="3509010" cy="461665"/>
          </a:xfrm>
          <a:prstGeom prst="rect">
            <a:avLst/>
          </a:prstGeom>
          <a:noFill/>
        </p:spPr>
        <p:txBody>
          <a:bodyPr wrap="square" rtlCol="0">
            <a:spAutoFit/>
          </a:bodyPr>
          <a:lstStyle/>
          <a:p>
            <a:r>
              <a:rPr lang="en-US" sz="2400" b="1" dirty="0">
                <a:solidFill>
                  <a:schemeClr val="accent2"/>
                </a:solidFill>
              </a:rPr>
              <a:t>NRDA</a:t>
            </a:r>
          </a:p>
        </p:txBody>
      </p:sp>
      <p:sp>
        <p:nvSpPr>
          <p:cNvPr id="14" name="TextBox 13">
            <a:extLst>
              <a:ext uri="{FF2B5EF4-FFF2-40B4-BE49-F238E27FC236}">
                <a16:creationId xmlns:a16="http://schemas.microsoft.com/office/drawing/2014/main" id="{F279E8CF-57E2-2CAF-549E-F96A542494DD}"/>
              </a:ext>
            </a:extLst>
          </p:cNvPr>
          <p:cNvSpPr txBox="1"/>
          <p:nvPr/>
        </p:nvSpPr>
        <p:spPr>
          <a:xfrm>
            <a:off x="3360420" y="5749290"/>
            <a:ext cx="7852410" cy="923330"/>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dirty="0"/>
              <a:t>NRDP, working on behalf of the Governor (Trustee for State resources)</a:t>
            </a:r>
          </a:p>
          <a:p>
            <a:pPr marL="285750" indent="-285750">
              <a:buClr>
                <a:schemeClr val="accent2"/>
              </a:buClr>
              <a:buFont typeface="Wingdings" panose="05000000000000000000" pitchFamily="2" charset="2"/>
              <a:buChar char="§"/>
            </a:pPr>
            <a:r>
              <a:rPr lang="en-US" dirty="0"/>
              <a:t>How were natural resources impacted and what will it take to return them to the state they would have been in if the spill had never occurred</a:t>
            </a:r>
          </a:p>
        </p:txBody>
      </p:sp>
    </p:spTree>
    <p:extLst>
      <p:ext uri="{BB962C8B-B14F-4D97-AF65-F5344CB8AC3E}">
        <p14:creationId xmlns:p14="http://schemas.microsoft.com/office/powerpoint/2010/main" val="377078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15E636-2C9E-42CB-B482-436AA81BF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6" descr="Aerial view of a bridge that has been destroyed&#10;&#10;Description automatically generated">
            <a:extLst>
              <a:ext uri="{FF2B5EF4-FFF2-40B4-BE49-F238E27FC236}">
                <a16:creationId xmlns:a16="http://schemas.microsoft.com/office/drawing/2014/main" id="{DD1827F3-425D-6A8F-A7CE-07BC551C230F}"/>
              </a:ext>
            </a:extLst>
          </p:cNvPr>
          <p:cNvPicPr>
            <a:picLocks noChangeAspect="1"/>
          </p:cNvPicPr>
          <p:nvPr/>
        </p:nvPicPr>
        <p:blipFill rotWithShape="1">
          <a:blip r:embed="rId3">
            <a:extLst>
              <a:ext uri="{28A0092B-C50C-407E-A947-70E740481C1C}">
                <a14:useLocalDpi xmlns:a14="http://schemas.microsoft.com/office/drawing/2010/main" val="0"/>
              </a:ext>
            </a:extLst>
          </a:blip>
          <a:srcRect l="9091" t="6080" b="17312"/>
          <a:stretch/>
        </p:blipFill>
        <p:spPr>
          <a:xfrm rot="10800000">
            <a:off x="20" y="10"/>
            <a:ext cx="12191980" cy="6857990"/>
          </a:xfrm>
          <a:prstGeom prst="rect">
            <a:avLst/>
          </a:prstGeom>
        </p:spPr>
      </p:pic>
      <p:grpSp>
        <p:nvGrpSpPr>
          <p:cNvPr id="13" name="Group 12">
            <a:extLst>
              <a:ext uri="{FF2B5EF4-FFF2-40B4-BE49-F238E27FC236}">
                <a16:creationId xmlns:a16="http://schemas.microsoft.com/office/drawing/2014/main" id="{01D4AEDF-0CF9-4271-ABB7-3D3489BB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8" name="Rectangle 7">
              <a:extLst>
                <a:ext uri="{FF2B5EF4-FFF2-40B4-BE49-F238E27FC236}">
                  <a16:creationId xmlns:a16="http://schemas.microsoft.com/office/drawing/2014/main" id="{55CA534D-375A-405E-B686-06B63E6630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AA2342F7-EF54-4210-9029-E977C9D5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AE985CD1-7F41-AD5D-6431-683532A86286}"/>
              </a:ext>
            </a:extLst>
          </p:cNvPr>
          <p:cNvSpPr>
            <a:spLocks noGrp="1"/>
          </p:cNvSpPr>
          <p:nvPr>
            <p:ph type="title"/>
          </p:nvPr>
        </p:nvSpPr>
        <p:spPr>
          <a:xfrm>
            <a:off x="584200" y="1006956"/>
            <a:ext cx="3412067" cy="1372177"/>
          </a:xfrm>
        </p:spPr>
        <p:txBody>
          <a:bodyPr anchor="ctr">
            <a:normAutofit/>
          </a:bodyPr>
          <a:lstStyle/>
          <a:p>
            <a:pPr>
              <a:lnSpc>
                <a:spcPct val="90000"/>
              </a:lnSpc>
            </a:pPr>
            <a:r>
              <a:rPr lang="en-US" sz="2200" b="1" dirty="0"/>
              <a:t>Reed Point Bridge Derailment (A/K/A Stillwater Train derailment)</a:t>
            </a:r>
          </a:p>
        </p:txBody>
      </p:sp>
      <p:sp>
        <p:nvSpPr>
          <p:cNvPr id="4" name="Slide Number Placeholder 3">
            <a:extLst>
              <a:ext uri="{FF2B5EF4-FFF2-40B4-BE49-F238E27FC236}">
                <a16:creationId xmlns:a16="http://schemas.microsoft.com/office/drawing/2014/main" id="{CC18E195-ED55-6980-59B4-C33067D46502}"/>
              </a:ext>
            </a:extLst>
          </p:cNvPr>
          <p:cNvSpPr>
            <a:spLocks noGrp="1"/>
          </p:cNvSpPr>
          <p:nvPr>
            <p:ph type="sldNum" sz="quarter" idx="12"/>
          </p:nvPr>
        </p:nvSpPr>
        <p:spPr>
          <a:xfrm>
            <a:off x="3454400" y="766071"/>
            <a:ext cx="544874" cy="365125"/>
          </a:xfrm>
        </p:spPr>
        <p:txBody>
          <a:bodyPr>
            <a:normAutofit/>
          </a:bodyPr>
          <a:lstStyle/>
          <a:p>
            <a:pPr>
              <a:spcAft>
                <a:spcPts val="600"/>
              </a:spcAft>
            </a:pPr>
            <a:fld id="{B912F4AF-18B8-48D6-8011-C9436E7B4F26}" type="slidenum">
              <a:rPr lang="en-US" smtClean="0"/>
              <a:pPr>
                <a:spcAft>
                  <a:spcPts val="600"/>
                </a:spcAft>
              </a:pPr>
              <a:t>9</a:t>
            </a:fld>
            <a:endParaRPr lang="en-US"/>
          </a:p>
        </p:txBody>
      </p:sp>
      <p:sp>
        <p:nvSpPr>
          <p:cNvPr id="3" name="Content Placeholder 2">
            <a:extLst>
              <a:ext uri="{FF2B5EF4-FFF2-40B4-BE49-F238E27FC236}">
                <a16:creationId xmlns:a16="http://schemas.microsoft.com/office/drawing/2014/main" id="{B20CA1DB-CD08-FBE1-F6D1-4B60885F64CB}"/>
              </a:ext>
            </a:extLst>
          </p:cNvPr>
          <p:cNvSpPr>
            <a:spLocks noGrp="1"/>
          </p:cNvSpPr>
          <p:nvPr>
            <p:ph idx="1"/>
          </p:nvPr>
        </p:nvSpPr>
        <p:spPr>
          <a:xfrm>
            <a:off x="581193" y="2438399"/>
            <a:ext cx="3415074" cy="3953933"/>
          </a:xfrm>
        </p:spPr>
        <p:txBody>
          <a:bodyPr>
            <a:normAutofit lnSpcReduction="10000"/>
          </a:bodyPr>
          <a:lstStyle/>
          <a:p>
            <a:pPr>
              <a:lnSpc>
                <a:spcPct val="90000"/>
              </a:lnSpc>
            </a:pPr>
            <a:r>
              <a:rPr lang="en-US" sz="2000" dirty="0">
                <a:solidFill>
                  <a:schemeClr val="bg1"/>
                </a:solidFill>
              </a:rPr>
              <a:t>June 24, 2023, derailment released asphalt (~ 420,000 </a:t>
            </a:r>
            <a:r>
              <a:rPr lang="en-US" sz="2000" dirty="0" err="1">
                <a:solidFill>
                  <a:schemeClr val="bg1"/>
                </a:solidFill>
              </a:rPr>
              <a:t>lbs</a:t>
            </a:r>
            <a:r>
              <a:rPr lang="en-US" sz="2000" dirty="0">
                <a:solidFill>
                  <a:schemeClr val="bg1"/>
                </a:solidFill>
              </a:rPr>
              <a:t>), sulfur, and scrap metal into the river</a:t>
            </a:r>
          </a:p>
          <a:p>
            <a:pPr>
              <a:lnSpc>
                <a:spcPct val="90000"/>
              </a:lnSpc>
            </a:pPr>
            <a:r>
              <a:rPr lang="en-US" sz="2000" dirty="0">
                <a:solidFill>
                  <a:schemeClr val="bg1"/>
                </a:solidFill>
              </a:rPr>
              <a:t>MRL is the responsible party </a:t>
            </a:r>
          </a:p>
          <a:p>
            <a:pPr>
              <a:lnSpc>
                <a:spcPct val="90000"/>
              </a:lnSpc>
            </a:pPr>
            <a:r>
              <a:rPr lang="en-US" sz="2000" dirty="0">
                <a:solidFill>
                  <a:schemeClr val="bg1"/>
                </a:solidFill>
              </a:rPr>
              <a:t>Asphalt is an oil product, so MRL is liable for natural resource damages for injuries to natural resources or services caused by the asphalt and response actions, pursuant to the Oil Pollution Act (OPA) </a:t>
            </a:r>
          </a:p>
        </p:txBody>
      </p:sp>
      <p:sp>
        <p:nvSpPr>
          <p:cNvPr id="7" name="TextBox 6">
            <a:extLst>
              <a:ext uri="{FF2B5EF4-FFF2-40B4-BE49-F238E27FC236}">
                <a16:creationId xmlns:a16="http://schemas.microsoft.com/office/drawing/2014/main" id="{4C776014-B213-6CB7-32E4-06069BCBFCEC}"/>
              </a:ext>
            </a:extLst>
          </p:cNvPr>
          <p:cNvSpPr txBox="1"/>
          <p:nvPr/>
        </p:nvSpPr>
        <p:spPr>
          <a:xfrm>
            <a:off x="8672363" y="0"/>
            <a:ext cx="3330912" cy="646331"/>
          </a:xfrm>
          <a:prstGeom prst="rect">
            <a:avLst/>
          </a:prstGeom>
          <a:noFill/>
        </p:spPr>
        <p:txBody>
          <a:bodyPr wrap="none" rtlCol="0">
            <a:spAutoFit/>
          </a:bodyPr>
          <a:lstStyle/>
          <a:p>
            <a:r>
              <a:rPr lang="en-US" dirty="0">
                <a:solidFill>
                  <a:schemeClr val="bg1"/>
                </a:solidFill>
              </a:rPr>
              <a:t>Photo from Arcadis, June 26, 2023</a:t>
            </a:r>
          </a:p>
          <a:p>
            <a:endParaRPr lang="en-US" dirty="0"/>
          </a:p>
        </p:txBody>
      </p:sp>
    </p:spTree>
    <p:extLst>
      <p:ext uri="{BB962C8B-B14F-4D97-AF65-F5344CB8AC3E}">
        <p14:creationId xmlns:p14="http://schemas.microsoft.com/office/powerpoint/2010/main" val="145316435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C04C2A55A14841936B405658CAFDB4" ma:contentTypeVersion="3" ma:contentTypeDescription="Create a new document." ma:contentTypeScope="" ma:versionID="c37a093b3f4a841a1cdd29d0bbb9fae8">
  <xsd:schema xmlns:xsd="http://www.w3.org/2001/XMLSchema" xmlns:xs="http://www.w3.org/2001/XMLSchema" xmlns:p="http://schemas.microsoft.com/office/2006/metadata/properties" xmlns:ns2="42242dec-8ba3-41a1-b36e-0f30fbbc8baa" targetNamespace="http://schemas.microsoft.com/office/2006/metadata/properties" ma:root="true" ma:fieldsID="aefdc743548e2d2daef12bc11a5417f4" ns2:_="">
    <xsd:import namespace="42242dec-8ba3-41a1-b36e-0f30fbbc8b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242dec-8ba3-41a1-b36e-0f30fbbc8b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64A467-F6B0-4EEC-A466-46E33CD06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242dec-8ba3-41a1-b36e-0f30fbbc8b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77010C-CD42-4881-940A-7A7EC5D82C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TM03457464[[fn=Dividend]]</Template>
  <TotalTime>1127</TotalTime>
  <Words>4144</Words>
  <Application>Microsoft Office PowerPoint</Application>
  <PresentationFormat>Widescreen</PresentationFormat>
  <Paragraphs>310</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 Narrow</vt:lpstr>
      <vt:lpstr>Arial</vt:lpstr>
      <vt:lpstr>Calibri</vt:lpstr>
      <vt:lpstr>Gill Sans MT</vt:lpstr>
      <vt:lpstr>Wingdings</vt:lpstr>
      <vt:lpstr>Wingdings 2</vt:lpstr>
      <vt:lpstr>Dividend</vt:lpstr>
      <vt:lpstr>Draft Natural Resource Damage Assessment work Plan Reed Point Bridge Derailment</vt:lpstr>
      <vt:lpstr>Hybrid Meeting Procedures</vt:lpstr>
      <vt:lpstr>Agenda</vt:lpstr>
      <vt:lpstr>Natural Resource Damage Program</vt:lpstr>
      <vt:lpstr>Natural Resource Damage Law</vt:lpstr>
      <vt:lpstr>Definitions</vt:lpstr>
      <vt:lpstr>Remediation / Restoration</vt:lpstr>
      <vt:lpstr>Natural Resource Damage Assessment Phases</vt:lpstr>
      <vt:lpstr>Reed Point Bridge Derailment (A/K/A Stillwater Train derailment)</vt:lpstr>
      <vt:lpstr>Overview</vt:lpstr>
      <vt:lpstr>Natural Resource Damage Assessment Phases</vt:lpstr>
      <vt:lpstr>Preassessment Phase</vt:lpstr>
      <vt:lpstr>Natural Resource Damage Assessment Phases</vt:lpstr>
      <vt:lpstr>Restoration Planning Process</vt:lpstr>
      <vt:lpstr>Assessment Area</vt:lpstr>
      <vt:lpstr>Recreation Impacts</vt:lpstr>
      <vt:lpstr>Wildlife Mortality and Impacts</vt:lpstr>
      <vt:lpstr>Remediation / Restoration</vt:lpstr>
      <vt:lpstr>Approach to injury assessment Injury Identification</vt:lpstr>
      <vt:lpstr>Approach to injury assessment Injury Quantification</vt:lpstr>
      <vt:lpstr>Restoration Planning Process</vt:lpstr>
      <vt:lpstr>Next Steps Restoration Selection</vt:lpstr>
      <vt:lpstr>How You Can Participate</vt:lpstr>
      <vt:lpstr>How to Submit</vt:lpstr>
      <vt:lpstr>National Pollution Funds Center (NPFC)</vt:lpstr>
      <vt:lpstr>How To Submit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Resource Damages at Libby Asbestos</dc:title>
  <dc:creator>Stewart, Sydney</dc:creator>
  <cp:lastModifiedBy>Stewart, Sydney</cp:lastModifiedBy>
  <cp:revision>31</cp:revision>
  <cp:lastPrinted>2024-06-25T00:22:02Z</cp:lastPrinted>
  <dcterms:created xsi:type="dcterms:W3CDTF">2023-05-31T16:03:06Z</dcterms:created>
  <dcterms:modified xsi:type="dcterms:W3CDTF">2024-06-26T22:02:05Z</dcterms:modified>
</cp:coreProperties>
</file>